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0" r:id="rId2"/>
    <p:sldId id="342" r:id="rId3"/>
    <p:sldId id="343" r:id="rId4"/>
    <p:sldId id="344" r:id="rId5"/>
    <p:sldId id="348" r:id="rId6"/>
    <p:sldId id="349" r:id="rId7"/>
    <p:sldId id="345" r:id="rId8"/>
    <p:sldId id="346" r:id="rId9"/>
    <p:sldId id="347" r:id="rId10"/>
    <p:sldId id="35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66"/>
    <a:srgbClr val="006666"/>
    <a:srgbClr val="FF6600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091" autoAdjust="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6961-73B8-44BE-9F4D-5169BD2E003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2B5E-A8B2-4E53-91C5-BF4278235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B8F4-40B9-44E6-A2BB-D524CD1C5E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D4381-318E-4340-9E09-D67260784F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1)COMPLETE CONFIGURATION:  </a:t>
            </a:r>
          </a:p>
          <a:p>
            <a:r>
              <a:rPr lang="en-US" sz="3200" dirty="0" smtClean="0"/>
              <a:t>         1s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2s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2p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 3s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2)ABBREVIATED CONFIGURATION:  </a:t>
            </a:r>
          </a:p>
          <a:p>
            <a:r>
              <a:rPr lang="en-US" dirty="0" smtClean="0"/>
              <a:t>                   </a:t>
            </a:r>
            <a:r>
              <a:rPr lang="en-US" sz="3200" dirty="0" smtClean="0"/>
              <a:t>[Ne]3s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…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Exercise 2.1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733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Exercise 2.2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Ways of singing the </a:t>
            </a:r>
            <a:r>
              <a:rPr lang="en-US" sz="4000" dirty="0" err="1" smtClean="0"/>
              <a:t>spdf</a:t>
            </a:r>
            <a:r>
              <a:rPr lang="en-US" sz="4000" dirty="0" smtClean="0"/>
              <a:t> song so far….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343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b="1" dirty="0" smtClean="0">
                <a:solidFill>
                  <a:srgbClr val="0000CC"/>
                </a:solidFill>
              </a:rPr>
              <a:t>d-</a:t>
            </a:r>
            <a:r>
              <a:rPr lang="en-US" dirty="0" smtClean="0"/>
              <a:t>SWITCHED CONFIGURATIONS FOR ELMENTS WITH `d’</a:t>
            </a:r>
          </a:p>
          <a:p>
            <a:r>
              <a:rPr lang="en-US" dirty="0" smtClean="0"/>
              <a:t>                </a:t>
            </a:r>
            <a:r>
              <a:rPr lang="en-US" sz="3200" dirty="0" smtClean="0"/>
              <a:t>[</a:t>
            </a:r>
            <a:r>
              <a:rPr lang="en-US" sz="3200" dirty="0" err="1" smtClean="0"/>
              <a:t>Ar</a:t>
            </a:r>
            <a:r>
              <a:rPr lang="en-US" sz="3200" dirty="0" smtClean="0"/>
              <a:t>] 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</a:rPr>
              <a:t>3d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5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410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Exercise 2.3</a:t>
            </a:r>
            <a:endParaRPr lang="en-US" sz="3200" dirty="0"/>
          </a:p>
        </p:txBody>
      </p:sp>
      <p:pic>
        <p:nvPicPr>
          <p:cNvPr id="2050" name="Picture 2" descr="http://www.funfunblog.com/wp-content/uploads/2009/02/cats_singing_their_ass_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4038600" cy="31242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2486826" y="5247118"/>
            <a:ext cx="601054" cy="269192"/>
          </a:xfrm>
          <a:custGeom>
            <a:avLst/>
            <a:gdLst>
              <a:gd name="connsiteX0" fmla="*/ 0 w 601054"/>
              <a:gd name="connsiteY0" fmla="*/ 0 h 269192"/>
              <a:gd name="connsiteX1" fmla="*/ 153824 w 601054"/>
              <a:gd name="connsiteY1" fmla="*/ 239282 h 269192"/>
              <a:gd name="connsiteX2" fmla="*/ 529839 w 601054"/>
              <a:gd name="connsiteY2" fmla="*/ 179461 h 269192"/>
              <a:gd name="connsiteX3" fmla="*/ 581114 w 601054"/>
              <a:gd name="connsiteY3" fmla="*/ 8546 h 26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054" h="269192">
                <a:moveTo>
                  <a:pt x="0" y="0"/>
                </a:moveTo>
                <a:cubicBezTo>
                  <a:pt x="32758" y="104686"/>
                  <a:pt x="65517" y="209372"/>
                  <a:pt x="153824" y="239282"/>
                </a:cubicBezTo>
                <a:cubicBezTo>
                  <a:pt x="242131" y="269192"/>
                  <a:pt x="458624" y="217917"/>
                  <a:pt x="529839" y="179461"/>
                </a:cubicBezTo>
                <a:cubicBezTo>
                  <a:pt x="601054" y="141005"/>
                  <a:pt x="581114" y="8546"/>
                  <a:pt x="581114" y="8546"/>
                </a:cubicBezTo>
              </a:path>
            </a:pathLst>
          </a:cu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5562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Periodic Table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562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Chemistry correction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800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" pitchFamily="2" charset="2"/>
              </a:rPr>
              <a:t>[</a:t>
            </a:r>
            <a:r>
              <a:rPr lang="en-US" sz="3200" dirty="0" err="1" smtClean="0">
                <a:sym typeface="Wingdings" pitchFamily="2" charset="2"/>
              </a:rPr>
              <a:t>Ar</a:t>
            </a:r>
            <a:r>
              <a:rPr lang="en-US" sz="3200" dirty="0" smtClean="0">
                <a:sym typeface="Wingdings" pitchFamily="2" charset="2"/>
              </a:rPr>
              <a:t>]</a:t>
            </a:r>
            <a:r>
              <a:rPr lang="en-US" sz="3200" b="1" dirty="0" smtClean="0">
                <a:solidFill>
                  <a:srgbClr val="0000CC"/>
                </a:solidFill>
                <a:sym typeface="Wingdings" pitchFamily="2" charset="2"/>
              </a:rPr>
              <a:t>3d</a:t>
            </a:r>
            <a:r>
              <a:rPr lang="en-US" sz="3200" b="1" baseline="30000" dirty="0" smtClean="0">
                <a:solidFill>
                  <a:srgbClr val="0000CC"/>
                </a:solidFill>
                <a:sym typeface="Wingdings" pitchFamily="2" charset="2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33800"/>
            <a:ext cx="6096000" cy="27351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51054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Hold the phone kids…</a:t>
            </a:r>
          </a:p>
          <a:p>
            <a:r>
              <a:rPr lang="en-US" sz="3600" dirty="0" smtClean="0"/>
              <a:t>where did the </a:t>
            </a:r>
            <a:r>
              <a:rPr lang="en-US" sz="3600" dirty="0" smtClean="0">
                <a:solidFill>
                  <a:srgbClr val="0000CC"/>
                </a:solidFill>
              </a:rPr>
              <a:t>Periodic Table</a:t>
            </a:r>
            <a:r>
              <a:rPr lang="en-US" sz="3600" dirty="0" smtClean="0"/>
              <a:t> come from in the first place ????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Whose your Daddy ?</a:t>
            </a:r>
            <a:endParaRPr lang="en-US" sz="4000" b="1" dirty="0"/>
          </a:p>
        </p:txBody>
      </p:sp>
      <p:pic>
        <p:nvPicPr>
          <p:cNvPr id="47106" name="Picture 2" descr="http://www.catfoodbreath.com/wp-content/uploads/2012/06/2579412663_8543a34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368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267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pages</a:t>
            </a:r>
          </a:p>
          <a:p>
            <a:r>
              <a:rPr lang="en-US" dirty="0" smtClean="0"/>
              <a:t> 82-98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181600" cy="1143000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sz="3600" dirty="0"/>
              <a:t>another d block example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0" y="1295400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/>
              <a:t>Cr</a:t>
            </a:r>
            <a:endParaRPr lang="en-US" sz="4000" b="1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971800" y="28194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[</a:t>
            </a:r>
            <a:r>
              <a:rPr lang="en-US" sz="3600" dirty="0" err="1"/>
              <a:t>Ar</a:t>
            </a:r>
            <a:r>
              <a:rPr lang="en-US" sz="3600" dirty="0"/>
              <a:t>] </a:t>
            </a:r>
            <a:r>
              <a:rPr lang="en-US" sz="3600" b="1" dirty="0">
                <a:solidFill>
                  <a:schemeClr val="accent2"/>
                </a:solidFill>
              </a:rPr>
              <a:t>3d</a:t>
            </a:r>
            <a:r>
              <a:rPr lang="en-US" sz="3600" b="1" baseline="30000" dirty="0">
                <a:solidFill>
                  <a:schemeClr val="accent2"/>
                </a:solidFill>
              </a:rPr>
              <a:t>4 </a:t>
            </a:r>
            <a:r>
              <a:rPr lang="en-US" sz="3600" b="1" dirty="0">
                <a:solidFill>
                  <a:srgbClr val="FF0000"/>
                </a:solidFill>
              </a:rPr>
              <a:t>4s</a:t>
            </a:r>
            <a:r>
              <a:rPr lang="en-US" sz="36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3124200" y="3048000"/>
            <a:ext cx="1905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124200" y="2971800"/>
            <a:ext cx="19812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562600" y="2819400"/>
            <a:ext cx="2667000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[</a:t>
            </a:r>
            <a:r>
              <a:rPr lang="en-US" sz="3600" dirty="0" err="1"/>
              <a:t>Ar</a:t>
            </a:r>
            <a:r>
              <a:rPr lang="en-US" sz="3600" dirty="0"/>
              <a:t>] </a:t>
            </a:r>
            <a:r>
              <a:rPr lang="en-US" sz="3600" b="1" dirty="0">
                <a:solidFill>
                  <a:schemeClr val="accent2"/>
                </a:solidFill>
              </a:rPr>
              <a:t>3d</a:t>
            </a:r>
            <a:r>
              <a:rPr lang="en-US" sz="3600" b="1" baseline="30000" dirty="0">
                <a:solidFill>
                  <a:schemeClr val="accent2"/>
                </a:solidFill>
              </a:rPr>
              <a:t>5 </a:t>
            </a:r>
            <a:r>
              <a:rPr lang="en-US" sz="3600" b="1" dirty="0">
                <a:solidFill>
                  <a:srgbClr val="FF0000"/>
                </a:solidFill>
              </a:rPr>
              <a:t>4s</a:t>
            </a:r>
            <a:r>
              <a:rPr lang="en-US" sz="36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895600" y="5410200"/>
            <a:ext cx="2590800" cy="113877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STILL </a:t>
            </a:r>
            <a:r>
              <a:rPr lang="en-US" sz="2800" b="1" dirty="0" smtClean="0">
                <a:solidFill>
                  <a:srgbClr val="FF0000"/>
                </a:solidFill>
              </a:rPr>
              <a:t>WRONG !!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15000" y="4572000"/>
            <a:ext cx="3429000" cy="212365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RIGHT based on </a:t>
            </a:r>
            <a:r>
              <a:rPr lang="en-US" sz="3200" b="1" dirty="0" smtClean="0"/>
              <a:t>aqueous chemistry </a:t>
            </a:r>
            <a:r>
              <a:rPr lang="en-US" sz="3200" b="1" i="1" dirty="0" smtClean="0"/>
              <a:t>and </a:t>
            </a:r>
            <a:r>
              <a:rPr lang="en-US" sz="3200" b="1" dirty="0" smtClean="0"/>
              <a:t>spectroscopy</a:t>
            </a:r>
            <a:endParaRPr lang="en-US" sz="3200" b="1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0" y="28194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[</a:t>
            </a:r>
            <a:r>
              <a:rPr lang="en-US" sz="3600" dirty="0" err="1"/>
              <a:t>Ar</a:t>
            </a:r>
            <a:r>
              <a:rPr lang="en-US" sz="3600" dirty="0"/>
              <a:t>] </a:t>
            </a:r>
            <a:r>
              <a:rPr lang="en-US" sz="3600" b="1" dirty="0">
                <a:solidFill>
                  <a:srgbClr val="FF0000"/>
                </a:solidFill>
              </a:rPr>
              <a:t>4s</a:t>
            </a:r>
            <a:r>
              <a:rPr lang="en-US" sz="3600" b="1" baseline="30000" dirty="0">
                <a:solidFill>
                  <a:srgbClr val="FF0000"/>
                </a:solidFill>
              </a:rPr>
              <a:t>1 </a:t>
            </a:r>
            <a:r>
              <a:rPr lang="en-US" sz="3600" b="1" dirty="0">
                <a:solidFill>
                  <a:schemeClr val="accent2"/>
                </a:solidFill>
              </a:rPr>
              <a:t>3d</a:t>
            </a:r>
            <a:r>
              <a:rPr lang="en-US" sz="3600" b="1" baseline="30000" dirty="0">
                <a:solidFill>
                  <a:schemeClr val="accent2"/>
                </a:solidFill>
              </a:rPr>
              <a:t>4</a:t>
            </a:r>
            <a:r>
              <a:rPr lang="en-US" sz="3600" dirty="0"/>
              <a:t> 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362200" y="3200400"/>
            <a:ext cx="6096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838200" y="1981200"/>
            <a:ext cx="0" cy="8382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" y="4953000"/>
            <a:ext cx="2133600" cy="1754326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Periodic </a:t>
            </a:r>
            <a:r>
              <a:rPr lang="en-US" sz="3600" b="1" dirty="0" smtClean="0">
                <a:solidFill>
                  <a:srgbClr val="FF0000"/>
                </a:solidFill>
              </a:rPr>
              <a:t>Table </a:t>
            </a:r>
            <a:r>
              <a:rPr lang="en-US" sz="3600" b="1" dirty="0">
                <a:solidFill>
                  <a:srgbClr val="FF0000"/>
                </a:solidFill>
              </a:rPr>
              <a:t>predicts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895600" y="3657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514600" y="3733800"/>
            <a:ext cx="28194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Correct for chemistry by d-switching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620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One more song…</a:t>
            </a:r>
            <a:endParaRPr lang="en-US" sz="4000" b="1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[</a:t>
            </a:r>
            <a:r>
              <a:rPr lang="en-US" sz="3600" dirty="0" err="1"/>
              <a:t>Ar</a:t>
            </a:r>
            <a:r>
              <a:rPr lang="en-US" sz="3600" dirty="0"/>
              <a:t>] </a:t>
            </a:r>
            <a:r>
              <a:rPr lang="en-US" sz="3600" b="1" dirty="0">
                <a:solidFill>
                  <a:srgbClr val="FF0000"/>
                </a:solidFill>
              </a:rPr>
              <a:t>4s</a:t>
            </a:r>
            <a:r>
              <a:rPr lang="en-US" sz="3600" b="1" baseline="30000" dirty="0">
                <a:solidFill>
                  <a:srgbClr val="FF0000"/>
                </a:solidFill>
              </a:rPr>
              <a:t>1 </a:t>
            </a:r>
            <a:r>
              <a:rPr lang="en-US" sz="3600" b="1" dirty="0" smtClean="0">
                <a:solidFill>
                  <a:schemeClr val="accent2"/>
                </a:solidFill>
              </a:rPr>
              <a:t>3d</a:t>
            </a:r>
            <a:r>
              <a:rPr lang="en-US" sz="3600" b="1" baseline="30000" dirty="0">
                <a:solidFill>
                  <a:schemeClr val="accent2"/>
                </a:solidFill>
              </a:rPr>
              <a:t>5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04800" y="3810000"/>
            <a:ext cx="1143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</a:rPr>
              <a:t>Cr</a:t>
            </a:r>
            <a:r>
              <a:rPr lang="en-US" sz="3600" b="1" baseline="30000" dirty="0" smtClean="0">
                <a:solidFill>
                  <a:srgbClr val="0000CC"/>
                </a:solidFill>
              </a:rPr>
              <a:t>+1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33400"/>
            <a:ext cx="144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Cr</a:t>
            </a:r>
            <a:r>
              <a:rPr lang="en-US" sz="3600" b="1" baseline="30000" dirty="0" smtClean="0">
                <a:solidFill>
                  <a:srgbClr val="0000CC"/>
                </a:solidFill>
              </a:rPr>
              <a:t>+1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22" name="Straight Arrow Connector 21"/>
          <p:cNvCxnSpPr>
            <a:stCxn id="60419" idx="1"/>
            <a:endCxn id="18" idx="3"/>
          </p:cNvCxnSpPr>
          <p:nvPr/>
        </p:nvCxnSpPr>
        <p:spPr>
          <a:xfrm flipH="1" flipV="1">
            <a:off x="2590800" y="1618566"/>
            <a:ext cx="457200" cy="30777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Remove 1 e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4" name="Freeform 23"/>
          <p:cNvSpPr/>
          <p:nvPr/>
        </p:nvSpPr>
        <p:spPr>
          <a:xfrm>
            <a:off x="1298961" y="2721836"/>
            <a:ext cx="512747" cy="209371"/>
          </a:xfrm>
          <a:custGeom>
            <a:avLst/>
            <a:gdLst>
              <a:gd name="connsiteX0" fmla="*/ 0 w 512747"/>
              <a:gd name="connsiteY0" fmla="*/ 209371 h 209371"/>
              <a:gd name="connsiteX1" fmla="*/ 162370 w 512747"/>
              <a:gd name="connsiteY1" fmla="*/ 29910 h 209371"/>
              <a:gd name="connsiteX2" fmla="*/ 367469 w 512747"/>
              <a:gd name="connsiteY2" fmla="*/ 29910 h 209371"/>
              <a:gd name="connsiteX3" fmla="*/ 512747 w 512747"/>
              <a:gd name="connsiteY3" fmla="*/ 192280 h 2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47" h="209371">
                <a:moveTo>
                  <a:pt x="0" y="209371"/>
                </a:moveTo>
                <a:cubicBezTo>
                  <a:pt x="50562" y="134595"/>
                  <a:pt x="101125" y="59820"/>
                  <a:pt x="162370" y="29910"/>
                </a:cubicBezTo>
                <a:cubicBezTo>
                  <a:pt x="223615" y="0"/>
                  <a:pt x="309073" y="2848"/>
                  <a:pt x="367469" y="29910"/>
                </a:cubicBezTo>
                <a:cubicBezTo>
                  <a:pt x="425865" y="56972"/>
                  <a:pt x="512747" y="192280"/>
                  <a:pt x="512747" y="192280"/>
                </a:cubicBezTo>
              </a:path>
            </a:pathLst>
          </a:cu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1" grpId="0" animBg="1"/>
      <p:bldP spid="60422" grpId="0" animBg="1"/>
      <p:bldP spid="60423" grpId="0" animBg="1"/>
      <p:bldP spid="60424" grpId="0" animBg="1"/>
      <p:bldP spid="60425" grpId="0" animBg="1"/>
      <p:bldP spid="60426" grpId="0"/>
      <p:bldP spid="60427" grpId="0" animBg="1"/>
      <p:bldP spid="60428" grpId="0" animBg="1"/>
      <p:bldP spid="60429" grpId="0" animBg="1"/>
      <p:bldP spid="60431" grpId="0" animBg="1"/>
      <p:bldP spid="18" grpId="0"/>
      <p:bldP spid="19" grpId="0" animBg="1"/>
      <p:bldP spid="20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Pigeonhole representation of </a:t>
            </a:r>
            <a:r>
              <a:rPr lang="en-US" sz="2800" b="1" dirty="0" smtClean="0">
                <a:solidFill>
                  <a:srgbClr val="FF0000"/>
                </a:solidFill>
              </a:rPr>
              <a:t> electrons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133600" y="1828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[</a:t>
            </a:r>
            <a:r>
              <a:rPr lang="en-US" sz="2800" dirty="0" err="1"/>
              <a:t>Ar</a:t>
            </a:r>
            <a:r>
              <a:rPr lang="en-US" sz="2800" dirty="0"/>
              <a:t>] </a:t>
            </a:r>
            <a:r>
              <a:rPr lang="en-US" sz="2800" b="1" dirty="0">
                <a:solidFill>
                  <a:schemeClr val="accent2"/>
                </a:solidFill>
              </a:rPr>
              <a:t>3d</a:t>
            </a:r>
            <a:r>
              <a:rPr lang="en-US" sz="2800" b="1" baseline="30000" dirty="0">
                <a:solidFill>
                  <a:schemeClr val="accent2"/>
                </a:solidFill>
              </a:rPr>
              <a:t>4 </a:t>
            </a:r>
            <a:r>
              <a:rPr lang="en-US" sz="2800" b="1" dirty="0">
                <a:solidFill>
                  <a:srgbClr val="FF0000"/>
                </a:solidFill>
              </a:rPr>
              <a:t>4s</a:t>
            </a:r>
            <a:r>
              <a:rPr lang="en-US" sz="28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8382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Cr</a:t>
            </a:r>
            <a:r>
              <a:rPr lang="en-US" sz="3200" baseline="30000" dirty="0"/>
              <a:t>+</a:t>
            </a:r>
            <a:r>
              <a:rPr lang="en-US" dirty="0"/>
              <a:t>  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52600" y="9144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/>
              <a:t>As implied by </a:t>
            </a:r>
            <a:r>
              <a:rPr lang="en-US" b="1" i="1" dirty="0" smtClean="0"/>
              <a:t>Table</a:t>
            </a:r>
          </a:p>
          <a:p>
            <a:pPr>
              <a:spcBef>
                <a:spcPts val="0"/>
              </a:spcBef>
            </a:pPr>
            <a:r>
              <a:rPr lang="en-US" b="1" i="1" dirty="0" smtClean="0"/>
              <a:t> +  d switch </a:t>
            </a:r>
            <a:endParaRPr lang="en-US" b="1" i="1" dirty="0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162800" y="2819400"/>
            <a:ext cx="6096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4s</a:t>
            </a:r>
            <a:r>
              <a:rPr lang="en-US" dirty="0"/>
              <a:t> 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876800" y="2895600"/>
            <a:ext cx="6858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3d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7467600" y="3657600"/>
            <a:ext cx="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04800" y="2895600"/>
            <a:ext cx="2514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Pigeonhole representation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5867400" y="35814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4114800" y="35814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4724400" y="35814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5257800" y="35814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5749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57200" y="4038600"/>
            <a:ext cx="8229600" cy="150810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d</a:t>
            </a:r>
            <a:r>
              <a:rPr lang="en-US" sz="3600" b="1" dirty="0"/>
              <a:t> rule</a:t>
            </a:r>
            <a:r>
              <a:rPr lang="en-US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000CC"/>
                </a:solidFill>
              </a:rPr>
              <a:t>d</a:t>
            </a:r>
            <a:r>
              <a:rPr lang="en-US" sz="2800" dirty="0"/>
              <a:t> electrons in valence shell move around to produce </a:t>
            </a:r>
            <a:r>
              <a:rPr lang="en-US" sz="2800" b="1" dirty="0"/>
              <a:t>filled,</a:t>
            </a:r>
            <a:r>
              <a:rPr lang="en-US" sz="2800" dirty="0"/>
              <a:t> </a:t>
            </a:r>
            <a:r>
              <a:rPr lang="en-US" sz="2800" b="1" i="1" dirty="0"/>
              <a:t>half-filled</a:t>
            </a:r>
            <a:r>
              <a:rPr lang="en-US" sz="2800" dirty="0"/>
              <a:t> and/or </a:t>
            </a:r>
            <a:r>
              <a:rPr lang="en-US" sz="2800" b="1" i="1" dirty="0">
                <a:solidFill>
                  <a:srgbClr val="FF0000"/>
                </a:solidFill>
              </a:rPr>
              <a:t>empty</a:t>
            </a:r>
            <a:r>
              <a:rPr lang="en-US" sz="2800" b="1" dirty="0"/>
              <a:t> </a:t>
            </a:r>
            <a:r>
              <a:rPr lang="en-US" sz="2800" dirty="0" err="1"/>
              <a:t>orbitals</a:t>
            </a:r>
            <a:r>
              <a:rPr lang="en-US" sz="2800" dirty="0"/>
              <a:t> in order to attain a more stable atom</a:t>
            </a: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3733800" y="5715000"/>
            <a:ext cx="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4267200" y="57150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4800600" y="5715000"/>
            <a:ext cx="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5334000" y="5715000"/>
            <a:ext cx="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304800" y="5657671"/>
            <a:ext cx="2438400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Corrected for </a:t>
            </a:r>
            <a:r>
              <a:rPr lang="en-US" b="1" dirty="0" err="1" smtClean="0"/>
              <a:t>filled,half</a:t>
            </a:r>
            <a:r>
              <a:rPr lang="en-US" b="1" dirty="0" smtClean="0"/>
              <a:t>-filled, empty </a:t>
            </a:r>
            <a:r>
              <a:rPr lang="en-US" b="1" dirty="0"/>
              <a:t>rule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181600" y="1828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[</a:t>
            </a:r>
            <a:r>
              <a:rPr lang="en-US" sz="2800" b="1" dirty="0" err="1"/>
              <a:t>Ar</a:t>
            </a:r>
            <a:r>
              <a:rPr lang="en-US" sz="2800" b="1" dirty="0"/>
              <a:t>]3</a:t>
            </a:r>
            <a:r>
              <a:rPr lang="en-US" sz="2800" b="1" dirty="0">
                <a:solidFill>
                  <a:srgbClr val="0000FF"/>
                </a:solidFill>
              </a:rPr>
              <a:t>d</a:t>
            </a:r>
            <a:r>
              <a:rPr lang="en-US" sz="2800" b="1" baseline="30000" dirty="0">
                <a:solidFill>
                  <a:srgbClr val="0000FF"/>
                </a:solidFill>
              </a:rPr>
              <a:t>5</a:t>
            </a:r>
            <a:r>
              <a:rPr lang="en-US" sz="2800" baseline="300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4s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15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52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2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29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81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148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720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626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152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24400" y="838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After  fill, half-filled, empty correction</a:t>
            </a:r>
            <a:endParaRPr lang="en-US" sz="24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14800" y="2133600"/>
            <a:ext cx="990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435409" y="1626549"/>
            <a:ext cx="450078" cy="253526"/>
          </a:xfrm>
          <a:custGeom>
            <a:avLst/>
            <a:gdLst>
              <a:gd name="connsiteX0" fmla="*/ 427290 w 450078"/>
              <a:gd name="connsiteY0" fmla="*/ 202251 h 253526"/>
              <a:gd name="connsiteX1" fmla="*/ 418744 w 450078"/>
              <a:gd name="connsiteY1" fmla="*/ 65518 h 253526"/>
              <a:gd name="connsiteX2" fmla="*/ 239283 w 450078"/>
              <a:gd name="connsiteY2" fmla="*/ 31335 h 253526"/>
              <a:gd name="connsiteX3" fmla="*/ 0 w 450078"/>
              <a:gd name="connsiteY3" fmla="*/ 253526 h 2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78" h="253526">
                <a:moveTo>
                  <a:pt x="427290" y="202251"/>
                </a:moveTo>
                <a:cubicBezTo>
                  <a:pt x="438684" y="148127"/>
                  <a:pt x="450078" y="94004"/>
                  <a:pt x="418744" y="65518"/>
                </a:cubicBezTo>
                <a:cubicBezTo>
                  <a:pt x="387410" y="37032"/>
                  <a:pt x="309074" y="0"/>
                  <a:pt x="239283" y="31335"/>
                </a:cubicBezTo>
                <a:cubicBezTo>
                  <a:pt x="169492" y="62670"/>
                  <a:pt x="0" y="253526"/>
                  <a:pt x="0" y="253526"/>
                </a:cubicBez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24400" y="63963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Called </a:t>
            </a:r>
            <a:r>
              <a:rPr lang="en-US" b="1" dirty="0" smtClean="0"/>
              <a:t>orbital diagrams </a:t>
            </a:r>
            <a:r>
              <a:rPr lang="en-US" dirty="0" smtClean="0"/>
              <a:t>in text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76400" y="1828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90800" y="3429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Ar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57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2 -0.00162 -0.0224 -0.00324 -0.03334 0.00116 C -0.04219 0.00925 -0.02917 -0.00208 -0.03994 0.00509 C -0.05504 0.01527 -0.04254 0.00902 -0.05053 0.01272 C -0.05469 0.02036 -0.06094 0.02475 -0.06754 0.02799 C -0.0691 0.03354 -0.07188 0.03794 -0.07431 0.04303 C -0.07622 0.05182 -0.07362 0.04118 -0.07813 0.0532 C -0.07882 0.05505 -0.07969 0.06223 -0.08004 0.06338 C -0.08073 0.06616 -0.08386 0.07264 -0.08473 0.07472 C -0.08542 0.08143 -0.08664 0.08744 -0.0875 0.09392 C -0.08716 0.12306 -0.08664 0.15221 -0.08664 0.18136 C -0.08664 0.21767 -0.08421 0.20796 -0.08855 0.22323 C -0.08959 0.23433 -0.08924 0.2533 -0.09619 0.26139 C -0.10174 0.2681 -0.10903 0.2718 -0.11424 0.2792 C -0.11893 0.27597 -0.12362 0.27365 -0.12848 0.27157 C -0.13108 0.27041 -0.13612 0.26764 -0.13612 0.26764 C -0.13907 0.26463 -0.14115 0.25977 -0.1448 0.25885 C -0.15 0.25746 -0.15452 0.2563 -0.15903 0.25237 C -0.16945 0.2533 -0.17796 0.25353 -0.18664 0.26139 C -0.18907 0.27134 -0.18664 0.29378 -0.18664 0.30326 " pathEditMode="relative" ptsTypes="fffffffffffffffffffA">
                                      <p:cBhvr>
                                        <p:cTn id="130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 animBg="1"/>
      <p:bldP spid="62469" grpId="0"/>
      <p:bldP spid="62471" grpId="0" animBg="1"/>
      <p:bldP spid="62472" grpId="0" animBg="1"/>
      <p:bldP spid="62473" grpId="0" animBg="1"/>
      <p:bldP spid="62473" grpId="1" animBg="1"/>
      <p:bldP spid="62474" grpId="0"/>
      <p:bldP spid="62475" grpId="0" animBg="1"/>
      <p:bldP spid="62476" grpId="0" animBg="1"/>
      <p:bldP spid="62477" grpId="0" animBg="1"/>
      <p:bldP spid="62478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7" grpId="0" animBg="1"/>
      <p:bldP spid="62489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6" grpId="0" animBg="1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1524000"/>
            <a:ext cx="113845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/>
            <a:endParaRPr lang="en-US" dirty="0"/>
          </a:p>
          <a:p>
            <a:pPr marL="457200" indent="-457200"/>
            <a:r>
              <a:rPr lang="en-US" sz="2400" dirty="0"/>
              <a:t>a)  Cr </a:t>
            </a:r>
          </a:p>
          <a:p>
            <a:pPr marL="457200" indent="-457200"/>
            <a:endParaRPr lang="en-US" sz="2400" dirty="0"/>
          </a:p>
          <a:p>
            <a:pPr marL="457200" indent="-457200">
              <a:buFontTx/>
              <a:buAutoNum type="alphaLcParenR" startAt="2"/>
            </a:pPr>
            <a:r>
              <a:rPr lang="en-US" sz="2400" dirty="0"/>
              <a:t>Ni</a:t>
            </a:r>
          </a:p>
          <a:p>
            <a:pPr marL="457200" indent="-457200">
              <a:buFontTx/>
              <a:buAutoNum type="alphaLcParenR" startAt="2"/>
            </a:pPr>
            <a:endParaRPr lang="en-US" sz="2400" dirty="0"/>
          </a:p>
          <a:p>
            <a:pPr marL="457200" indent="-457200">
              <a:buFontTx/>
              <a:buAutoNum type="alphaLcParenR" startAt="2"/>
            </a:pPr>
            <a:r>
              <a:rPr lang="en-US" sz="2400" dirty="0"/>
              <a:t>Ag</a:t>
            </a:r>
            <a:r>
              <a:rPr lang="en-US" sz="2400" baseline="30000" dirty="0"/>
              <a:t>+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906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remember…rule is applied </a:t>
            </a:r>
            <a:r>
              <a:rPr lang="en-US" sz="3200" b="1" u="sng" dirty="0" smtClean="0">
                <a:solidFill>
                  <a:srgbClr val="FF0000"/>
                </a:solidFill>
              </a:rPr>
              <a:t>ONLY</a:t>
            </a:r>
            <a:r>
              <a:rPr lang="en-US" sz="3200" b="1" dirty="0" smtClean="0">
                <a:solidFill>
                  <a:srgbClr val="FF0000"/>
                </a:solidFill>
              </a:rPr>
              <a:t> with the s &amp; d electron combos (e.g. transition elements only)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515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52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0400"/>
            <a:ext cx="640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Exercise: 2.4  Write the correct, pigeonhole diagrams for the</a:t>
            </a:r>
          </a:p>
          <a:p>
            <a:r>
              <a:rPr lang="en-US" b="1" dirty="0" smtClean="0"/>
              <a:t>                        transition metal species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0668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/>
              <a:t>1)</a:t>
            </a:r>
            <a:r>
              <a:rPr lang="en-US" sz="4000" b="1" dirty="0" smtClean="0">
                <a:solidFill>
                  <a:srgbClr val="00CC66"/>
                </a:solidFill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</a:rPr>
              <a:t>Electrons</a:t>
            </a:r>
            <a:r>
              <a:rPr lang="en-US" sz="4000" b="1" dirty="0" smtClean="0">
                <a:solidFill>
                  <a:srgbClr val="00CC66"/>
                </a:solidFill>
              </a:rPr>
              <a:t> do</a:t>
            </a:r>
            <a:r>
              <a:rPr lang="en-US" sz="4000" b="1" u="sng" dirty="0" smtClean="0">
                <a:solidFill>
                  <a:srgbClr val="0000CC"/>
                </a:solidFill>
              </a:rPr>
              <a:t> all </a:t>
            </a:r>
            <a:r>
              <a:rPr lang="en-US" sz="4000" b="1" dirty="0" smtClean="0">
                <a:solidFill>
                  <a:srgbClr val="00CC66"/>
                </a:solidFill>
              </a:rPr>
              <a:t>the chemistry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the </a:t>
            </a:r>
            <a:r>
              <a:rPr lang="en-US" sz="3600" b="1" dirty="0" err="1" smtClean="0"/>
              <a:t>spdf</a:t>
            </a:r>
            <a:r>
              <a:rPr lang="en-US" sz="3600" b="1" dirty="0" smtClean="0"/>
              <a:t> song is sung…..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33600"/>
            <a:ext cx="85344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/>
              <a:t>2) Just the </a:t>
            </a:r>
            <a:r>
              <a:rPr lang="en-US" sz="4000" b="1" u="sng" dirty="0" smtClean="0">
                <a:solidFill>
                  <a:srgbClr val="FF0000"/>
                </a:solidFill>
              </a:rPr>
              <a:t>outermost</a:t>
            </a:r>
            <a:r>
              <a:rPr lang="en-US" sz="4000" b="1" dirty="0" smtClean="0">
                <a:solidFill>
                  <a:srgbClr val="FF0000"/>
                </a:solidFill>
              </a:rPr>
              <a:t> (valence)</a:t>
            </a: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    electrons </a:t>
            </a:r>
            <a:r>
              <a:rPr lang="en-US" sz="4000" b="1" dirty="0" smtClean="0"/>
              <a:t>determines an element’s </a:t>
            </a:r>
          </a:p>
          <a:p>
            <a:pPr>
              <a:spcBef>
                <a:spcPct val="50000"/>
              </a:spcBef>
            </a:pPr>
            <a:r>
              <a:rPr lang="en-US" sz="4000" b="1" dirty="0" smtClean="0"/>
              <a:t>    specific chemical behavior  (!!)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87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4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</a:t>
            </a:r>
            <a:r>
              <a:rPr lang="en-US" sz="3600" dirty="0" smtClean="0"/>
              <a:t> [</a:t>
            </a:r>
            <a:r>
              <a:rPr lang="en-US" sz="3200" b="1" dirty="0" smtClean="0"/>
              <a:t>Ne] </a:t>
            </a:r>
            <a:r>
              <a:rPr lang="en-US" sz="3200" b="1" dirty="0" smtClean="0">
                <a:solidFill>
                  <a:srgbClr val="FF0000"/>
                </a:solidFill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572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CC"/>
                </a:solidFill>
              </a:rPr>
              <a:t>[Ne] </a:t>
            </a:r>
            <a:r>
              <a:rPr lang="en-US" sz="9600" b="1" dirty="0" smtClean="0">
                <a:solidFill>
                  <a:srgbClr val="FF0000"/>
                </a:solidFill>
              </a:rPr>
              <a:t>3s</a:t>
            </a:r>
            <a:r>
              <a:rPr lang="en-US" sz="9600" b="1" baseline="30000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905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Abbreviated configuration ?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12954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 chemistry </a:t>
            </a:r>
          </a:p>
          <a:p>
            <a:r>
              <a:rPr lang="en-US" sz="3600" b="1" dirty="0" smtClean="0"/>
              <a:t>is all about the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3s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 electron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Valence electron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76200"/>
            <a:ext cx="2286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 detailed chemistry?</a:t>
            </a:r>
          </a:p>
          <a:p>
            <a:r>
              <a:rPr lang="en-US" sz="2800" dirty="0" smtClean="0">
                <a:sym typeface="Symbol"/>
              </a:rPr>
              <a:t>     </a:t>
            </a:r>
            <a:r>
              <a:rPr lang="en-US" sz="6000" dirty="0" smtClean="0">
                <a:sym typeface="Symbol"/>
              </a:rPr>
              <a:t>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105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Abbreviated configuration ?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34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=[He] </a:t>
            </a:r>
            <a:r>
              <a:rPr lang="en-US" sz="3200" b="1" dirty="0" smtClean="0">
                <a:solidFill>
                  <a:srgbClr val="FF0000"/>
                </a:solidFill>
              </a:rPr>
              <a:t>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</a:rPr>
              <a:t>2p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2</a:t>
            </a:r>
            <a:endParaRPr lang="en-US" sz="3200" b="1" baseline="30000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3200400"/>
            <a:ext cx="2286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 detailed chemistry ?</a:t>
            </a:r>
          </a:p>
          <a:p>
            <a:r>
              <a:rPr lang="en-US" sz="6000" dirty="0" smtClean="0">
                <a:sym typeface="Symbol"/>
              </a:rPr>
              <a:t>  </a:t>
            </a:r>
            <a:endParaRPr 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4038600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CC"/>
                </a:solidFill>
              </a:rPr>
              <a:t>[He]</a:t>
            </a:r>
            <a:r>
              <a:rPr lang="en-US" sz="1100" b="1" dirty="0" smtClean="0">
                <a:solidFill>
                  <a:srgbClr val="0000CC"/>
                </a:solidFill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</a:rPr>
              <a:t>2s</a:t>
            </a:r>
            <a:r>
              <a:rPr lang="en-US" sz="8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8000" b="1" dirty="0" smtClean="0">
                <a:solidFill>
                  <a:srgbClr val="0000CC"/>
                </a:solidFill>
              </a:rPr>
              <a:t>2p</a:t>
            </a:r>
            <a:r>
              <a:rPr lang="en-US" sz="8000" b="1" baseline="30000" dirty="0" smtClean="0">
                <a:solidFill>
                  <a:srgbClr val="0000CC"/>
                </a:solidFill>
              </a:rPr>
              <a:t>2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5486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Chemistry of C is all about </a:t>
            </a:r>
            <a:r>
              <a:rPr lang="en-US" sz="3600" b="1" dirty="0" smtClean="0">
                <a:solidFill>
                  <a:srgbClr val="FF0000"/>
                </a:solidFill>
              </a:rPr>
              <a:t>2s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2p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electrons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15" grpId="0"/>
      <p:bldP spid="16" grpId="0"/>
      <p:bldP spid="17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orangekit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371600"/>
            <a:ext cx="2438400" cy="3323924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213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is for</a:t>
            </a:r>
            <a:r>
              <a:rPr lang="en-US" sz="4400" b="1" dirty="0">
                <a:solidFill>
                  <a:srgbClr val="FF0000"/>
                </a:solidFill>
              </a:rPr>
              <a:t> s</a:t>
            </a:r>
            <a:r>
              <a:rPr lang="en-US" sz="4400" dirty="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29000" y="4495800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</a:rPr>
              <a:t>p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>
                <a:solidFill>
                  <a:srgbClr val="0000CC"/>
                </a:solidFill>
              </a:rPr>
              <a:t>is for </a:t>
            </a:r>
            <a:r>
              <a:rPr lang="en-US" sz="3600" b="1" dirty="0">
                <a:solidFill>
                  <a:srgbClr val="0000CC"/>
                </a:solidFill>
              </a:rPr>
              <a:t>p</a:t>
            </a:r>
            <a:r>
              <a:rPr lang="en-US" sz="3600" dirty="0">
                <a:solidFill>
                  <a:srgbClr val="0000CC"/>
                </a:solidFill>
              </a:rPr>
              <a:t>retty kitty</a:t>
            </a:r>
          </a:p>
        </p:txBody>
      </p:sp>
      <p:pic>
        <p:nvPicPr>
          <p:cNvPr id="22537" name="Picture 9" descr="ist2_604985_pooping_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94690"/>
            <a:ext cx="2819400" cy="4236621"/>
          </a:xfrm>
          <a:prstGeom prst="rect">
            <a:avLst/>
          </a:prstGeom>
          <a:noFill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477000" y="48768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chemeClr val="tx2"/>
                </a:solidFill>
              </a:rPr>
              <a:t>d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tx2"/>
                </a:solidFill>
              </a:rPr>
              <a:t>is </a:t>
            </a:r>
            <a:r>
              <a:rPr lang="en-US" sz="3600" dirty="0" smtClean="0">
                <a:solidFill>
                  <a:schemeClr val="tx2"/>
                </a:solidFill>
              </a:rPr>
              <a:t>for </a:t>
            </a:r>
            <a:r>
              <a:rPr lang="en-US" sz="3600" b="1" strike="sngStrike" dirty="0" smtClean="0">
                <a:solidFill>
                  <a:schemeClr val="tx2"/>
                </a:solidFill>
              </a:rPr>
              <a:t>d</a:t>
            </a:r>
            <a:r>
              <a:rPr lang="en-US" sz="3600" strike="sngStrike" dirty="0" smtClean="0">
                <a:solidFill>
                  <a:schemeClr val="tx2"/>
                </a:solidFill>
              </a:rPr>
              <a:t>amned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chemeClr val="tx2"/>
                </a:solidFill>
              </a:rPr>
              <a:t>d</a:t>
            </a:r>
            <a:r>
              <a:rPr lang="en-US" sz="3600" dirty="0" smtClean="0">
                <a:solidFill>
                  <a:schemeClr val="tx2"/>
                </a:solidFill>
              </a:rPr>
              <a:t>umb </a:t>
            </a:r>
            <a:r>
              <a:rPr lang="en-US" sz="3600" b="1" dirty="0">
                <a:solidFill>
                  <a:schemeClr val="tx2"/>
                </a:solidFill>
              </a:rPr>
              <a:t>d</a:t>
            </a:r>
            <a:r>
              <a:rPr lang="en-US" sz="3600" dirty="0">
                <a:solidFill>
                  <a:schemeClr val="tx2"/>
                </a:solidFill>
              </a:rPr>
              <a:t>og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810000" y="6096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Dogs drool, cats rule</a:t>
            </a:r>
          </a:p>
        </p:txBody>
      </p:sp>
      <p:pic>
        <p:nvPicPr>
          <p:cNvPr id="22540" name="Picture 12" descr="C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3803754" cy="2667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76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Animal analogies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8" grpId="0"/>
      <p:bldP spid="225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specific combo of </a:t>
            </a:r>
            <a:r>
              <a:rPr lang="en-US" sz="4000" b="1" dirty="0" err="1" smtClean="0">
                <a:solidFill>
                  <a:srgbClr val="FF0000"/>
                </a:solidFill>
              </a:rPr>
              <a:t>s</a:t>
            </a:r>
            <a:r>
              <a:rPr lang="en-US" sz="4000" dirty="0" err="1" smtClean="0"/>
              <a:t>,</a:t>
            </a:r>
            <a:r>
              <a:rPr lang="en-US" sz="4000" b="1" dirty="0" err="1" smtClean="0">
                <a:solidFill>
                  <a:srgbClr val="0000CC"/>
                </a:solidFill>
              </a:rPr>
              <a:t>p</a:t>
            </a:r>
            <a:r>
              <a:rPr lang="en-US" sz="4000" dirty="0" err="1" smtClean="0"/>
              <a:t>,</a:t>
            </a:r>
            <a:r>
              <a:rPr lang="en-US" sz="4000" b="1" dirty="0" err="1" smtClean="0"/>
              <a:t>d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“animal” character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defines </a:t>
            </a:r>
            <a:r>
              <a:rPr lang="en-US" sz="4000" dirty="0"/>
              <a:t>the unique chemistry of an element</a:t>
            </a:r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2070171" cy="26670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48768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Cl</a:t>
            </a:r>
            <a:r>
              <a:rPr lang="en-US" sz="3200" dirty="0" smtClean="0"/>
              <a:t>=[</a:t>
            </a:r>
            <a:r>
              <a:rPr lang="en-US" sz="3200" b="1" dirty="0" smtClean="0"/>
              <a:t>Ne]</a:t>
            </a:r>
            <a:r>
              <a:rPr lang="en-US" sz="3200" b="1" dirty="0" smtClean="0">
                <a:solidFill>
                  <a:srgbClr val="FF0000"/>
                </a:solidFill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0000CC"/>
                </a:solidFill>
              </a:rPr>
              <a:t>3p</a:t>
            </a:r>
            <a:r>
              <a:rPr lang="en-US" sz="3200" b="1" baseline="30000" dirty="0">
                <a:solidFill>
                  <a:srgbClr val="0000CC"/>
                </a:solidFill>
              </a:rPr>
              <a:t>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Be= [He]</a:t>
            </a:r>
            <a:r>
              <a:rPr lang="en-US" sz="3200" b="1" dirty="0" smtClean="0">
                <a:solidFill>
                  <a:srgbClr val="FF0000"/>
                </a:solidFill>
              </a:rPr>
              <a:t>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3369039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</a:t>
            </a:r>
            <a:r>
              <a:rPr lang="en-US" b="1" dirty="0" smtClean="0">
                <a:solidFill>
                  <a:srgbClr val="FF0000"/>
                </a:solidFill>
              </a:rPr>
              <a:t>cow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33% </a:t>
            </a:r>
            <a:r>
              <a:rPr lang="en-US" b="1" dirty="0" smtClean="0">
                <a:solidFill>
                  <a:srgbClr val="FF0000"/>
                </a:solidFill>
              </a:rPr>
              <a:t>cow</a:t>
            </a:r>
            <a:r>
              <a:rPr lang="en-US" dirty="0" smtClean="0"/>
              <a:t>+66% </a:t>
            </a:r>
            <a:r>
              <a:rPr lang="en-US" b="1" dirty="0" smtClean="0">
                <a:solidFill>
                  <a:srgbClr val="0000CC"/>
                </a:solidFill>
              </a:rPr>
              <a:t>kitty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 = [</a:t>
            </a:r>
            <a:r>
              <a:rPr lang="en-US" sz="3200" dirty="0" err="1" smtClean="0"/>
              <a:t>Ar</a:t>
            </a:r>
            <a:r>
              <a:rPr lang="en-US" sz="3200" dirty="0" smtClean="0"/>
              <a:t>] </a:t>
            </a:r>
            <a:r>
              <a:rPr lang="en-US" sz="3200" b="1" dirty="0" smtClean="0"/>
              <a:t>3d</a:t>
            </a:r>
            <a:r>
              <a:rPr lang="en-US" sz="3200" b="1" baseline="30000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209800"/>
            <a:ext cx="1828800" cy="257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548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</a:t>
            </a:r>
            <a:r>
              <a:rPr lang="en-US" b="1" dirty="0" smtClean="0">
                <a:solidFill>
                  <a:srgbClr val="FF0000"/>
                </a:solidFill>
              </a:rPr>
              <a:t>cow</a:t>
            </a:r>
            <a:r>
              <a:rPr lang="en-US" dirty="0" smtClean="0"/>
              <a:t> +50% </a:t>
            </a:r>
            <a:r>
              <a:rPr lang="en-US" b="1" dirty="0" smtClean="0"/>
              <a:t>dog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36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little addendum…</a:t>
            </a:r>
          </a:p>
        </p:txBody>
      </p:sp>
      <p:pic>
        <p:nvPicPr>
          <p:cNvPr id="103430" name="Picture 6" descr="schrodinger(youn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2505075" cy="2790825"/>
          </a:xfrm>
          <a:prstGeom prst="rect">
            <a:avLst/>
          </a:prstGeom>
          <a:noFill/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514600" y="0"/>
            <a:ext cx="662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Erwin Schrodinger (whiz kid) finally solves H atom to everyone’s satisfaction (in mid 1930s) with equation below* but only after the </a:t>
            </a:r>
            <a:r>
              <a:rPr lang="en-US" sz="2400" dirty="0" err="1"/>
              <a:t>spectroscopists</a:t>
            </a:r>
            <a:r>
              <a:rPr lang="en-US" sz="2400" dirty="0"/>
              <a:t> gave him the benchmarks to measure his predictions against….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36576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dirty="0">
                <a:sym typeface="Symbol" pitchFamily="18" charset="2"/>
              </a:rPr>
              <a:t>“-h(</a:t>
            </a:r>
            <a:r>
              <a:rPr lang="en-US" sz="2400" baseline="30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)/2m +/r  =E  obviously…(duh)”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0" y="41910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Schrodinger’s </a:t>
            </a:r>
            <a:r>
              <a:rPr lang="en-US" sz="2400" dirty="0" err="1"/>
              <a:t>eigenvalue</a:t>
            </a:r>
            <a:r>
              <a:rPr lang="en-US" sz="2400" dirty="0"/>
              <a:t> equation for single electron in 1/r electrostatic potential field (H atom)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600200" y="5867400"/>
            <a:ext cx="7543800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No closed math form for general atoms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4232031" y="5281327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“</a:t>
            </a:r>
            <a:r>
              <a:rPr lang="en-US" sz="2400" dirty="0" smtClean="0"/>
              <a:t>….</a:t>
            </a:r>
            <a:r>
              <a:rPr lang="en-US" sz="2400" b="1" dirty="0" err="1">
                <a:solidFill>
                  <a:srgbClr val="FF3300"/>
                </a:solidFill>
              </a:rPr>
              <a:t>spectroscopists</a:t>
            </a:r>
            <a:r>
              <a:rPr lang="en-US" sz="2400" b="1" dirty="0">
                <a:solidFill>
                  <a:srgbClr val="FF3300"/>
                </a:solidFill>
              </a:rPr>
              <a:t> rule, you drool.”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0" y="3429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76673"/>
            <a:ext cx="3934326" cy="37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3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3" grpId="0" animBg="1"/>
      <p:bldP spid="103434" grpId="0"/>
      <p:bldP spid="103435" grpId="0" animBg="1"/>
      <p:bldP spid="103437" grpId="0"/>
      <p:bldP spid="10343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496</Words>
  <Application>Microsoft Office PowerPoint</Application>
  <PresentationFormat>On-screen Show (4:3)</PresentationFormat>
  <Paragraphs>107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 another d block example:</vt:lpstr>
      <vt:lpstr>Pigeonhole representation of  electrons1  </vt:lpstr>
      <vt:lpstr>PowerPoint Presentation</vt:lpstr>
      <vt:lpstr>PowerPoint Presentation</vt:lpstr>
      <vt:lpstr>PowerPoint Presentation</vt:lpstr>
      <vt:lpstr>PowerPoint Presentation</vt:lpstr>
      <vt:lpstr>The specific combo of s,p,d  “animal” character defines the unique chemistry of an element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120</cp:revision>
  <dcterms:created xsi:type="dcterms:W3CDTF">2006-08-31T00:16:57Z</dcterms:created>
  <dcterms:modified xsi:type="dcterms:W3CDTF">2012-09-17T15:59:39Z</dcterms:modified>
</cp:coreProperties>
</file>