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6" r:id="rId2"/>
    <p:sldId id="361" r:id="rId3"/>
    <p:sldId id="360" r:id="rId4"/>
    <p:sldId id="357" r:id="rId5"/>
    <p:sldId id="362" r:id="rId6"/>
    <p:sldId id="358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p Desk" initials="H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163" autoAdjust="0"/>
  </p:normalViewPr>
  <p:slideViewPr>
    <p:cSldViewPr>
      <p:cViewPr varScale="1">
        <p:scale>
          <a:sx n="69" d="100"/>
          <a:sy n="69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10-19T22:17:58.328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10-19T22:17:58.32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3EDDC-7C85-46CA-B7B0-A4901A3EDD12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D613-A9F9-4689-8EB0-D62D77EFE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D613-A9F9-4689-8EB0-D62D77EFE1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4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D613-A9F9-4689-8EB0-D62D77EFE1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6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D613-A9F9-4689-8EB0-D62D77EFE1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3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1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2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1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7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3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7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AD116-9BBD-4863-A5A9-12859FB26D8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7160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Exercise 7B problems #1 and 2  examples …on white board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923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148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2971800"/>
            <a:ext cx="8991600" cy="31393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Mendeleev 1865 AD 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1)Organizing element behavior to predict chemistry  </a:t>
            </a:r>
          </a:p>
          <a:p>
            <a:endParaRPr lang="en-US" sz="3600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2)Periodicity and the Periodic Table</a:t>
            </a:r>
          </a:p>
          <a:p>
            <a:endParaRPr lang="en-US" dirty="0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Where </a:t>
            </a:r>
            <a:r>
              <a:rPr lang="en-US" sz="3600" b="1" dirty="0" smtClean="0"/>
              <a:t>we’ve been ……</a:t>
            </a:r>
            <a:endParaRPr lang="en-US" sz="3600" b="1" dirty="0"/>
          </a:p>
        </p:txBody>
      </p:sp>
      <p:pic>
        <p:nvPicPr>
          <p:cNvPr id="32780" name="Picture 12" descr="http://www.worldstatesmen.org/ru_19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14400"/>
            <a:ext cx="2362200" cy="157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5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52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we’ve been….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In the land of the </a:t>
            </a:r>
            <a:r>
              <a:rPr lang="en-US" sz="2800" b="1" dirty="0" err="1" smtClean="0"/>
              <a:t>spectroscopists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endParaRPr lang="en-US" dirty="0"/>
          </a:p>
        </p:txBody>
      </p:sp>
      <p:pic>
        <p:nvPicPr>
          <p:cNvPr id="5" name="Picture 16" descr="tony_soprano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3810000" cy="2374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48768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sz="2800" dirty="0" err="1" smtClean="0"/>
              <a:t>fugetabout</a:t>
            </a:r>
            <a:r>
              <a:rPr lang="en-US" sz="2800" dirty="0" smtClean="0"/>
              <a:t> theory….let the line spectra rule…wise guys</a:t>
            </a:r>
            <a:endParaRPr lang="en-US" sz="28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4953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 2s</a:t>
            </a:r>
            <a:r>
              <a:rPr lang="en-US" sz="3200" b="1" baseline="30000" dirty="0">
                <a:solidFill>
                  <a:srgbClr val="FF0000"/>
                </a:solidFill>
              </a:rPr>
              <a:t>2 </a:t>
            </a:r>
            <a:r>
              <a:rPr lang="en-US" sz="3200" b="1" dirty="0">
                <a:solidFill>
                  <a:srgbClr val="FF0000"/>
                </a:solidFill>
              </a:rPr>
              <a:t>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……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4384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Describing atoms by electronic configurations implied by observation and predicted by Periodic table </a:t>
            </a:r>
            <a:endParaRPr lang="en-US" sz="2400" b="1" dirty="0"/>
          </a:p>
        </p:txBody>
      </p:sp>
      <p:pic>
        <p:nvPicPr>
          <p:cNvPr id="41986" name="Picture 2" descr="http://t2.gstatic.com/images?q=tbn:ANd9GcRA4o3femD6BB-e0rkBzBCPhptWSxzkBhM-ZtMb7UXEz-OXs9gim76R1f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3276600" cy="21804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0" y="4495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spectroscopy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148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09600" y="2971800"/>
            <a:ext cx="7467600" cy="341632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/>
              <a:t> Dalton  </a:t>
            </a:r>
            <a:r>
              <a:rPr lang="en-US" sz="3600" dirty="0" smtClean="0"/>
              <a:t> 1805AD 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          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1)Law of constant proportions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2)Law of multiple proportions</a:t>
            </a:r>
          </a:p>
          <a:p>
            <a:pPr>
              <a:spcBef>
                <a:spcPts val="0"/>
              </a:spcBef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Moles till we drop…..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Where </a:t>
            </a:r>
            <a:r>
              <a:rPr lang="en-US" sz="3600" b="1" dirty="0" smtClean="0"/>
              <a:t>we’ve been…</a:t>
            </a:r>
            <a:endParaRPr lang="en-US" sz="3600" b="1" dirty="0"/>
          </a:p>
        </p:txBody>
      </p:sp>
      <p:pic>
        <p:nvPicPr>
          <p:cNvPr id="24" name="Picture 6" descr="http://uwlib5.uwyo.edu/blogs/dustyshelves/files/2008/02/union-j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2999"/>
            <a:ext cx="2667000" cy="1645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39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148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81000" y="152400"/>
            <a:ext cx="7848600" cy="3477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Am</a:t>
            </a:r>
            <a:r>
              <a:rPr lang="en-US" sz="4000" b="1" dirty="0" smtClean="0"/>
              <a:t>er</a:t>
            </a:r>
            <a:r>
              <a:rPr lang="en-US" sz="4000" b="1" dirty="0" smtClean="0">
                <a:solidFill>
                  <a:srgbClr val="00B0F0"/>
                </a:solidFill>
              </a:rPr>
              <a:t>icans</a:t>
            </a:r>
            <a:r>
              <a:rPr lang="en-US" sz="3200" b="1" dirty="0" smtClean="0"/>
              <a:t> land</a:t>
            </a:r>
            <a:r>
              <a:rPr lang="en-US" sz="3200" b="1" dirty="0"/>
              <a:t>… </a:t>
            </a:r>
            <a:r>
              <a:rPr lang="en-US" sz="4000" b="1" dirty="0" smtClean="0"/>
              <a:t>Gilbert Newton Lewis </a:t>
            </a:r>
            <a:r>
              <a:rPr lang="en-US" sz="4000" b="1" dirty="0"/>
              <a:t>1925 AD</a:t>
            </a:r>
            <a:endParaRPr lang="en-US" sz="4000" b="1" dirty="0" smtClean="0"/>
          </a:p>
          <a:p>
            <a:pPr>
              <a:spcBef>
                <a:spcPct val="50000"/>
              </a:spcBef>
            </a:pPr>
            <a:r>
              <a:rPr lang="en-US" sz="3000" dirty="0" smtClean="0"/>
              <a:t>: </a:t>
            </a:r>
            <a:r>
              <a:rPr lang="en-US" sz="4000" b="1" i="1" dirty="0">
                <a:solidFill>
                  <a:srgbClr val="FF0000"/>
                </a:solidFill>
              </a:rPr>
              <a:t>using the Periodic table to predict compound formulas </a:t>
            </a:r>
            <a:r>
              <a:rPr lang="en-US" sz="4000" b="1" i="1" dirty="0" smtClean="0">
                <a:solidFill>
                  <a:srgbClr val="FF0000"/>
                </a:solidFill>
              </a:rPr>
              <a:t>without breaking a sweat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www.usageorge.com/Wallpapers/Patriotic/wallpaper/American-Flag-and-Ea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86200"/>
            <a:ext cx="3186112" cy="228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29400" y="4267200"/>
            <a:ext cx="213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READ 169-182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344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  <a:solidFill>
            <a:srgbClr val="C0C0C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smtClean="0">
                <a:solidFill>
                  <a:schemeClr val="tx1"/>
                </a:solidFill>
              </a:rPr>
              <a:t>Thinking like the American  chemist: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mtClean="0">
                <a:solidFill>
                  <a:srgbClr val="FF0000"/>
                </a:solidFill>
              </a:rPr>
              <a:t>Gilbert</a:t>
            </a:r>
            <a:r>
              <a:rPr lang="en-US" smtClean="0"/>
              <a:t> </a:t>
            </a:r>
            <a:r>
              <a:rPr lang="en-US" smtClean="0">
                <a:solidFill>
                  <a:schemeClr val="bg1"/>
                </a:solidFill>
              </a:rPr>
              <a:t>Newton</a:t>
            </a:r>
            <a:r>
              <a:rPr lang="en-US" smtClean="0"/>
              <a:t> </a:t>
            </a:r>
            <a:r>
              <a:rPr lang="en-US" smtClean="0">
                <a:solidFill>
                  <a:srgbClr val="0000CC"/>
                </a:solidFill>
              </a:rPr>
              <a:t>Lewis</a:t>
            </a:r>
          </a:p>
        </p:txBody>
      </p:sp>
      <p:pic>
        <p:nvPicPr>
          <p:cNvPr id="86019" name="Picture 3" descr="250px-GN_Lewis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27098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33400" y="495300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Gilbert Newton Lewis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>
                <a:solidFill>
                  <a:srgbClr val="0066FF"/>
                </a:solidFill>
              </a:rPr>
              <a:t>er</a:t>
            </a:r>
            <a:r>
              <a:rPr lang="en-US" dirty="0">
                <a:solidFill>
                  <a:srgbClr val="FF0000"/>
                </a:solidFill>
              </a:rPr>
              <a:t>ic</a:t>
            </a:r>
            <a:r>
              <a:rPr lang="en-US" dirty="0">
                <a:solidFill>
                  <a:srgbClr val="0066FF"/>
                </a:solidFill>
              </a:rPr>
              <a:t>an</a:t>
            </a:r>
            <a:r>
              <a:rPr lang="en-US" dirty="0"/>
              <a:t> </a:t>
            </a:r>
            <a:r>
              <a:rPr lang="en-US" b="1" dirty="0"/>
              <a:t>Chemist UC </a:t>
            </a:r>
            <a:r>
              <a:rPr lang="en-US" dirty="0" smtClean="0"/>
              <a:t>Berkeley “at work” ~</a:t>
            </a:r>
            <a:r>
              <a:rPr lang="en-US" b="1" dirty="0" smtClean="0"/>
              <a:t>1930 </a:t>
            </a:r>
            <a:endParaRPr lang="en-US" b="1" dirty="0"/>
          </a:p>
        </p:txBody>
      </p:sp>
      <p:pic>
        <p:nvPicPr>
          <p:cNvPr id="86021" name="Picture 5" descr="Lewis h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9812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886200" y="4572000"/>
            <a:ext cx="2667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House that Lewis</a:t>
            </a:r>
            <a:r>
              <a:rPr lang="en-US"/>
              <a:t> </a:t>
            </a:r>
            <a:r>
              <a:rPr lang="en-US" b="1"/>
              <a:t>Built: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</a:rPr>
              <a:t>Lewis Hall of Chemistry</a:t>
            </a:r>
          </a:p>
          <a:p>
            <a:pPr>
              <a:spcBef>
                <a:spcPct val="50000"/>
              </a:spcBef>
            </a:pPr>
            <a:r>
              <a:rPr lang="en-US" b="1"/>
              <a:t>UC Berkeley</a:t>
            </a:r>
          </a:p>
        </p:txBody>
      </p:sp>
      <p:pic>
        <p:nvPicPr>
          <p:cNvPr id="86023" name="Picture 7" descr="madsci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219200"/>
            <a:ext cx="18510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Line 8"/>
          <p:cNvSpPr>
            <a:spLocks noChangeShapeType="1"/>
          </p:cNvSpPr>
          <p:nvPr/>
        </p:nvSpPr>
        <p:spPr bwMode="auto">
          <a:xfrm flipH="1">
            <a:off x="5029200" y="2590800"/>
            <a:ext cx="22098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934200" y="2743200"/>
            <a:ext cx="1905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In early 1970s…Young Doc Fong sits in here staring every day </a:t>
            </a:r>
            <a:r>
              <a:rPr lang="en-US" sz="1800" b="1" dirty="0" smtClean="0"/>
              <a:t>at a 4’x 6’ photo of…</a:t>
            </a:r>
            <a:endParaRPr lang="en-US" sz="1800" b="1" dirty="0"/>
          </a:p>
        </p:txBody>
      </p:sp>
      <p:pic>
        <p:nvPicPr>
          <p:cNvPr id="86026" name="Picture 10" descr="Lew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648200"/>
            <a:ext cx="159226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7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  <p:bldP spid="86022" grpId="0" autoUpdateAnimBg="0"/>
      <p:bldP spid="86024" grpId="0" animBg="1"/>
      <p:bldP spid="8602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" y="314143"/>
            <a:ext cx="8610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% Yield:  </a:t>
            </a:r>
            <a:r>
              <a:rPr lang="en-US" sz="3600" b="1" dirty="0" smtClean="0"/>
              <a:t>a Familiar, non-chemical analogy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1276713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Billy comes home with his math test. He got 40 out of 75 questions right.  Did he `pass’ the test ?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83527"/>
            <a:ext cx="474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Test Score </a:t>
            </a:r>
            <a:r>
              <a:rPr lang="en-US" sz="3600" dirty="0" smtClean="0"/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Test Yield </a:t>
            </a:r>
            <a:r>
              <a:rPr lang="en-US" sz="3600" dirty="0" smtClean="0"/>
              <a:t>=</a:t>
            </a:r>
            <a:endParaRPr lang="en-US" sz="3600" dirty="0"/>
          </a:p>
        </p:txBody>
      </p:sp>
      <p:pic>
        <p:nvPicPr>
          <p:cNvPr id="1028" name="Picture 4" descr="http://thesmolderingremnants.files.wordpress.com/2011/06/dunce-c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91" y="2590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182" y="4114800"/>
            <a:ext cx="4495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100* </a:t>
            </a:r>
            <a:r>
              <a:rPr lang="en-US" sz="4800" u="sng" dirty="0" smtClean="0"/>
              <a:t>40</a:t>
            </a:r>
            <a:r>
              <a:rPr lang="en-US" sz="4800" dirty="0" smtClean="0"/>
              <a:t>  =</a:t>
            </a:r>
            <a:r>
              <a:rPr lang="en-US" sz="4800" b="1" dirty="0" smtClean="0">
                <a:solidFill>
                  <a:srgbClr val="FF0000"/>
                </a:solidFill>
              </a:rPr>
              <a:t>53.3%</a:t>
            </a:r>
            <a:r>
              <a:rPr lang="en-US" sz="4800" dirty="0" smtClean="0"/>
              <a:t> </a:t>
            </a:r>
            <a:endParaRPr lang="en-US" sz="4800" u="sng" dirty="0" smtClean="0"/>
          </a:p>
          <a:p>
            <a:r>
              <a:rPr lang="en-US" sz="4800" dirty="0" smtClean="0"/>
              <a:t>          75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92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…</a:t>
            </a:r>
            <a:r>
              <a:rPr lang="en-US" b="1" dirty="0" smtClean="0"/>
              <a:t>and % Yield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Lottery Math</a:t>
            </a:r>
          </a:p>
        </p:txBody>
      </p:sp>
      <p:pic>
        <p:nvPicPr>
          <p:cNvPr id="49156" name="Picture 4" descr="m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2743200"/>
            <a:ext cx="3810000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What New Yorkers put </a:t>
            </a:r>
            <a:r>
              <a:rPr lang="en-US" sz="2800" b="1" dirty="0" smtClean="0"/>
              <a:t>in </a:t>
            </a:r>
          </a:p>
          <a:p>
            <a:r>
              <a:rPr lang="en-US" sz="2800" b="1" dirty="0" smtClean="0"/>
              <a:t>(~ $30 </a:t>
            </a:r>
            <a:r>
              <a:rPr lang="en-US" sz="2800" b="1" dirty="0"/>
              <a:t>billion /year)</a:t>
            </a:r>
          </a:p>
        </p:txBody>
      </p:sp>
      <p:pic>
        <p:nvPicPr>
          <p:cNvPr id="49158" name="Picture 6" descr="lottery_web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285875"/>
            <a:ext cx="257016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362200" y="1981200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+</a:t>
            </a: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943600" y="2514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9161" name="Picture 9" descr="penn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905000"/>
            <a:ext cx="1492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715000" y="304800"/>
            <a:ext cx="3429000" cy="138499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What you get back as winnings </a:t>
            </a: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3600" b="1" dirty="0" smtClean="0"/>
              <a:t>(</a:t>
            </a:r>
            <a:r>
              <a:rPr lang="en-US" sz="3600" b="1" dirty="0"/>
              <a:t>1 billion /year)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2819400" y="3886200"/>
            <a:ext cx="12192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381000" y="4549676"/>
            <a:ext cx="2286000" cy="2308324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29 billion “</a:t>
            </a:r>
            <a:r>
              <a:rPr lang="en-US" sz="3600" b="1" dirty="0">
                <a:solidFill>
                  <a:srgbClr val="CC0000"/>
                </a:solidFill>
              </a:rPr>
              <a:t>for the children</a:t>
            </a:r>
            <a:r>
              <a:rPr lang="en-US" sz="3600" b="1" dirty="0"/>
              <a:t>”’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657600" y="4114800"/>
            <a:ext cx="5486400" cy="95410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% yield = </a:t>
            </a:r>
            <a:r>
              <a:rPr lang="en-US" sz="2800" b="1" u="sng" dirty="0"/>
              <a:t>what get back </a:t>
            </a:r>
            <a:r>
              <a:rPr lang="en-US" sz="2800" b="1" u="sng" dirty="0" smtClean="0"/>
              <a:t>__</a:t>
            </a:r>
            <a:r>
              <a:rPr lang="en-US" sz="2800" b="1" dirty="0" smtClean="0"/>
              <a:t>x 100</a:t>
            </a:r>
            <a:endParaRPr lang="en-US" sz="2800" b="1" dirty="0"/>
          </a:p>
          <a:p>
            <a:r>
              <a:rPr lang="en-US" sz="2800" b="1" dirty="0"/>
              <a:t>              </a:t>
            </a:r>
            <a:r>
              <a:rPr lang="en-US" sz="2800" b="1" dirty="0" smtClean="0"/>
              <a:t>what we put in</a:t>
            </a:r>
            <a:endParaRPr lang="en-US" sz="2800" b="1" dirty="0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3581400" y="5638800"/>
            <a:ext cx="5562600" cy="95410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% yield = </a:t>
            </a:r>
            <a:r>
              <a:rPr lang="en-US" sz="2800" b="1" u="sng" dirty="0"/>
              <a:t>1 billion</a:t>
            </a:r>
            <a:r>
              <a:rPr lang="en-US" sz="2800" b="1" dirty="0"/>
              <a:t>  x 100= 3.3</a:t>
            </a:r>
          </a:p>
          <a:p>
            <a:r>
              <a:rPr lang="en-US" sz="2800" b="1" dirty="0"/>
              <a:t>                   30 billion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00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9" grpId="0"/>
      <p:bldP spid="49160" grpId="0" animBg="1"/>
      <p:bldP spid="49162" grpId="0" animBg="1"/>
      <p:bldP spid="49163" grpId="0" animBg="1"/>
      <p:bldP spid="49164" grpId="0" animBg="1"/>
      <p:bldP spid="49165" grpId="0" animBg="1"/>
      <p:bldP spid="491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Another non-chemical % yield calculation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990600"/>
            <a:ext cx="388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Dollars left over from lottery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581400" y="114300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=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191000" y="1143000"/>
            <a:ext cx="25908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$</a:t>
            </a:r>
            <a:r>
              <a:rPr lang="en-US" sz="3600" b="1" dirty="0"/>
              <a:t>29 billion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2209800"/>
            <a:ext cx="426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Annual K-12 budget in New York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962400" y="2286000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=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495800" y="2286000"/>
            <a:ext cx="2209800" cy="646331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15 billion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52400" y="3276600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% yield =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990600" y="3657600"/>
            <a:ext cx="358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/>
              <a:t>15 billion</a:t>
            </a:r>
            <a:r>
              <a:rPr lang="en-US" sz="3200" b="1" dirty="0"/>
              <a:t> x 100</a:t>
            </a:r>
            <a:endParaRPr lang="en-US" sz="3200" b="1" u="sng" dirty="0"/>
          </a:p>
          <a:p>
            <a:r>
              <a:rPr lang="en-US" sz="3200" b="1" dirty="0"/>
              <a:t>29 billion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800600" y="3657600"/>
            <a:ext cx="20574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 51.7 %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4191000" y="3733800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=</a:t>
            </a:r>
          </a:p>
        </p:txBody>
      </p:sp>
      <p:pic>
        <p:nvPicPr>
          <p:cNvPr id="10253" name="Picture 13" descr="abandoned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438400"/>
            <a:ext cx="178672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new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85800"/>
            <a:ext cx="1524000" cy="165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5" descr="NYS legisla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23862"/>
            <a:ext cx="3133725" cy="23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0" y="45720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29 billion-15 billion=14 billion for…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28600" y="5569197"/>
            <a:ext cx="5600700" cy="132343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NYS Assemblyman doing what he does best</a:t>
            </a:r>
          </a:p>
        </p:txBody>
      </p:sp>
    </p:spTree>
    <p:extLst>
      <p:ext uri="{BB962C8B-B14F-4D97-AF65-F5344CB8AC3E}">
        <p14:creationId xmlns:p14="http://schemas.microsoft.com/office/powerpoint/2010/main" val="10119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  <p:bldP spid="50186" grpId="0"/>
      <p:bldP spid="50187" grpId="0" animBg="1"/>
      <p:bldP spid="50188" grpId="0"/>
      <p:bldP spid="50192" grpId="0"/>
      <p:bldP spid="501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Examples of chemical % yield 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828800" y="1167825"/>
            <a:ext cx="62484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C0000"/>
                </a:solidFill>
              </a:rPr>
              <a:t>5</a:t>
            </a:r>
            <a:r>
              <a:rPr lang="en-US" sz="3200" b="1" dirty="0"/>
              <a:t>O</a:t>
            </a:r>
            <a:r>
              <a:rPr lang="en-US" sz="3200" b="1" baseline="-25000" dirty="0"/>
              <a:t>2</a:t>
            </a:r>
            <a:r>
              <a:rPr lang="en-US" sz="3200" b="1" dirty="0"/>
              <a:t> + </a:t>
            </a:r>
            <a:r>
              <a:rPr lang="en-US" sz="3200" b="1" dirty="0" smtClean="0"/>
              <a:t>  C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r>
              <a:rPr lang="en-US" sz="3200" b="1" dirty="0" smtClean="0"/>
              <a:t> </a:t>
            </a:r>
            <a:r>
              <a:rPr lang="en-US" sz="3200" b="1" dirty="0"/>
              <a:t>	</a:t>
            </a:r>
            <a:r>
              <a:rPr lang="en-US" sz="3200" b="1" dirty="0">
                <a:sym typeface="Wingdings" pitchFamily="2" charset="2"/>
              </a:rPr>
              <a:t>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0066"/>
                </a:solidFill>
              </a:rPr>
              <a:t>3</a:t>
            </a:r>
            <a:r>
              <a:rPr lang="en-US" sz="3200" b="1" dirty="0">
                <a:sym typeface="Wingdings" pitchFamily="2" charset="2"/>
              </a:rPr>
              <a:t>CO</a:t>
            </a:r>
            <a:r>
              <a:rPr lang="en-US" sz="3200" b="1" baseline="-25000" dirty="0">
                <a:sym typeface="Wingdings" pitchFamily="2" charset="2"/>
              </a:rPr>
              <a:t>2</a:t>
            </a:r>
            <a:r>
              <a:rPr lang="en-US" sz="3200" b="1" dirty="0">
                <a:sym typeface="Wingdings" pitchFamily="2" charset="2"/>
              </a:rPr>
              <a:t>  + </a:t>
            </a:r>
            <a:r>
              <a:rPr lang="en-US" sz="3200" b="1" dirty="0">
                <a:solidFill>
                  <a:srgbClr val="FF3300"/>
                </a:solidFill>
                <a:sym typeface="Wingdings" pitchFamily="2" charset="2"/>
              </a:rPr>
              <a:t>4</a:t>
            </a:r>
            <a:r>
              <a:rPr lang="en-US" sz="3200" b="1" dirty="0">
                <a:sym typeface="Wingdings" pitchFamily="2" charset="2"/>
              </a:rPr>
              <a:t>H</a:t>
            </a:r>
            <a:r>
              <a:rPr lang="en-US" sz="3200" b="1" baseline="-25000" dirty="0">
                <a:sym typeface="Wingdings" pitchFamily="2" charset="2"/>
              </a:rPr>
              <a:t>2</a:t>
            </a:r>
            <a:r>
              <a:rPr lang="en-US" sz="3200" b="1" dirty="0">
                <a:sym typeface="Wingdings" pitchFamily="2" charset="2"/>
              </a:rPr>
              <a:t>O</a:t>
            </a:r>
            <a:endParaRPr lang="en-US" sz="3200" b="1" baseline="-25000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1752600"/>
            <a:ext cx="8839200" cy="584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Given </a:t>
            </a:r>
            <a:r>
              <a:rPr lang="en-US" sz="2800" b="1" dirty="0" err="1"/>
              <a:t>mol</a:t>
            </a:r>
            <a:r>
              <a:rPr lang="en-US" sz="2800" b="1" dirty="0"/>
              <a:t>  </a:t>
            </a:r>
            <a:r>
              <a:rPr lang="en-US" sz="2800" b="1" dirty="0" smtClean="0"/>
              <a:t> excess    </a:t>
            </a:r>
            <a:r>
              <a:rPr lang="en-US" sz="3200" b="1" dirty="0" smtClean="0">
                <a:solidFill>
                  <a:srgbClr val="FF0000"/>
                </a:solidFill>
              </a:rPr>
              <a:t>0.25</a:t>
            </a:r>
            <a:r>
              <a:rPr lang="en-US" sz="3200" b="1" dirty="0" smtClean="0"/>
              <a:t>                              </a:t>
            </a:r>
            <a:r>
              <a:rPr lang="en-US" sz="3200" b="1" dirty="0">
                <a:solidFill>
                  <a:srgbClr val="0070C0"/>
                </a:solidFill>
              </a:rPr>
              <a:t>0.7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b="1" dirty="0" err="1"/>
              <a:t>obs</a:t>
            </a:r>
            <a:r>
              <a:rPr lang="en-US" sz="3200" b="1" dirty="0"/>
              <a:t>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3400" y="2623634"/>
            <a:ext cx="3448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Theory</a:t>
            </a:r>
            <a:r>
              <a:rPr lang="en-US" sz="2800" b="1" dirty="0" smtClean="0"/>
              <a:t> product </a:t>
            </a:r>
            <a:r>
              <a:rPr lang="en-US" sz="2800" b="1" dirty="0" err="1"/>
              <a:t>mol</a:t>
            </a:r>
            <a:endParaRPr lang="en-US" sz="2800" b="1" dirty="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667000" y="3967609"/>
            <a:ext cx="5257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/>
              <a:t>% yield</a:t>
            </a:r>
            <a:r>
              <a:rPr lang="en-US" sz="3600" dirty="0"/>
              <a:t> </a:t>
            </a:r>
            <a:r>
              <a:rPr lang="en-US" sz="3600" dirty="0" smtClean="0"/>
              <a:t>=</a:t>
            </a:r>
            <a:r>
              <a:rPr lang="en-US" sz="3600" b="1" u="sng" dirty="0" smtClean="0">
                <a:solidFill>
                  <a:srgbClr val="0070C0"/>
                </a:solidFill>
              </a:rPr>
              <a:t>exp. </a:t>
            </a:r>
            <a:r>
              <a:rPr lang="en-US" sz="3600" b="1" u="sng" dirty="0" err="1" smtClean="0">
                <a:solidFill>
                  <a:srgbClr val="0070C0"/>
                </a:solidFill>
              </a:rPr>
              <a:t>Mol</a:t>
            </a:r>
            <a:r>
              <a:rPr lang="en-US" sz="3600" b="1" u="sng" dirty="0" smtClean="0">
                <a:solidFill>
                  <a:srgbClr val="0070C0"/>
                </a:solidFill>
              </a:rPr>
              <a:t>  </a:t>
            </a:r>
            <a:r>
              <a:rPr lang="en-US" sz="3600" b="1" dirty="0" smtClean="0">
                <a:solidFill>
                  <a:srgbClr val="0070C0"/>
                </a:solidFill>
              </a:rPr>
              <a:t>x 100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theory mol</a:t>
            </a:r>
            <a:r>
              <a:rPr lang="en-US" sz="3600" b="1" dirty="0" smtClean="0"/>
              <a:t>.</a:t>
            </a:r>
            <a:endParaRPr lang="en-US" sz="3600" b="1" dirty="0"/>
          </a:p>
          <a:p>
            <a:r>
              <a:rPr lang="en-US" sz="3600" b="1" dirty="0" smtClean="0"/>
              <a:t>		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14325" y="3112218"/>
            <a:ext cx="388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/>
              <a:t>4 x </a:t>
            </a:r>
            <a:r>
              <a:rPr lang="en-US" sz="3200" b="1" u="sng" dirty="0">
                <a:solidFill>
                  <a:srgbClr val="FF0000"/>
                </a:solidFill>
              </a:rPr>
              <a:t>0.25 </a:t>
            </a:r>
            <a:r>
              <a:rPr lang="en-US" sz="3200" b="1" dirty="0"/>
              <a:t>=</a:t>
            </a:r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r>
              <a:rPr lang="en-US" sz="3200" b="1" dirty="0" smtClean="0"/>
              <a:t> (theory)</a:t>
            </a:r>
            <a:r>
              <a:rPr lang="en-US" sz="3200" dirty="0" smtClean="0"/>
              <a:t>                                                                                </a:t>
            </a:r>
            <a:r>
              <a:rPr lang="en-US" sz="3200" b="1" dirty="0" smtClean="0"/>
              <a:t>1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839691" y="256207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Exp</a:t>
            </a:r>
            <a:r>
              <a:rPr lang="en-US" sz="3200" b="1" dirty="0" smtClean="0"/>
              <a:t>. Product </a:t>
            </a:r>
            <a:r>
              <a:rPr lang="en-US" sz="3200" b="1" dirty="0" err="1" smtClean="0"/>
              <a:t>mol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512177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= 70%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3850" y="5237018"/>
            <a:ext cx="287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b="1" u="sng" dirty="0">
                <a:solidFill>
                  <a:srgbClr val="0070C0"/>
                </a:solidFill>
              </a:rPr>
              <a:t>0.7 </a:t>
            </a:r>
            <a:r>
              <a:rPr lang="en-US" sz="3600" b="1" u="sng" dirty="0"/>
              <a:t>x </a:t>
            </a:r>
            <a:r>
              <a:rPr lang="en-US" sz="3600" b="1" u="sng" dirty="0" smtClean="0"/>
              <a:t>100</a:t>
            </a:r>
            <a:r>
              <a:rPr lang="en-US" sz="3600" dirty="0" smtClean="0"/>
              <a:t>                        	</a:t>
            </a:r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51205" grpId="0"/>
      <p:bldP spid="51206" grpId="0"/>
      <p:bldP spid="51212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Examples of chemical % yield (continued)</a:t>
            </a:r>
            <a:endParaRPr lang="en-US" dirty="0" smtClean="0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50718" y="1752600"/>
            <a:ext cx="7225144" cy="584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MW    </a:t>
            </a:r>
            <a:r>
              <a:rPr lang="en-US" sz="3200" b="1" dirty="0" smtClean="0"/>
              <a:t>32          44</a:t>
            </a:r>
            <a:r>
              <a:rPr lang="en-US" sz="3200" b="1" dirty="0"/>
              <a:t>	</a:t>
            </a:r>
            <a:r>
              <a:rPr lang="en-US" sz="3200" b="1" dirty="0" smtClean="0"/>
              <a:t>       44            </a:t>
            </a:r>
            <a:r>
              <a:rPr lang="en-US" sz="3200" b="1" dirty="0"/>
              <a:t>18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87927" y="2378940"/>
            <a:ext cx="6248400" cy="584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Given   excess    </a:t>
            </a:r>
            <a:r>
              <a:rPr lang="en-US" sz="3200" b="1" dirty="0">
                <a:solidFill>
                  <a:srgbClr val="FF0000"/>
                </a:solidFill>
              </a:rPr>
              <a:t>1.1 g </a:t>
            </a:r>
            <a:r>
              <a:rPr lang="en-US" sz="3200" b="1" dirty="0" smtClean="0"/>
              <a:t>          </a:t>
            </a:r>
            <a:r>
              <a:rPr lang="en-US" sz="3200" b="1" dirty="0">
                <a:solidFill>
                  <a:srgbClr val="002060"/>
                </a:solidFill>
              </a:rPr>
              <a:t>0.5 g</a:t>
            </a:r>
            <a:r>
              <a:rPr lang="en-US" sz="3200" dirty="0"/>
              <a:t>  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35527" y="2963715"/>
            <a:ext cx="40420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Mol</a:t>
            </a:r>
            <a:r>
              <a:rPr lang="en-US" sz="3200" b="1" dirty="0" smtClean="0"/>
              <a:t> C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r>
              <a:rPr lang="en-US" sz="3200" b="1" dirty="0" smtClean="0"/>
              <a:t>   = </a:t>
            </a:r>
            <a:r>
              <a:rPr lang="en-US" sz="3200" b="1" u="sng" dirty="0" smtClean="0">
                <a:solidFill>
                  <a:srgbClr val="FF0000"/>
                </a:solidFill>
              </a:rPr>
              <a:t>1.1</a:t>
            </a:r>
            <a:r>
              <a:rPr lang="en-US" sz="3200" b="1" dirty="0" smtClean="0"/>
              <a:t>=0.025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   44</a:t>
            </a:r>
            <a:endParaRPr lang="en-US" sz="3200" b="1" dirty="0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3380508" y="5009070"/>
            <a:ext cx="762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56363" y="4470461"/>
            <a:ext cx="2957945" cy="107721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/>
              <a:t>3 x 0.025 =</a:t>
            </a:r>
            <a:r>
              <a:rPr lang="en-US" sz="3200" b="1" dirty="0"/>
              <a:t>0.075</a:t>
            </a:r>
          </a:p>
          <a:p>
            <a:r>
              <a:rPr lang="en-US" sz="3200" b="1" dirty="0"/>
              <a:t>  1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3295651" y="5547679"/>
            <a:ext cx="5763492" cy="107721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% yield </a:t>
            </a:r>
            <a:r>
              <a:rPr lang="en-US" sz="3200" b="1" dirty="0" smtClean="0"/>
              <a:t>=</a:t>
            </a:r>
            <a:r>
              <a:rPr lang="en-US" sz="3200" b="1" u="sng" dirty="0" smtClean="0"/>
              <a:t>0.01136  </a:t>
            </a:r>
            <a:r>
              <a:rPr lang="en-US" sz="3200" b="1" dirty="0" smtClean="0"/>
              <a:t>x 100% =15.1%</a:t>
            </a:r>
            <a:endParaRPr lang="en-US" sz="3200" b="1" u="sng" dirty="0"/>
          </a:p>
          <a:p>
            <a:r>
              <a:rPr lang="en-US" sz="3200" b="1" dirty="0" smtClean="0"/>
              <a:t>                  0.75</a:t>
            </a:r>
            <a:endParaRPr lang="en-US" sz="3200" b="1" dirty="0"/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233795" y="4470461"/>
            <a:ext cx="3061856" cy="107721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/>
              <a:t>Theory  product</a:t>
            </a:r>
          </a:p>
          <a:p>
            <a:r>
              <a:rPr lang="en-US" sz="3200" b="1" dirty="0" smtClean="0"/>
              <a:t>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moles</a:t>
            </a:r>
            <a:endParaRPr lang="en-US" sz="3200" b="1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447800" y="990600"/>
            <a:ext cx="62484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C0000"/>
                </a:solidFill>
              </a:rPr>
              <a:t>5</a:t>
            </a:r>
            <a:r>
              <a:rPr lang="en-US" sz="3200" b="1" dirty="0"/>
              <a:t>O</a:t>
            </a:r>
            <a:r>
              <a:rPr lang="en-US" sz="3200" b="1" baseline="-25000" dirty="0"/>
              <a:t>2</a:t>
            </a:r>
            <a:r>
              <a:rPr lang="en-US" sz="3200" b="1" dirty="0"/>
              <a:t> + </a:t>
            </a:r>
            <a:r>
              <a:rPr lang="en-US" sz="3200" b="1" dirty="0" smtClean="0"/>
              <a:t>    C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r>
              <a:rPr lang="en-US" sz="3200" b="1" dirty="0" smtClean="0"/>
              <a:t> </a:t>
            </a:r>
            <a:r>
              <a:rPr lang="en-US" sz="3200" b="1" dirty="0"/>
              <a:t>	</a:t>
            </a:r>
            <a:r>
              <a:rPr lang="en-US" sz="3200" b="1" dirty="0">
                <a:sym typeface="Wingdings" pitchFamily="2" charset="2"/>
              </a:rPr>
              <a:t>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0066"/>
                </a:solidFill>
              </a:rPr>
              <a:t>3</a:t>
            </a:r>
            <a:r>
              <a:rPr lang="en-US" sz="3200" b="1" dirty="0">
                <a:sym typeface="Wingdings" pitchFamily="2" charset="2"/>
              </a:rPr>
              <a:t>CO</a:t>
            </a:r>
            <a:r>
              <a:rPr lang="en-US" sz="3200" b="1" baseline="-25000" dirty="0">
                <a:sym typeface="Wingdings" pitchFamily="2" charset="2"/>
              </a:rPr>
              <a:t>2</a:t>
            </a:r>
            <a:r>
              <a:rPr lang="en-US" sz="3200" b="1" dirty="0">
                <a:sym typeface="Wingdings" pitchFamily="2" charset="2"/>
              </a:rPr>
              <a:t>  + </a:t>
            </a:r>
            <a:r>
              <a:rPr lang="en-US" sz="3200" b="1" dirty="0">
                <a:solidFill>
                  <a:srgbClr val="FF3300"/>
                </a:solidFill>
                <a:sym typeface="Wingdings" pitchFamily="2" charset="2"/>
              </a:rPr>
              <a:t>4</a:t>
            </a:r>
            <a:r>
              <a:rPr lang="en-US" sz="3200" b="1" dirty="0">
                <a:sym typeface="Wingdings" pitchFamily="2" charset="2"/>
              </a:rPr>
              <a:t>H</a:t>
            </a:r>
            <a:r>
              <a:rPr lang="en-US" sz="3200" b="1" baseline="-25000" dirty="0">
                <a:sym typeface="Wingdings" pitchFamily="2" charset="2"/>
              </a:rPr>
              <a:t>2</a:t>
            </a:r>
            <a:r>
              <a:rPr lang="en-US" sz="3200" b="1" dirty="0">
                <a:sym typeface="Wingdings" pitchFamily="2" charset="2"/>
              </a:rPr>
              <a:t>O</a:t>
            </a:r>
            <a:endParaRPr lang="en-US" sz="3200" b="1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4904509" y="2963715"/>
            <a:ext cx="4357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Exp. </a:t>
            </a:r>
            <a:r>
              <a:rPr lang="en-US" sz="3200" b="1" dirty="0" err="1" smtClean="0"/>
              <a:t>Mol</a:t>
            </a:r>
            <a:r>
              <a:rPr lang="en-US" sz="3200" b="1" dirty="0" smtClean="0"/>
              <a:t> CO</a:t>
            </a:r>
            <a:r>
              <a:rPr lang="en-US" sz="3200" b="1" baseline="-25000" dirty="0" smtClean="0"/>
              <a:t>2</a:t>
            </a:r>
          </a:p>
          <a:p>
            <a:r>
              <a:rPr lang="en-US" sz="3200" b="1" dirty="0" smtClean="0"/>
              <a:t>= </a:t>
            </a:r>
            <a:r>
              <a:rPr lang="en-US" sz="3200" b="1" u="sng" dirty="0" smtClean="0">
                <a:solidFill>
                  <a:srgbClr val="002060"/>
                </a:solidFill>
              </a:rPr>
              <a:t>0.5</a:t>
            </a:r>
            <a:r>
              <a:rPr lang="en-US" sz="3200" b="1" u="sng" dirty="0" smtClean="0"/>
              <a:t> </a:t>
            </a:r>
            <a:r>
              <a:rPr lang="en-US" sz="3200" b="1" dirty="0" smtClean="0"/>
              <a:t>= 0.01136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44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2715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  <p:bldP spid="51209" grpId="0" animBg="1"/>
      <p:bldP spid="51210" grpId="0"/>
      <p:bldP spid="51213" grpId="0" animBg="1"/>
      <p:bldP spid="51214" grpId="0" animBg="1"/>
      <p:bldP spid="51215" grpId="0" animBg="1"/>
      <p:bldP spid="5121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7160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Exercise </a:t>
            </a:r>
            <a:r>
              <a:rPr lang="en-US" sz="5400" smtClean="0"/>
              <a:t>7B problem 3 </a:t>
            </a:r>
            <a:r>
              <a:rPr lang="en-US" sz="5400" dirty="0" smtClean="0"/>
              <a:t>example …on white board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09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148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-12459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Where </a:t>
            </a:r>
            <a:r>
              <a:rPr lang="en-US" sz="3600" b="1" dirty="0" smtClean="0"/>
              <a:t>we’ve been so far </a:t>
            </a:r>
            <a:r>
              <a:rPr lang="en-US" sz="3600" b="1" dirty="0"/>
              <a:t>on the </a:t>
            </a:r>
            <a:r>
              <a:rPr lang="en-US" sz="3600" b="1" dirty="0" smtClean="0"/>
              <a:t>chemistry bus </a:t>
            </a:r>
            <a:r>
              <a:rPr lang="en-US" sz="3600" b="1" dirty="0"/>
              <a:t>trip…</a:t>
            </a:r>
          </a:p>
        </p:txBody>
      </p:sp>
      <p:pic>
        <p:nvPicPr>
          <p:cNvPr id="19" name="Picture 5" descr="tour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057400"/>
            <a:ext cx="9794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bjdesign.com/html/images/directory/USAMap50StatesMapName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143000"/>
            <a:ext cx="4800600" cy="40195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343400" y="4191000"/>
            <a:ext cx="4800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19600" y="35052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http://www.da-arts.org/wp-content/uploads/2008/04/school-bu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8229600" y="1905000"/>
            <a:ext cx="428625" cy="449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34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0.03401 L -0.25677 0.045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7620000" cy="230832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Rutherford &amp; </a:t>
            </a:r>
            <a:r>
              <a:rPr lang="en-US" sz="3600" b="1" dirty="0" smtClean="0"/>
              <a:t>Bohr 1910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1) Atomic structure &amp; dimensions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2) </a:t>
            </a:r>
            <a:r>
              <a:rPr lang="en-US" sz="3600" b="1" dirty="0" err="1" smtClean="0">
                <a:solidFill>
                  <a:srgbClr val="FF0000"/>
                </a:solidFill>
              </a:rPr>
              <a:t>p+.n</a:t>
            </a:r>
            <a:r>
              <a:rPr lang="en-US" sz="3600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</a:rPr>
              <a:t> , e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  bookkeeping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3) Crazy quantum models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114800" y="4724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Where </a:t>
            </a:r>
            <a:r>
              <a:rPr lang="en-US" sz="3600" b="1" dirty="0" smtClean="0"/>
              <a:t>we’ve been….</a:t>
            </a:r>
            <a:endParaRPr lang="en-US" sz="3600" b="1" dirty="0"/>
          </a:p>
        </p:txBody>
      </p:sp>
      <p:pic>
        <p:nvPicPr>
          <p:cNvPr id="32774" name="Picture 6" descr="http://uwlib5.uwyo.edu/blogs/dustyshelves/files/2008/02/union-j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1219200"/>
            <a:ext cx="1852793" cy="1143000"/>
          </a:xfrm>
          <a:prstGeom prst="rect">
            <a:avLst/>
          </a:prstGeom>
          <a:noFill/>
        </p:spPr>
      </p:pic>
      <p:pic>
        <p:nvPicPr>
          <p:cNvPr id="32776" name="Picture 8" descr="http://www.33ff.com/flags/XL_flags/Denmark_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19200"/>
            <a:ext cx="1676400" cy="111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1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492</Words>
  <Application>Microsoft Office PowerPoint</Application>
  <PresentationFormat>On-screen Show (4:3)</PresentationFormat>
  <Paragraphs>101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…and % Yield</vt:lpstr>
      <vt:lpstr>Another non-chemical % yield calculation</vt:lpstr>
      <vt:lpstr>Examples of chemical % yield </vt:lpstr>
      <vt:lpstr>Examples of chemical % yield (continued)</vt:lpstr>
      <vt:lpstr>PowerPoint Presentation</vt:lpstr>
      <vt:lpstr>Where we’ve been so far on the chemistry bus trip…</vt:lpstr>
      <vt:lpstr>Where we’ve been….</vt:lpstr>
      <vt:lpstr>Where we’ve been ……</vt:lpstr>
      <vt:lpstr>In the land of the spectroscopists: </vt:lpstr>
      <vt:lpstr>Where we’ve been…</vt:lpstr>
      <vt:lpstr>PowerPoint Presentation</vt:lpstr>
      <vt:lpstr>Thinking like the American  chemist: Gilbert Newton Lewis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111</cp:revision>
  <dcterms:created xsi:type="dcterms:W3CDTF">2011-09-19T15:19:47Z</dcterms:created>
  <dcterms:modified xsi:type="dcterms:W3CDTF">2012-10-31T19:37:17Z</dcterms:modified>
</cp:coreProperties>
</file>