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0" r:id="rId2"/>
    <p:sldId id="351" r:id="rId3"/>
    <p:sldId id="352" r:id="rId4"/>
    <p:sldId id="353" r:id="rId5"/>
    <p:sldId id="354" r:id="rId6"/>
    <p:sldId id="355" r:id="rId7"/>
    <p:sldId id="362" r:id="rId8"/>
    <p:sldId id="3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163" autoAdjust="0"/>
  </p:normalViewPr>
  <p:slideViewPr>
    <p:cSldViewPr>
      <p:cViewPr varScale="1">
        <p:scale>
          <a:sx n="69" d="100"/>
          <a:sy n="69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6-10-19T22:17:58.328" idx="2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6-10-19T22:17:58.328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95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95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64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3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40966" name="Picture 6" descr="whowantstobemollion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4038600"/>
            <a:ext cx="2819400" cy="2819400"/>
          </a:xfrm>
          <a:prstGeom prst="rect">
            <a:avLst/>
          </a:prstGeom>
          <a:noFill/>
        </p:spPr>
      </p:pic>
      <p:pic>
        <p:nvPicPr>
          <p:cNvPr id="40967" name="Picture 7" descr="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724400"/>
            <a:ext cx="2047875" cy="2133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7772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Finish Exercise 7 :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Sample Reaction 2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Chemical Stoichiometry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28600" y="2313802"/>
            <a:ext cx="78566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Sample reaction 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6HCl + 2Al -----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2AlCl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+ 3H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36       27            123         2	g/mol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76800" y="43434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BOARD WORK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724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Limiting Reagent (factor) problems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see exercise </a:t>
            </a:r>
            <a:r>
              <a:rPr lang="en-US" sz="2800" dirty="0"/>
              <a:t>7</a:t>
            </a:r>
            <a:r>
              <a:rPr lang="en-US" sz="2800" dirty="0" smtClean="0"/>
              <a:t>b</a:t>
            </a:r>
            <a:endParaRPr lang="en-US" sz="2800" b="1" baseline="30000" dirty="0" smtClean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3855" y="933271"/>
            <a:ext cx="8315325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The bus- tour- stops- at- </a:t>
            </a:r>
            <a:r>
              <a:rPr lang="en-US" sz="3200" b="1" dirty="0">
                <a:solidFill>
                  <a:srgbClr val="FF0000"/>
                </a:solidFill>
              </a:rPr>
              <a:t>Burger-King</a:t>
            </a:r>
            <a:r>
              <a:rPr lang="en-US" sz="3200" b="1" dirty="0"/>
              <a:t>-for- lunch Analogy</a:t>
            </a:r>
          </a:p>
        </p:txBody>
      </p:sp>
      <p:pic>
        <p:nvPicPr>
          <p:cNvPr id="44036" name="Picture 4" descr="burgerk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828800"/>
            <a:ext cx="404812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 descr="tourbu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336" y="2057400"/>
            <a:ext cx="43434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2514600" y="4038600"/>
            <a:ext cx="304800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44039" name="Picture 7" descr="money_hat_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5438775"/>
            <a:ext cx="13843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5387220"/>
            <a:ext cx="1524000" cy="13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3886200" y="6248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44042" name="Picture 10" descr="burg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5385745"/>
            <a:ext cx="1600200" cy="147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95413" y="2590800"/>
            <a:ext cx="97948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57200" y="5867400"/>
            <a:ext cx="1828800" cy="76944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$</a:t>
            </a:r>
            <a:r>
              <a:rPr lang="en-US" sz="4400" b="1" dirty="0"/>
              <a:t>120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6477000" y="586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2133600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30 hungry passengers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7800" y="5867400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2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21255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  <p:bldP spid="44041" grpId="0" animBg="1"/>
      <p:bldP spid="44044" grpId="0" animBg="1"/>
      <p:bldP spid="44045" grpId="0"/>
      <p:bldP spid="1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Limiting factor done the `cut and try’ way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038600" y="18288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2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715000" y="2133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+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3048000" y="23622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81000" y="1735931"/>
            <a:ext cx="121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CC0000"/>
                </a:solidFill>
              </a:rPr>
              <a:t>$</a:t>
            </a:r>
            <a:r>
              <a:rPr lang="en-US" sz="4000" b="1" dirty="0">
                <a:solidFill>
                  <a:srgbClr val="CC0000"/>
                </a:solidFill>
              </a:rPr>
              <a:t>5</a:t>
            </a:r>
            <a:r>
              <a:rPr lang="en-US" sz="3200" dirty="0"/>
              <a:t>  +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309255" y="2781300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 </a:t>
            </a:r>
            <a:r>
              <a:rPr lang="en-US" sz="2400" b="1" dirty="0"/>
              <a:t>1 </a:t>
            </a:r>
            <a:r>
              <a:rPr lang="en-US" sz="2400" b="1" dirty="0" smtClean="0"/>
              <a:t>bus </a:t>
            </a:r>
            <a:r>
              <a:rPr lang="en-US" sz="2400" b="1" dirty="0"/>
              <a:t>passenger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-685800" y="609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1295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270164" y="3246438"/>
            <a:ext cx="32004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$120</a:t>
            </a:r>
            <a:r>
              <a:rPr lang="en-US" sz="4000" dirty="0"/>
              <a:t>    30	  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270164" y="4105640"/>
            <a:ext cx="23968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Case 1: </a:t>
            </a:r>
            <a:r>
              <a:rPr lang="en-US" sz="3200" b="1" dirty="0" smtClean="0">
                <a:solidFill>
                  <a:srgbClr val="FF0000"/>
                </a:solidFill>
              </a:rPr>
              <a:t>$120 </a:t>
            </a:r>
            <a:r>
              <a:rPr lang="en-US" sz="3200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4507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810000"/>
            <a:ext cx="1622202" cy="147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12192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5867400" y="35814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??? 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pic>
        <p:nvPicPr>
          <p:cNvPr id="45080" name="Picture 24" descr="homerInten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14097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81" name="Picture 25" descr="burg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1219200"/>
            <a:ext cx="17526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934200" y="2819400"/>
            <a:ext cx="2209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000" b="1" dirty="0"/>
              <a:t>Triple </a:t>
            </a:r>
            <a:endParaRPr lang="en-US" sz="3000" b="1" dirty="0" smtClean="0"/>
          </a:p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rgbClr val="FF0000"/>
                </a:solidFill>
              </a:rPr>
              <a:t>WHOPPER</a:t>
            </a:r>
            <a:endParaRPr lang="en-US" sz="3000" b="1" dirty="0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3886200" y="2743200"/>
            <a:ext cx="304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BK </a:t>
            </a:r>
            <a:r>
              <a:rPr lang="en-US" sz="2800" b="1" dirty="0" smtClean="0">
                <a:solidFill>
                  <a:srgbClr val="FF0000"/>
                </a:solidFill>
              </a:rPr>
              <a:t>Super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size </a:t>
            </a:r>
            <a:r>
              <a:rPr lang="en-US" sz="2800" b="1" dirty="0">
                <a:solidFill>
                  <a:srgbClr val="FF0000"/>
                </a:solidFill>
              </a:rPr>
              <a:t>fries</a:t>
            </a:r>
            <a:r>
              <a:rPr lang="en-US" sz="2800" b="1" dirty="0"/>
              <a:t> 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6096000" y="1828800"/>
            <a:ext cx="457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9382" y="891567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D74229"/>
                </a:solidFill>
              </a:rPr>
              <a:t>Balanced `reaction’</a:t>
            </a:r>
            <a:endParaRPr lang="en-US" sz="2800" b="1" i="1" u="sng" dirty="0">
              <a:solidFill>
                <a:srgbClr val="D74229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357255" y="1219200"/>
            <a:ext cx="410094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343400" y="1219200"/>
            <a:ext cx="13855" cy="335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458200" y="1219200"/>
            <a:ext cx="13855" cy="335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81600" y="7620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`meal’</a:t>
            </a:r>
            <a:endParaRPr lang="en-US" sz="3200" dirty="0"/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2324100" y="4066381"/>
            <a:ext cx="99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??? fries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5029200"/>
            <a:ext cx="133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$ 120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0" y="510614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*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90800" y="5027159"/>
            <a:ext cx="9144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2590800" y="5020488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* </a:t>
            </a:r>
            <a:r>
              <a:rPr lang="en-US" sz="2800" u="sng" dirty="0" smtClean="0"/>
              <a:t>2 fries</a:t>
            </a:r>
          </a:p>
          <a:p>
            <a:r>
              <a:rPr lang="en-US" sz="2800" b="1" dirty="0" smtClean="0"/>
              <a:t>$ 5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1291936" y="5206171"/>
            <a:ext cx="159327" cy="261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2660073" y="5492237"/>
            <a:ext cx="159327" cy="261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60272" y="5106144"/>
            <a:ext cx="3664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48 fries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40386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fries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0505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0" grpId="0"/>
      <p:bldP spid="45061" grpId="0" animBg="1"/>
      <p:bldP spid="45062" grpId="0"/>
      <p:bldP spid="45063" grpId="0"/>
      <p:bldP spid="45067" grpId="0" animBg="1"/>
      <p:bldP spid="45068" grpId="0"/>
      <p:bldP spid="45079" grpId="0"/>
      <p:bldP spid="45082" grpId="0"/>
      <p:bldP spid="45083" grpId="0"/>
      <p:bldP spid="45084" grpId="0"/>
      <p:bldP spid="12" grpId="0"/>
      <p:bldP spid="47" grpId="0"/>
      <p:bldP spid="17" grpId="0"/>
      <p:bldP spid="18" grpId="0"/>
      <p:bldP spid="18" grpId="1"/>
      <p:bldP spid="19" grpId="0" animBg="1"/>
      <p:bldP spid="19" grpId="1" animBg="1"/>
      <p:bldP spid="20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273" y="69273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Limiting factor done the `cut and try’ way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038600" y="18288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2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715000" y="2133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+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3048000" y="23622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81000" y="1735931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CC0000"/>
                </a:solidFill>
              </a:rPr>
              <a:t>$5</a:t>
            </a:r>
            <a:r>
              <a:rPr lang="en-US" sz="3200" dirty="0"/>
              <a:t>  +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309255" y="27813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 1 </a:t>
            </a:r>
            <a:r>
              <a:rPr lang="en-US" b="1" dirty="0" smtClean="0"/>
              <a:t>bus </a:t>
            </a:r>
            <a:r>
              <a:rPr lang="en-US" b="1" dirty="0"/>
              <a:t>passenger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-685800" y="609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1295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270164" y="3246438"/>
            <a:ext cx="32004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$120</a:t>
            </a:r>
            <a:r>
              <a:rPr lang="en-US" sz="4000" dirty="0"/>
              <a:t>    30	  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270164" y="4105640"/>
            <a:ext cx="35779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Case 2: 30 passengers </a:t>
            </a:r>
            <a:r>
              <a:rPr lang="en-US" sz="2400" b="1" dirty="0" smtClean="0">
                <a:sym typeface="Wingdings" pitchFamily="2" charset="2"/>
              </a:rPr>
              <a:t></a:t>
            </a:r>
            <a:endParaRPr lang="en-US" sz="2400" b="1" dirty="0"/>
          </a:p>
        </p:txBody>
      </p:sp>
      <p:pic>
        <p:nvPicPr>
          <p:cNvPr id="4507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4900" y="3112532"/>
            <a:ext cx="106680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12192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4152900" y="3188732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???  </a:t>
            </a:r>
            <a:endParaRPr lang="en-US" sz="2800" b="1" dirty="0"/>
          </a:p>
        </p:txBody>
      </p:sp>
      <p:pic>
        <p:nvPicPr>
          <p:cNvPr id="45080" name="Picture 24" descr="homerInten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14859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81" name="Picture 25" descr="burg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1219200"/>
            <a:ext cx="17526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629400" y="28194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Triple </a:t>
            </a:r>
            <a:r>
              <a:rPr lang="en-US" b="1" dirty="0" smtClean="0">
                <a:solidFill>
                  <a:srgbClr val="FF0000"/>
                </a:solidFill>
              </a:rPr>
              <a:t>WHOPPER</a:t>
            </a:r>
            <a:endParaRPr lang="en-US" b="1" dirty="0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4191000" y="274320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BK Super  size fries</a:t>
            </a:r>
            <a:r>
              <a:rPr lang="en-US" b="1" dirty="0"/>
              <a:t> 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6096000" y="1828800"/>
            <a:ext cx="457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9382" y="891567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D74229"/>
                </a:solidFill>
              </a:rPr>
              <a:t>Balanced `reaction’</a:t>
            </a:r>
            <a:endParaRPr lang="en-US" sz="2800" b="1" i="1" u="sng" dirty="0">
              <a:solidFill>
                <a:srgbClr val="D74229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357255" y="1219200"/>
            <a:ext cx="410094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343400" y="1219200"/>
            <a:ext cx="13855" cy="335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458200" y="1219200"/>
            <a:ext cx="13855" cy="335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51764" y="926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meal</a:t>
            </a:r>
            <a:endParaRPr lang="en-US" dirty="0"/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3733800" y="3948113"/>
            <a:ext cx="99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??? fries 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791200" y="336826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fries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4953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30 passengers </a:t>
            </a:r>
            <a:r>
              <a:rPr lang="en-US" sz="2400" b="1" dirty="0" smtClean="0"/>
              <a:t>*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95700" y="4902219"/>
            <a:ext cx="876300" cy="58477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4876800"/>
            <a:ext cx="22479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2 fries</a:t>
            </a:r>
          </a:p>
          <a:p>
            <a:r>
              <a:rPr lang="en-US" sz="2400" b="1" dirty="0" smtClean="0"/>
              <a:t>passenger</a:t>
            </a:r>
            <a:endParaRPr lang="en-US" sz="2400" b="1" dirty="0"/>
          </a:p>
        </p:txBody>
      </p:sp>
      <p:cxnSp>
        <p:nvCxnSpPr>
          <p:cNvPr id="9" name="Straight Connector 8"/>
          <p:cNvCxnSpPr>
            <a:endCxn id="3" idx="2"/>
          </p:cNvCxnSpPr>
          <p:nvPr/>
        </p:nvCxnSpPr>
        <p:spPr>
          <a:xfrm>
            <a:off x="2097232" y="4953000"/>
            <a:ext cx="645968" cy="4616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56314" y="5376799"/>
            <a:ext cx="645968" cy="4616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5000" y="490221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=60 fries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19600" y="58674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v</a:t>
            </a:r>
            <a:r>
              <a:rPr lang="en-US" sz="3200" dirty="0" err="1" smtClean="0"/>
              <a:t>s</a:t>
            </a:r>
            <a:r>
              <a:rPr lang="en-US" sz="3200" dirty="0" smtClean="0"/>
              <a:t> </a:t>
            </a:r>
            <a:r>
              <a:rPr lang="en-US" sz="3200" b="1" dirty="0" smtClean="0"/>
              <a:t>48 fries </a:t>
            </a:r>
            <a:r>
              <a:rPr lang="en-US" sz="3200" dirty="0" smtClean="0"/>
              <a:t>using $ limit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492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8" grpId="0"/>
      <p:bldP spid="47" grpId="0"/>
      <p:bldP spid="3" grpId="0"/>
      <p:bldP spid="4" grpId="0" animBg="1"/>
      <p:bldP spid="4" grpId="1" animBg="1"/>
      <p:bldP spid="6" grpId="0"/>
      <p:bldP spid="10" grpId="0"/>
      <p:bldP spid="10" grpId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2238"/>
            <a:ext cx="80010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rgbClr val="FF3300"/>
                </a:solidFill>
              </a:rPr>
              <a:t>The `cut &amp; try’ approach to limiting yield calculations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94855" y="856098"/>
            <a:ext cx="55626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Chemical reaction example #1 </a:t>
            </a:r>
            <a:r>
              <a:rPr lang="en-US" b="1" dirty="0">
                <a:solidFill>
                  <a:schemeClr val="accent2"/>
                </a:solidFill>
              </a:rPr>
              <a:t>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45127" y="14478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 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70C0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ym typeface="Wingdings" pitchFamily="2" charset="2"/>
              </a:rPr>
              <a:t>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0" y="20574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</a:t>
            </a:r>
            <a:r>
              <a:rPr lang="en-US" sz="2800" b="1" dirty="0"/>
              <a:t>mol     </a:t>
            </a:r>
            <a:r>
              <a:rPr lang="en-US" sz="2800" b="1" dirty="0" smtClean="0">
                <a:solidFill>
                  <a:srgbClr val="FF0000"/>
                </a:solidFill>
              </a:rPr>
              <a:t>0.33</a:t>
            </a:r>
            <a:r>
              <a:rPr lang="en-US" sz="2800" b="1" dirty="0" smtClean="0"/>
              <a:t>      0.1</a:t>
            </a:r>
            <a:r>
              <a:rPr lang="en-US" sz="2800" b="1" dirty="0"/>
              <a:t>		</a:t>
            </a:r>
            <a:r>
              <a:rPr lang="en-US" sz="2800" b="1" dirty="0" smtClean="0"/>
              <a:t>   ?? </a:t>
            </a:r>
            <a:r>
              <a:rPr lang="en-US" sz="2800" b="1" dirty="0"/>
              <a:t>mol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73282" y="2468562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0.33</a:t>
            </a:r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1828800" y="2666999"/>
            <a:ext cx="152400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352799" y="2438400"/>
            <a:ext cx="2604655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3</a:t>
            </a:r>
            <a:r>
              <a:rPr lang="en-US" sz="2800" u="sng" dirty="0"/>
              <a:t>*</a:t>
            </a:r>
            <a:r>
              <a:rPr lang="en-US" sz="2800" b="1" u="sng" dirty="0">
                <a:solidFill>
                  <a:srgbClr val="FF0000"/>
                </a:solidFill>
              </a:rPr>
              <a:t>0.33</a:t>
            </a:r>
            <a:r>
              <a:rPr lang="en-US" sz="2800" dirty="0"/>
              <a:t> =</a:t>
            </a:r>
            <a:r>
              <a:rPr lang="en-US" sz="2800" b="1" dirty="0">
                <a:solidFill>
                  <a:srgbClr val="CC0000"/>
                </a:solidFill>
              </a:rPr>
              <a:t>0.2 </a:t>
            </a:r>
            <a:r>
              <a:rPr lang="en-US" sz="2800" b="1" dirty="0" err="1">
                <a:solidFill>
                  <a:srgbClr val="CC0000"/>
                </a:solidFill>
              </a:rPr>
              <a:t>mol</a:t>
            </a:r>
            <a:endParaRPr lang="en-US" sz="2800" b="1" u="sng" dirty="0">
              <a:solidFill>
                <a:srgbClr val="CC0000"/>
              </a:solidFill>
            </a:endParaRPr>
          </a:p>
          <a:p>
            <a:r>
              <a:rPr lang="en-US" sz="2800" b="1" dirty="0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219200" y="3657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125682" y="3542361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0.10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2019300" y="3840956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352800" y="3483296"/>
            <a:ext cx="2514600" cy="95410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3</a:t>
            </a:r>
            <a:r>
              <a:rPr lang="en-US" sz="2800" b="1" u="sng" dirty="0"/>
              <a:t>*0.1</a:t>
            </a:r>
            <a:r>
              <a:rPr lang="en-US" sz="2800" b="1" dirty="0"/>
              <a:t> = </a:t>
            </a:r>
            <a:r>
              <a:rPr lang="en-US" sz="2800" b="1" dirty="0" smtClean="0"/>
              <a:t>0.3 </a:t>
            </a:r>
            <a:r>
              <a:rPr lang="en-US" sz="2800" b="1" dirty="0" err="1" smtClean="0"/>
              <a:t>mol</a:t>
            </a:r>
            <a:endParaRPr lang="en-US" sz="2800" b="1" dirty="0"/>
          </a:p>
          <a:p>
            <a:r>
              <a:rPr lang="en-US" sz="2800" b="1" dirty="0"/>
              <a:t>  1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6269182" y="2002196"/>
            <a:ext cx="2743200" cy="1200329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Compute theoretical CO</a:t>
            </a:r>
            <a:r>
              <a:rPr lang="en-US" sz="2400" b="1" baseline="-25000" dirty="0">
                <a:solidFill>
                  <a:srgbClr val="CC0000"/>
                </a:solidFill>
              </a:rPr>
              <a:t>2</a:t>
            </a:r>
            <a:r>
              <a:rPr lang="en-US" sz="2400" b="1" dirty="0">
                <a:solidFill>
                  <a:srgbClr val="CC0000"/>
                </a:solidFill>
              </a:rPr>
              <a:t> using </a:t>
            </a:r>
            <a:r>
              <a:rPr lang="en-US" sz="2400" b="1" u="sng" dirty="0">
                <a:solidFill>
                  <a:srgbClr val="CC0000"/>
                </a:solidFill>
              </a:rPr>
              <a:t>both</a:t>
            </a:r>
            <a:r>
              <a:rPr lang="en-US" sz="2400" b="1" dirty="0">
                <a:solidFill>
                  <a:srgbClr val="CC0000"/>
                </a:solidFill>
              </a:rPr>
              <a:t> reagents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60219" y="4438650"/>
            <a:ext cx="7467600" cy="156966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Given 0.33 mol O</a:t>
            </a:r>
            <a:r>
              <a:rPr lang="en-US" sz="3200" b="1" baseline="-25000" dirty="0"/>
              <a:t>2</a:t>
            </a:r>
            <a:r>
              <a:rPr lang="en-US" sz="3200" b="1" dirty="0"/>
              <a:t> and 0.10 mol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, compute the theoretical yield of CO</a:t>
            </a:r>
            <a:r>
              <a:rPr lang="en-US" sz="3200" b="1" baseline="-25000" dirty="0"/>
              <a:t>2</a:t>
            </a:r>
            <a:r>
              <a:rPr lang="en-US" sz="3200" b="1" dirty="0"/>
              <a:t> moles (what do we run out of first, O</a:t>
            </a:r>
            <a:r>
              <a:rPr lang="en-US" sz="3200" b="1" baseline="-25000" dirty="0"/>
              <a:t>2</a:t>
            </a:r>
            <a:r>
              <a:rPr lang="en-US" sz="3200" b="1" dirty="0"/>
              <a:t> or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 ?)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123709" y="3209452"/>
            <a:ext cx="2971800" cy="11890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…pick smallest… it’s the winner</a:t>
            </a:r>
          </a:p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CC0000"/>
                </a:solidFill>
              </a:rPr>
              <a:t>(</a:t>
            </a:r>
            <a:r>
              <a:rPr lang="en-US" sz="1400" b="1" dirty="0">
                <a:solidFill>
                  <a:srgbClr val="CC0000"/>
                </a:solidFill>
              </a:rPr>
              <a:t>small is beautiful)</a:t>
            </a:r>
            <a:endParaRPr lang="en-US" sz="1400" dirty="0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973282" y="6008310"/>
            <a:ext cx="7315200" cy="762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 dirty="0">
                <a:solidFill>
                  <a:srgbClr val="FF0000"/>
                </a:solidFill>
              </a:rPr>
              <a:t>Helpful observation: in limiting yield calculations at least two reactant masses or moles are given</a:t>
            </a:r>
          </a:p>
        </p:txBody>
      </p:sp>
    </p:spTree>
    <p:extLst>
      <p:ext uri="{BB962C8B-B14F-4D97-AF65-F5344CB8AC3E}">
        <p14:creationId xmlns:p14="http://schemas.microsoft.com/office/powerpoint/2010/main" val="426225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460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/>
      <p:bldP spid="46084" grpId="0"/>
      <p:bldP spid="46085" grpId="0"/>
      <p:bldP spid="46086" grpId="0"/>
      <p:bldP spid="46087" grpId="0" animBg="1"/>
      <p:bldP spid="46088" grpId="0" animBg="1"/>
      <p:bldP spid="46088" grpId="1" animBg="1"/>
      <p:bldP spid="46090" grpId="0"/>
      <p:bldP spid="46091" grpId="0" animBg="1"/>
      <p:bldP spid="46092" grpId="0" animBg="1"/>
      <p:bldP spid="46092" grpId="1" animBg="1"/>
      <p:bldP spid="46093" grpId="0" animBg="1"/>
      <p:bldP spid="46093" grpId="1" animBg="1"/>
      <p:bldP spid="46094" grpId="0" animBg="1"/>
      <p:bldP spid="46095" grpId="0" animBg="1"/>
      <p:bldP spid="460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46038"/>
            <a:ext cx="8801100" cy="868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>
                <a:solidFill>
                  <a:srgbClr val="FF3300"/>
                </a:solidFill>
              </a:rPr>
              <a:t>The `cut &amp; try’ approach to limiting yield calculations (cont.)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80772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 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0066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ym typeface="Wingdings" pitchFamily="2" charset="2"/>
              </a:rPr>
              <a:t>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" y="25908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MW  </a:t>
            </a:r>
            <a:r>
              <a:rPr lang="en-US" sz="2800" b="1" dirty="0" smtClean="0"/>
              <a:t> </a:t>
            </a:r>
            <a:r>
              <a:rPr lang="en-US" sz="2800" b="1" dirty="0"/>
              <a:t>32	</a:t>
            </a:r>
            <a:r>
              <a:rPr lang="en-US" sz="2800" b="1" dirty="0" smtClean="0"/>
              <a:t>   44</a:t>
            </a:r>
            <a:r>
              <a:rPr lang="en-US" sz="2800" b="1" dirty="0"/>
              <a:t>	      </a:t>
            </a:r>
            <a:r>
              <a:rPr lang="en-US" sz="2800" b="1" dirty="0" smtClean="0"/>
              <a:t>       </a:t>
            </a:r>
            <a:r>
              <a:rPr lang="en-US" sz="2800" b="1" dirty="0"/>
              <a:t>44       </a:t>
            </a:r>
            <a:r>
              <a:rPr lang="en-US" sz="2800" b="1" dirty="0" smtClean="0"/>
              <a:t>    </a:t>
            </a:r>
            <a:r>
              <a:rPr lang="en-US" sz="2800" b="1" dirty="0"/>
              <a:t>18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19200" y="3657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42455" y="2092036"/>
            <a:ext cx="59436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 </a:t>
            </a:r>
            <a:r>
              <a:rPr lang="en-US" sz="2800" b="1" dirty="0"/>
              <a:t>g    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4.0 </a:t>
            </a:r>
            <a:r>
              <a:rPr lang="en-US" sz="2800" b="1" dirty="0" smtClean="0"/>
              <a:t>          2.2</a:t>
            </a:r>
            <a:r>
              <a:rPr lang="en-US" sz="2800" b="1" dirty="0"/>
              <a:t>	</a:t>
            </a:r>
            <a:r>
              <a:rPr lang="en-US" sz="2800" b="1" dirty="0" smtClean="0"/>
              <a:t>                            ? g </a:t>
            </a:r>
            <a:endParaRPr lang="en-US" sz="2800" b="1" dirty="0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57200" y="914400"/>
            <a:ext cx="48768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Chemical reaction example #2: 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228600" y="2971800"/>
            <a:ext cx="5181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Mol   </a:t>
            </a:r>
            <a:r>
              <a:rPr lang="en-US" sz="2800" b="1" dirty="0" smtClean="0">
                <a:solidFill>
                  <a:srgbClr val="FF0000"/>
                </a:solidFill>
              </a:rPr>
              <a:t>4.0</a:t>
            </a:r>
            <a:r>
              <a:rPr lang="en-US" sz="2800" b="1" dirty="0" smtClean="0"/>
              <a:t>/32</a:t>
            </a:r>
            <a:endParaRPr lang="en-US" sz="2800" b="1" dirty="0"/>
          </a:p>
          <a:p>
            <a:r>
              <a:rPr lang="en-US" sz="2000" b="1" dirty="0"/>
              <a:t>       </a:t>
            </a:r>
            <a:r>
              <a:rPr lang="en-US" sz="2800" b="1" dirty="0"/>
              <a:t>=</a:t>
            </a:r>
            <a:r>
              <a:rPr lang="en-US" sz="2800" b="1" dirty="0">
                <a:solidFill>
                  <a:srgbClr val="FF0000"/>
                </a:solidFill>
              </a:rPr>
              <a:t>0.125</a:t>
            </a:r>
            <a:r>
              <a:rPr lang="en-US" sz="2800" b="1" dirty="0"/>
              <a:t>        </a:t>
            </a:r>
            <a:r>
              <a:rPr lang="en-US" sz="2800" b="1" dirty="0" smtClean="0"/>
              <a:t> </a:t>
            </a:r>
          </a:p>
          <a:p>
            <a:r>
              <a:rPr lang="en-US" sz="2000" b="1" dirty="0" smtClean="0"/>
              <a:t>                           </a:t>
            </a:r>
            <a:r>
              <a:rPr lang="en-US" sz="2800" b="1" dirty="0" smtClean="0"/>
              <a:t>2.2/44 </a:t>
            </a:r>
          </a:p>
          <a:p>
            <a:r>
              <a:rPr lang="en-US" sz="2000" b="1" dirty="0" smtClean="0"/>
              <a:t>	</a:t>
            </a:r>
            <a:r>
              <a:rPr lang="en-US" sz="2000" b="1" dirty="0"/>
              <a:t> </a:t>
            </a:r>
            <a:r>
              <a:rPr lang="en-US" sz="2000" b="1" dirty="0" smtClean="0"/>
              <a:t>       </a:t>
            </a:r>
            <a:r>
              <a:rPr lang="en-US" sz="2800" b="1" dirty="0" smtClean="0"/>
              <a:t>=0.05</a:t>
            </a:r>
            <a:endParaRPr lang="en-US" sz="2800" b="1" dirty="0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23622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3124200" y="4114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334000" y="3124200"/>
            <a:ext cx="31242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3300"/>
                </a:solidFill>
              </a:rPr>
              <a:t>4</a:t>
            </a:r>
            <a:r>
              <a:rPr lang="en-US" sz="2800" b="1" u="sng" dirty="0"/>
              <a:t> x </a:t>
            </a:r>
            <a:r>
              <a:rPr lang="en-US" sz="2800" b="1" u="sng" dirty="0">
                <a:solidFill>
                  <a:srgbClr val="FF0000"/>
                </a:solidFill>
              </a:rPr>
              <a:t>0.125</a:t>
            </a:r>
            <a:r>
              <a:rPr lang="en-US" sz="2800" b="1" u="sng" dirty="0"/>
              <a:t> </a:t>
            </a:r>
            <a:r>
              <a:rPr lang="en-US" sz="2800" b="1" dirty="0"/>
              <a:t>= 0.1 </a:t>
            </a:r>
            <a:r>
              <a:rPr lang="en-US" sz="2800" b="1" dirty="0" err="1"/>
              <a:t>mol</a:t>
            </a:r>
            <a:endParaRPr lang="en-US" sz="2800" b="1" dirty="0"/>
          </a:p>
          <a:p>
            <a:r>
              <a:rPr lang="en-US" sz="2800" b="1" dirty="0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5562600" y="3962400"/>
            <a:ext cx="2743200" cy="95410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>
                <a:solidFill>
                  <a:srgbClr val="FF3300"/>
                </a:solidFill>
              </a:rPr>
              <a:t>4x </a:t>
            </a:r>
            <a:r>
              <a:rPr lang="en-US" sz="2800" b="1" u="sng" dirty="0"/>
              <a:t>0.05</a:t>
            </a:r>
            <a:r>
              <a:rPr lang="en-US" sz="2800" b="1" dirty="0"/>
              <a:t> = 0.2 </a:t>
            </a:r>
            <a:r>
              <a:rPr lang="en-US" sz="2800" b="1" dirty="0" err="1"/>
              <a:t>mol</a:t>
            </a:r>
            <a:endParaRPr lang="en-US" sz="2800" b="1" dirty="0"/>
          </a:p>
          <a:p>
            <a:r>
              <a:rPr lang="en-US" sz="2800" b="1" dirty="0"/>
              <a:t>1</a:t>
            </a:r>
            <a:endParaRPr lang="en-US" sz="2800" b="1" dirty="0">
              <a:solidFill>
                <a:srgbClr val="FF3300"/>
              </a:solidFill>
            </a:endParaRP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 flipV="1">
            <a:off x="7543800" y="2667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6172200" y="2667000"/>
            <a:ext cx="12954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0.1 x18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750627" y="1916622"/>
            <a:ext cx="1219200" cy="46166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0.18 g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242455" y="5985848"/>
            <a:ext cx="8763000" cy="89255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Given 4.0 grams O</a:t>
            </a:r>
            <a:r>
              <a:rPr lang="en-US" sz="2600" b="1" baseline="-25000" dirty="0"/>
              <a:t>2</a:t>
            </a:r>
            <a:r>
              <a:rPr lang="en-US" sz="2600" b="1" dirty="0"/>
              <a:t> and 2.2 grams C</a:t>
            </a:r>
            <a:r>
              <a:rPr lang="en-US" sz="2600" b="1" baseline="-25000" dirty="0"/>
              <a:t>3</a:t>
            </a:r>
            <a:r>
              <a:rPr lang="en-US" sz="2600" b="1" dirty="0"/>
              <a:t>H</a:t>
            </a:r>
            <a:r>
              <a:rPr lang="en-US" sz="2600" b="1" baseline="-25000" dirty="0"/>
              <a:t>8</a:t>
            </a:r>
            <a:r>
              <a:rPr lang="en-US" sz="2600" b="1" dirty="0"/>
              <a:t>, compute the theoretical yield of H</a:t>
            </a:r>
            <a:r>
              <a:rPr lang="en-US" sz="2600" b="1" baseline="-25000" dirty="0"/>
              <a:t>2</a:t>
            </a:r>
            <a:r>
              <a:rPr lang="en-US" sz="2600" b="1" dirty="0"/>
              <a:t>O for the combustion shown above</a:t>
            </a:r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2819400" y="4623917"/>
            <a:ext cx="2667000" cy="138499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Find moles H</a:t>
            </a:r>
            <a:r>
              <a:rPr lang="en-US" sz="2800" b="1" baseline="-25000" dirty="0"/>
              <a:t>2</a:t>
            </a:r>
            <a:r>
              <a:rPr lang="en-US" sz="2800" b="1" dirty="0"/>
              <a:t>O using both O</a:t>
            </a:r>
            <a:r>
              <a:rPr lang="en-US" sz="2800" b="1" baseline="-25000" dirty="0"/>
              <a:t>2</a:t>
            </a:r>
            <a:r>
              <a:rPr lang="en-US" sz="2800" b="1" dirty="0"/>
              <a:t> and C</a:t>
            </a:r>
            <a:r>
              <a:rPr lang="en-US" sz="2800" b="1" baseline="-25000" dirty="0"/>
              <a:t>3</a:t>
            </a:r>
            <a:r>
              <a:rPr lang="en-US" sz="2800" b="1" dirty="0"/>
              <a:t>H</a:t>
            </a:r>
            <a:r>
              <a:rPr lang="en-US" sz="2800" b="1" baseline="-25000" dirty="0"/>
              <a:t>8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52400" y="4795188"/>
            <a:ext cx="2590800" cy="1200329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Compute moles O</a:t>
            </a:r>
            <a:r>
              <a:rPr lang="en-US" sz="2400" b="1" baseline="-25000" dirty="0"/>
              <a:t>2</a:t>
            </a:r>
            <a:r>
              <a:rPr lang="en-US" sz="2400" b="1" dirty="0"/>
              <a:t>  and 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 </a:t>
            </a:r>
            <a:r>
              <a:rPr lang="en-US" sz="2400" b="1" dirty="0"/>
              <a:t>using given masses</a:t>
            </a:r>
            <a:endParaRPr lang="en-US" sz="2400" b="1" baseline="-25000" dirty="0"/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5562600" y="4863026"/>
            <a:ext cx="35814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CC0000"/>
                </a:solidFill>
              </a:rPr>
              <a:t>pick </a:t>
            </a:r>
            <a:r>
              <a:rPr lang="en-US" sz="2400" b="1" dirty="0" err="1">
                <a:solidFill>
                  <a:srgbClr val="CC0000"/>
                </a:solidFill>
              </a:rPr>
              <a:t>smallest..its</a:t>
            </a:r>
            <a:r>
              <a:rPr lang="en-US" sz="2400" b="1" dirty="0">
                <a:solidFill>
                  <a:srgbClr val="CC0000"/>
                </a:solidFill>
              </a:rPr>
              <a:t> the winner</a:t>
            </a:r>
            <a:endParaRPr lang="en-US" dirty="0"/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7772400" y="2332864"/>
            <a:ext cx="1371600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Compute H</a:t>
            </a:r>
            <a:r>
              <a:rPr lang="en-US" sz="2400" b="1" baseline="-25000" dirty="0"/>
              <a:t>2</a:t>
            </a:r>
            <a:r>
              <a:rPr lang="en-US" sz="2400" b="1" dirty="0"/>
              <a:t>O </a:t>
            </a:r>
            <a:r>
              <a:rPr lang="en-US" sz="2400" b="1" dirty="0" err="1"/>
              <a:t>wt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8420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471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47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10" grpId="0" animBg="1"/>
      <p:bldP spid="47111" grpId="0" animBg="1"/>
      <p:bldP spid="47112" grpId="0"/>
      <p:bldP spid="47113" grpId="0" animBg="1"/>
      <p:bldP spid="47114" grpId="0" animBg="1"/>
      <p:bldP spid="47115" grpId="0" animBg="1"/>
      <p:bldP spid="47115" grpId="1" animBg="1"/>
      <p:bldP spid="47116" grpId="0" animBg="1"/>
      <p:bldP spid="47116" grpId="1" animBg="1"/>
      <p:bldP spid="47117" grpId="0" animBg="1"/>
      <p:bldP spid="47118" grpId="0" animBg="1"/>
      <p:bldP spid="47119" grpId="0" animBg="1"/>
      <p:bldP spid="47119" grpId="1" animBg="1"/>
      <p:bldP spid="47120" grpId="0" animBg="1"/>
      <p:bldP spid="47121" grpId="0" animBg="1"/>
      <p:bldP spid="47122" grpId="0" animBg="1"/>
      <p:bldP spid="47123" grpId="0" animBg="1"/>
      <p:bldP spid="471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Examples of chemical % yield 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828800" y="1167825"/>
            <a:ext cx="62484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</a:t>
            </a:r>
            <a:r>
              <a:rPr lang="en-US" sz="3200" b="1" dirty="0" smtClean="0"/>
              <a:t> 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 </a:t>
            </a:r>
            <a:r>
              <a:rPr lang="en-US" sz="3200" b="1" dirty="0"/>
              <a:t>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0066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ym typeface="Wingdings" pitchFamily="2" charset="2"/>
              </a:rPr>
              <a:t>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0" y="1752600"/>
            <a:ext cx="88392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Given </a:t>
            </a:r>
            <a:r>
              <a:rPr lang="en-US" sz="2800" b="1" dirty="0" err="1"/>
              <a:t>mol</a:t>
            </a:r>
            <a:r>
              <a:rPr lang="en-US" sz="2800" b="1" dirty="0"/>
              <a:t>  </a:t>
            </a:r>
            <a:r>
              <a:rPr lang="en-US" sz="2800" b="1" dirty="0" smtClean="0"/>
              <a:t> excess    </a:t>
            </a:r>
            <a:r>
              <a:rPr lang="en-US" sz="3200" b="1" dirty="0" smtClean="0">
                <a:solidFill>
                  <a:srgbClr val="FF0000"/>
                </a:solidFill>
              </a:rPr>
              <a:t>0.25</a:t>
            </a:r>
            <a:r>
              <a:rPr lang="en-US" sz="3200" b="1" dirty="0" smtClean="0"/>
              <a:t>                              </a:t>
            </a:r>
            <a:r>
              <a:rPr lang="en-US" sz="3200" b="1" dirty="0">
                <a:solidFill>
                  <a:srgbClr val="0070C0"/>
                </a:solidFill>
              </a:rPr>
              <a:t>0.7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b="1" dirty="0" err="1"/>
              <a:t>obs</a:t>
            </a:r>
            <a:r>
              <a:rPr lang="en-US" sz="3200" b="1" dirty="0"/>
              <a:t>)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533400" y="2623634"/>
            <a:ext cx="3448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Theory</a:t>
            </a:r>
            <a:r>
              <a:rPr lang="en-US" sz="2800" b="1" dirty="0" smtClean="0"/>
              <a:t> product </a:t>
            </a:r>
            <a:r>
              <a:rPr lang="en-US" sz="2800" b="1" dirty="0" err="1"/>
              <a:t>mol</a:t>
            </a:r>
            <a:endParaRPr lang="en-US" sz="2800" b="1" dirty="0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667000" y="3967609"/>
            <a:ext cx="5257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% yield</a:t>
            </a:r>
            <a:r>
              <a:rPr lang="en-US" sz="3600" dirty="0"/>
              <a:t> </a:t>
            </a:r>
            <a:r>
              <a:rPr lang="en-US" sz="3600" dirty="0" smtClean="0"/>
              <a:t>=</a:t>
            </a:r>
            <a:r>
              <a:rPr lang="en-US" sz="3600" b="1" u="sng" dirty="0" smtClean="0">
                <a:solidFill>
                  <a:srgbClr val="0070C0"/>
                </a:solidFill>
              </a:rPr>
              <a:t>exp. </a:t>
            </a:r>
            <a:r>
              <a:rPr lang="en-US" sz="3600" b="1" u="sng" dirty="0" err="1" smtClean="0">
                <a:solidFill>
                  <a:srgbClr val="0070C0"/>
                </a:solidFill>
              </a:rPr>
              <a:t>Mol</a:t>
            </a:r>
            <a:r>
              <a:rPr lang="en-US" sz="3600" b="1" u="sng" dirty="0" smtClean="0">
                <a:solidFill>
                  <a:srgbClr val="0070C0"/>
                </a:solidFill>
              </a:rPr>
              <a:t>  </a:t>
            </a:r>
            <a:r>
              <a:rPr lang="en-US" sz="3600" b="1" dirty="0" smtClean="0">
                <a:solidFill>
                  <a:srgbClr val="0070C0"/>
                </a:solidFill>
              </a:rPr>
              <a:t>x 100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              </a:t>
            </a:r>
            <a:r>
              <a:rPr lang="en-US" sz="3600" b="1" dirty="0" smtClean="0">
                <a:solidFill>
                  <a:srgbClr val="FF0000"/>
                </a:solidFill>
              </a:rPr>
              <a:t>theory mol</a:t>
            </a:r>
            <a:r>
              <a:rPr lang="en-US" sz="3600" b="1" dirty="0" smtClean="0"/>
              <a:t>.</a:t>
            </a:r>
            <a:endParaRPr lang="en-US" sz="3600" b="1" dirty="0"/>
          </a:p>
          <a:p>
            <a:r>
              <a:rPr lang="en-US" sz="3600" b="1" dirty="0" smtClean="0"/>
              <a:t>		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314325" y="3112218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/>
              <a:t>4 x </a:t>
            </a:r>
            <a:r>
              <a:rPr lang="en-US" sz="3200" b="1" u="sng" dirty="0">
                <a:solidFill>
                  <a:srgbClr val="FF0000"/>
                </a:solidFill>
              </a:rPr>
              <a:t>0.25 </a:t>
            </a:r>
            <a:r>
              <a:rPr lang="en-US" sz="3200" b="1" dirty="0"/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r>
              <a:rPr lang="en-US" sz="3200" b="1" dirty="0" smtClean="0"/>
              <a:t> (theory)</a:t>
            </a:r>
            <a:r>
              <a:rPr lang="en-US" sz="3200" dirty="0" smtClean="0"/>
              <a:t>                                                                                </a:t>
            </a:r>
            <a:r>
              <a:rPr lang="en-US" sz="3200" b="1" dirty="0" smtClean="0"/>
              <a:t>1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5839691" y="2562079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Exp</a:t>
            </a:r>
            <a:r>
              <a:rPr lang="en-US" sz="3200" b="1" dirty="0" smtClean="0"/>
              <a:t>. Product </a:t>
            </a:r>
            <a:r>
              <a:rPr lang="en-US" sz="3200" b="1" dirty="0" err="1" smtClean="0"/>
              <a:t>mol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10400" y="512177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 70%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3850" y="5237018"/>
            <a:ext cx="2876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=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b="1" u="sng" dirty="0">
                <a:solidFill>
                  <a:srgbClr val="0070C0"/>
                </a:solidFill>
              </a:rPr>
              <a:t>0.7 </a:t>
            </a:r>
            <a:r>
              <a:rPr lang="en-US" sz="3600" b="1" u="sng" dirty="0"/>
              <a:t>x </a:t>
            </a:r>
            <a:r>
              <a:rPr lang="en-US" sz="3600" b="1" u="sng" dirty="0" smtClean="0"/>
              <a:t>100</a:t>
            </a:r>
            <a:r>
              <a:rPr lang="en-US" sz="3600" dirty="0" smtClean="0"/>
              <a:t>                        	</a:t>
            </a:r>
            <a:r>
              <a:rPr lang="en-US" sz="3600" b="1" dirty="0" smtClean="0">
                <a:solidFill>
                  <a:srgbClr val="FF0000"/>
                </a:solidFill>
              </a:rPr>
              <a:t>1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6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/>
      <p:bldP spid="51206" grpId="0"/>
      <p:bldP spid="51212" grpId="0"/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Examples of chemical % yield (continued)</a:t>
            </a:r>
            <a:endParaRPr lang="en-US" dirty="0" smtClean="0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50718" y="1752600"/>
            <a:ext cx="7225144" cy="5847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MW    </a:t>
            </a:r>
            <a:r>
              <a:rPr lang="en-US" sz="3200" b="1" dirty="0" smtClean="0"/>
              <a:t>32          44</a:t>
            </a:r>
            <a:r>
              <a:rPr lang="en-US" sz="3200" b="1" dirty="0"/>
              <a:t>	</a:t>
            </a:r>
            <a:r>
              <a:rPr lang="en-US" sz="3200" b="1" dirty="0" smtClean="0"/>
              <a:t>       44            </a:t>
            </a:r>
            <a:r>
              <a:rPr lang="en-US" sz="3200" b="1" dirty="0"/>
              <a:t>18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87927" y="2378940"/>
            <a:ext cx="62484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Given   excess    </a:t>
            </a:r>
            <a:r>
              <a:rPr lang="en-US" sz="3200" b="1" dirty="0">
                <a:solidFill>
                  <a:srgbClr val="FF0000"/>
                </a:solidFill>
              </a:rPr>
              <a:t>1.1 g </a:t>
            </a:r>
            <a:r>
              <a:rPr lang="en-US" sz="3200" b="1" dirty="0" smtClean="0"/>
              <a:t>          </a:t>
            </a:r>
            <a:r>
              <a:rPr lang="en-US" sz="3200" b="1" dirty="0">
                <a:solidFill>
                  <a:srgbClr val="002060"/>
                </a:solidFill>
              </a:rPr>
              <a:t>0.5 g</a:t>
            </a:r>
            <a:r>
              <a:rPr lang="en-US" sz="3200" dirty="0"/>
              <a:t>  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35527" y="2963715"/>
            <a:ext cx="40420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/>
              <a:t>Mol</a:t>
            </a:r>
            <a:r>
              <a:rPr lang="en-US" sz="3200" b="1" dirty="0" smtClean="0"/>
              <a:t>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   = </a:t>
            </a:r>
            <a:r>
              <a:rPr lang="en-US" sz="3200" b="1" u="sng" dirty="0" smtClean="0">
                <a:solidFill>
                  <a:srgbClr val="FF0000"/>
                </a:solidFill>
              </a:rPr>
              <a:t>1.1</a:t>
            </a:r>
            <a:r>
              <a:rPr lang="en-US" sz="3200" b="1" dirty="0" smtClean="0"/>
              <a:t>=0.025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     44</a:t>
            </a:r>
            <a:endParaRPr lang="en-US" sz="3200" b="1" dirty="0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3380508" y="5009070"/>
            <a:ext cx="762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156363" y="4470461"/>
            <a:ext cx="2957945" cy="107721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/>
              <a:t>3 x 0.025 =</a:t>
            </a:r>
            <a:r>
              <a:rPr lang="en-US" sz="3200" b="1" dirty="0"/>
              <a:t>0.075</a:t>
            </a:r>
          </a:p>
          <a:p>
            <a:r>
              <a:rPr lang="en-US" sz="3200" b="1" dirty="0"/>
              <a:t>  1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3295651" y="5547679"/>
            <a:ext cx="5763492" cy="107721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% yield </a:t>
            </a:r>
            <a:r>
              <a:rPr lang="en-US" sz="3200" b="1" dirty="0" smtClean="0"/>
              <a:t>=</a:t>
            </a:r>
            <a:r>
              <a:rPr lang="en-US" sz="3200" b="1" u="sng" dirty="0" smtClean="0"/>
              <a:t>0.01136  </a:t>
            </a:r>
            <a:r>
              <a:rPr lang="en-US" sz="3200" b="1" dirty="0" smtClean="0"/>
              <a:t>x 100% =15.1%</a:t>
            </a:r>
            <a:endParaRPr lang="en-US" sz="3200" b="1" u="sng" dirty="0"/>
          </a:p>
          <a:p>
            <a:r>
              <a:rPr lang="en-US" sz="3200" b="1" dirty="0" smtClean="0"/>
              <a:t>                  0.75</a:t>
            </a:r>
            <a:endParaRPr lang="en-US" sz="3200" b="1" dirty="0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233795" y="4470461"/>
            <a:ext cx="3061856" cy="107721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/>
              <a:t>Theory  product</a:t>
            </a:r>
          </a:p>
          <a:p>
            <a:r>
              <a:rPr lang="en-US" sz="3200" b="1" dirty="0" smtClean="0"/>
              <a:t>CO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moles</a:t>
            </a:r>
            <a:endParaRPr lang="en-US" sz="3200" b="1" dirty="0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447800" y="990600"/>
            <a:ext cx="62484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</a:t>
            </a:r>
            <a:r>
              <a:rPr lang="en-US" sz="3200" b="1" dirty="0" smtClean="0"/>
              <a:t>   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 </a:t>
            </a:r>
            <a:r>
              <a:rPr lang="en-US" sz="3200" b="1" dirty="0"/>
              <a:t>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0066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ym typeface="Wingdings" pitchFamily="2" charset="2"/>
              </a:rPr>
              <a:t>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4904509" y="2963715"/>
            <a:ext cx="4357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Exp. </a:t>
            </a:r>
            <a:r>
              <a:rPr lang="en-US" sz="3200" b="1" dirty="0" err="1" smtClean="0"/>
              <a:t>Mol</a:t>
            </a:r>
            <a:r>
              <a:rPr lang="en-US" sz="3200" b="1" dirty="0" smtClean="0"/>
              <a:t> CO</a:t>
            </a:r>
            <a:r>
              <a:rPr lang="en-US" sz="3200" b="1" baseline="-25000" dirty="0" smtClean="0"/>
              <a:t>2</a:t>
            </a:r>
          </a:p>
          <a:p>
            <a:r>
              <a:rPr lang="en-US" sz="3200" b="1" dirty="0" smtClean="0"/>
              <a:t>= </a:t>
            </a:r>
            <a:r>
              <a:rPr lang="en-US" sz="3200" b="1" u="sng" dirty="0" smtClean="0">
                <a:solidFill>
                  <a:srgbClr val="002060"/>
                </a:solidFill>
              </a:rPr>
              <a:t>0.5</a:t>
            </a:r>
            <a:r>
              <a:rPr lang="en-US" sz="3200" b="1" u="sng" dirty="0" smtClean="0"/>
              <a:t> </a:t>
            </a:r>
            <a:r>
              <a:rPr lang="en-US" sz="3200" b="1" dirty="0" smtClean="0"/>
              <a:t>= 0.01136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44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2715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8" grpId="0" animBg="1"/>
      <p:bldP spid="51209" grpId="0" animBg="1"/>
      <p:bldP spid="51210" grpId="0"/>
      <p:bldP spid="51213" grpId="0" animBg="1"/>
      <p:bldP spid="51214" grpId="0" animBg="1"/>
      <p:bldP spid="51215" grpId="0" animBg="1"/>
      <p:bldP spid="51216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483</Words>
  <Application>Microsoft Office PowerPoint</Application>
  <PresentationFormat>On-screen Show (4:3)</PresentationFormat>
  <Paragraphs>123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Limiting Reagent (factor) problems see exercise 7b</vt:lpstr>
      <vt:lpstr>Limiting factor done the `cut and try’ way</vt:lpstr>
      <vt:lpstr>Limiting factor done the `cut and try’ way</vt:lpstr>
      <vt:lpstr>The `cut &amp; try’ approach to limiting yield calculations</vt:lpstr>
      <vt:lpstr>The `cut &amp; try’ approach to limiting yield calculations (cont.)</vt:lpstr>
      <vt:lpstr>Examples of chemical % yield </vt:lpstr>
      <vt:lpstr>Examples of chemical % yield (continued)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108</cp:revision>
  <dcterms:created xsi:type="dcterms:W3CDTF">2011-09-19T15:19:47Z</dcterms:created>
  <dcterms:modified xsi:type="dcterms:W3CDTF">2012-10-31T19:26:14Z</dcterms:modified>
</cp:coreProperties>
</file>