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9" r:id="rId2"/>
    <p:sldId id="340" r:id="rId3"/>
    <p:sldId id="341" r:id="rId4"/>
    <p:sldId id="342" r:id="rId5"/>
    <p:sldId id="343" r:id="rId6"/>
    <p:sldId id="344" r:id="rId7"/>
    <p:sldId id="347" r:id="rId8"/>
    <p:sldId id="345" r:id="rId9"/>
    <p:sldId id="346" r:id="rId10"/>
    <p:sldId id="348" r:id="rId11"/>
    <p:sldId id="35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163" autoAdjust="0"/>
  </p:normalViewPr>
  <p:slideViewPr>
    <p:cSldViewPr>
      <p:cViewPr varScale="1">
        <p:scale>
          <a:sx n="111" d="100"/>
          <a:sy n="111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31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r>
              <a:rPr lang="en-US" sz="2800" b="1" dirty="0" smtClean="0"/>
              <a:t>More complex </a:t>
            </a:r>
            <a:r>
              <a:rPr lang="en-US" sz="2800" b="1" dirty="0" err="1"/>
              <a:t>stoichiometry</a:t>
            </a:r>
            <a:r>
              <a:rPr lang="en-US" sz="2800" b="1" dirty="0"/>
              <a:t> problem done </a:t>
            </a:r>
            <a:r>
              <a:rPr lang="en-US" sz="2800" b="1" dirty="0" smtClean="0"/>
              <a:t>2 </a:t>
            </a:r>
            <a:r>
              <a:rPr lang="en-US" sz="2800" b="1" dirty="0"/>
              <a:t>ways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447800" y="1219200"/>
            <a:ext cx="655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accent2"/>
                </a:solidFill>
              </a:rPr>
              <a:t>C</a:t>
            </a:r>
            <a:r>
              <a:rPr lang="en-US" sz="3600" b="1" baseline="-25000" dirty="0">
                <a:solidFill>
                  <a:schemeClr val="accent2"/>
                </a:solidFill>
              </a:rPr>
              <a:t>3</a:t>
            </a:r>
            <a:r>
              <a:rPr lang="en-US" sz="3600" b="1" dirty="0">
                <a:solidFill>
                  <a:schemeClr val="accent2"/>
                </a:solidFill>
              </a:rPr>
              <a:t>H</a:t>
            </a:r>
            <a:r>
              <a:rPr lang="en-US" sz="3600" b="1" baseline="-25000" dirty="0">
                <a:solidFill>
                  <a:schemeClr val="accent2"/>
                </a:solidFill>
              </a:rPr>
              <a:t>8</a:t>
            </a:r>
            <a:r>
              <a:rPr lang="en-US" sz="3600" b="1" dirty="0"/>
              <a:t>+   5</a:t>
            </a:r>
            <a:r>
              <a:rPr lang="en-US" sz="3600" b="1" dirty="0">
                <a:solidFill>
                  <a:srgbClr val="FF0000"/>
                </a:solidFill>
              </a:rPr>
              <a:t>O</a:t>
            </a:r>
            <a:r>
              <a:rPr lang="en-US" sz="3600" b="1" baseline="-25000" dirty="0">
                <a:solidFill>
                  <a:srgbClr val="FF0000"/>
                </a:solidFill>
              </a:rPr>
              <a:t>2</a:t>
            </a:r>
            <a:r>
              <a:rPr lang="en-US" sz="3600" b="1" baseline="-25000" dirty="0"/>
              <a:t> </a:t>
            </a:r>
            <a:r>
              <a:rPr lang="en-US" sz="3600" b="1" dirty="0">
                <a:sym typeface="Wingdings" pitchFamily="2" charset="2"/>
              </a:rPr>
              <a:t>   3</a:t>
            </a:r>
            <a:r>
              <a:rPr lang="en-US" sz="36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36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+   4H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endParaRPr lang="en-US" sz="3600" b="1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8915400" cy="107721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22 grams of </a:t>
            </a:r>
            <a:r>
              <a:rPr lang="en-US" sz="3200" b="1" dirty="0">
                <a:solidFill>
                  <a:schemeClr val="accent2"/>
                </a:solidFill>
              </a:rPr>
              <a:t>C</a:t>
            </a:r>
            <a:r>
              <a:rPr lang="en-US" sz="3200" b="1" baseline="-25000" dirty="0">
                <a:solidFill>
                  <a:schemeClr val="accent2"/>
                </a:solidFill>
              </a:rPr>
              <a:t>3</a:t>
            </a:r>
            <a:r>
              <a:rPr lang="en-US" sz="3200" b="1" dirty="0">
                <a:solidFill>
                  <a:schemeClr val="accent2"/>
                </a:solidFill>
              </a:rPr>
              <a:t>H</a:t>
            </a:r>
            <a:r>
              <a:rPr lang="en-US" sz="3200" b="1" baseline="-25000" dirty="0">
                <a:solidFill>
                  <a:schemeClr val="accent2"/>
                </a:solidFill>
              </a:rPr>
              <a:t>8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/>
              <a:t>burned with </a:t>
            </a:r>
            <a:r>
              <a:rPr lang="en-US" sz="3200" b="1" dirty="0">
                <a:solidFill>
                  <a:srgbClr val="FF0000"/>
                </a:solidFill>
              </a:rPr>
              <a:t>O</a:t>
            </a:r>
            <a:r>
              <a:rPr lang="en-US" sz="3200" b="1" baseline="-25000" dirty="0">
                <a:solidFill>
                  <a:srgbClr val="FF0000"/>
                </a:solidFill>
              </a:rPr>
              <a:t>2  </a:t>
            </a:r>
            <a:r>
              <a:rPr lang="en-US" sz="3200" b="1" dirty="0"/>
              <a:t>makes how</a:t>
            </a:r>
            <a:r>
              <a:rPr lang="en-US" sz="3200" b="1" baseline="-25000" dirty="0">
                <a:solidFill>
                  <a:srgbClr val="FF0000"/>
                </a:solidFill>
              </a:rPr>
              <a:t> </a:t>
            </a:r>
            <a:r>
              <a:rPr lang="en-US" sz="3200" b="1" dirty="0"/>
              <a:t>many grams of H</a:t>
            </a:r>
            <a:r>
              <a:rPr lang="en-US" sz="3200" b="1" baseline="-25000" dirty="0"/>
              <a:t>2</a:t>
            </a:r>
            <a:r>
              <a:rPr lang="en-US" sz="3200" b="1" dirty="0"/>
              <a:t>O ?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4572000" cy="584775"/>
          </a:xfrm>
          <a:prstGeom prst="rect">
            <a:avLst/>
          </a:prstGeom>
          <a:solidFill>
            <a:srgbClr val="2AF634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Method 1: factor label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0" y="3657600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22 g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  </a:t>
            </a:r>
            <a:endParaRPr lang="en-US" sz="3200" b="1" dirty="0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828800" y="3657600"/>
            <a:ext cx="1981200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/>
              <a:t>1 </a:t>
            </a:r>
            <a:r>
              <a:rPr lang="en-US" sz="2800" b="1" u="sng" dirty="0">
                <a:solidFill>
                  <a:schemeClr val="accent2"/>
                </a:solidFill>
              </a:rPr>
              <a:t>mole C</a:t>
            </a:r>
            <a:r>
              <a:rPr lang="en-US" sz="2800" b="1" u="sng" baseline="-25000" dirty="0">
                <a:solidFill>
                  <a:schemeClr val="accent2"/>
                </a:solidFill>
              </a:rPr>
              <a:t>3</a:t>
            </a:r>
            <a:r>
              <a:rPr lang="en-US" sz="2800" b="1" u="sng" dirty="0">
                <a:solidFill>
                  <a:schemeClr val="accent2"/>
                </a:solidFill>
              </a:rPr>
              <a:t>H</a:t>
            </a:r>
            <a:r>
              <a:rPr lang="en-US" sz="2800" b="1" u="sng" baseline="-25000" dirty="0">
                <a:solidFill>
                  <a:schemeClr val="accent2"/>
                </a:solidFill>
              </a:rPr>
              <a:t>8</a:t>
            </a:r>
          </a:p>
          <a:p>
            <a:r>
              <a:rPr lang="en-US" sz="2800" b="1" dirty="0"/>
              <a:t>  44 g C</a:t>
            </a:r>
            <a:r>
              <a:rPr lang="en-US" sz="2800" b="1" baseline="-25000" dirty="0"/>
              <a:t>3</a:t>
            </a:r>
            <a:r>
              <a:rPr lang="en-US" sz="2800" b="1" dirty="0"/>
              <a:t>H</a:t>
            </a:r>
            <a:r>
              <a:rPr lang="en-US" sz="2800" b="1" baseline="-25000" dirty="0"/>
              <a:t>8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114800" y="3657600"/>
            <a:ext cx="2133600" cy="95410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/>
              <a:t>4 mol H</a:t>
            </a:r>
            <a:r>
              <a:rPr lang="en-US" sz="2800" b="1" u="sng" baseline="-25000" dirty="0"/>
              <a:t>2</a:t>
            </a:r>
            <a:r>
              <a:rPr lang="en-US" sz="2800" b="1" u="sng" dirty="0"/>
              <a:t>O</a:t>
            </a:r>
            <a:endParaRPr lang="en-US" sz="2800" b="1" u="sng" baseline="-25000" dirty="0"/>
          </a:p>
          <a:p>
            <a:r>
              <a:rPr lang="en-US" sz="2800" b="1" dirty="0">
                <a:solidFill>
                  <a:schemeClr val="accent2"/>
                </a:solidFill>
              </a:rPr>
              <a:t>1 mole 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0" y="7620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MW		44	    32		44	   18       g/mol</a:t>
            </a:r>
            <a:endParaRPr lang="en-US" sz="3200" dirty="0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629400" y="3657600"/>
            <a:ext cx="2362200" cy="95410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/>
              <a:t>18 g H</a:t>
            </a:r>
            <a:r>
              <a:rPr lang="en-US" sz="2800" b="1" u="sng" baseline="-25000" dirty="0"/>
              <a:t>2</a:t>
            </a:r>
            <a:r>
              <a:rPr lang="en-US" sz="2800" b="1" u="sng" dirty="0"/>
              <a:t>O</a:t>
            </a:r>
          </a:p>
          <a:p>
            <a:r>
              <a:rPr lang="en-US" sz="2800" b="1" dirty="0"/>
              <a:t>   1 mol H</a:t>
            </a:r>
            <a:r>
              <a:rPr lang="en-US" sz="2800" b="1" baseline="-25000" dirty="0"/>
              <a:t>2</a:t>
            </a:r>
            <a:r>
              <a:rPr lang="en-US" sz="2800" b="1" dirty="0"/>
              <a:t>O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324600" y="4724400"/>
            <a:ext cx="28194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=       </a:t>
            </a:r>
            <a:r>
              <a:rPr lang="en-US" sz="3200" b="1" dirty="0"/>
              <a:t>?? g H</a:t>
            </a:r>
            <a:r>
              <a:rPr lang="en-US" sz="3200" b="1" baseline="-25000" dirty="0"/>
              <a:t>2</a:t>
            </a:r>
            <a:r>
              <a:rPr lang="en-US" sz="3200" b="1" dirty="0"/>
              <a:t>O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6934200" y="4724400"/>
            <a:ext cx="7620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600200" y="3657600"/>
            <a:ext cx="30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x</a:t>
            </a: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3886200" y="3733800"/>
            <a:ext cx="349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x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6172200" y="3657600"/>
            <a:ext cx="349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47244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en-US" sz="2800" b="1" dirty="0" smtClean="0"/>
              <a:t>) Given 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5257800"/>
            <a:ext cx="167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2) Want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780782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3)Find ratios that lead to desired units from reaction and MW …which ???...do on board</a:t>
            </a:r>
            <a:endParaRPr lang="en-US" sz="3200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09600" y="3886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098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90800" y="38100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720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00600" y="38100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3914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5610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44" grpId="0" animBg="1"/>
      <p:bldP spid="35845" grpId="0" animBg="1"/>
      <p:bldP spid="35846" grpId="0"/>
      <p:bldP spid="35847" grpId="0" animBg="1"/>
      <p:bldP spid="35848" grpId="0" animBg="1"/>
      <p:bldP spid="35849" grpId="0"/>
      <p:bldP spid="35850" grpId="0" animBg="1"/>
      <p:bldP spid="35851" grpId="0" animBg="1"/>
      <p:bldP spid="35852" grpId="0" animBg="1"/>
      <p:bldP spid="35853" grpId="0"/>
      <p:bldP spid="35854" grpId="0"/>
      <p:bldP spid="35855" grpId="0"/>
      <p:bldP spid="16" grpId="0" animBg="1"/>
      <p:bldP spid="17" grpId="0" animBg="1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143000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6) </a:t>
            </a:r>
            <a:r>
              <a:rPr lang="en-US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count to weight</a:t>
            </a:r>
            <a:r>
              <a:rPr lang="en-US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many grams of O</a:t>
            </a:r>
            <a:r>
              <a:rPr lang="en-US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are needed to 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form</a:t>
            </a:r>
          </a:p>
          <a:p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        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1.50*10</a:t>
            </a:r>
            <a:r>
              <a:rPr lang="en-US" baseline="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22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molecules of H</a:t>
            </a:r>
            <a:r>
              <a:rPr lang="en-US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 ? 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0" y="2057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1.5*10</a:t>
            </a:r>
            <a:r>
              <a:rPr lang="en-US" sz="2000" b="1" u="sng" baseline="30000" dirty="0" smtClean="0"/>
              <a:t>22</a:t>
            </a:r>
          </a:p>
          <a:p>
            <a:r>
              <a:rPr lang="en-US" sz="2000" b="1" dirty="0" smtClean="0"/>
              <a:t>6.02*10</a:t>
            </a:r>
            <a:r>
              <a:rPr lang="en-US" sz="2000" b="1" baseline="30000" dirty="0" smtClean="0"/>
              <a:t>23</a:t>
            </a:r>
            <a:endParaRPr lang="en-US" sz="2000" b="1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1336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Mole 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O </a:t>
            </a:r>
            <a:r>
              <a:rPr lang="en-US" b="1" dirty="0" smtClean="0"/>
              <a:t>= 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2133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r>
              <a:rPr lang="en-US" sz="2400" b="1" dirty="0" smtClean="0"/>
              <a:t>0.02491 mol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1242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Mol O</a:t>
            </a:r>
            <a:r>
              <a:rPr lang="en-US" sz="2400" b="1" u="sng" baseline="-25000" dirty="0" smtClean="0"/>
              <a:t>2</a:t>
            </a:r>
          </a:p>
          <a:p>
            <a:r>
              <a:rPr lang="en-US" sz="2400" b="1" dirty="0" smtClean="0"/>
              <a:t>Mol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31242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 </a:t>
            </a:r>
            <a:r>
              <a:rPr lang="en-US" sz="2400" b="1" u="sng" dirty="0" smtClean="0"/>
              <a:t>5</a:t>
            </a:r>
            <a:r>
              <a:rPr lang="en-US" sz="2400" b="1" dirty="0" smtClean="0"/>
              <a:t>   = </a:t>
            </a:r>
            <a:r>
              <a:rPr lang="en-US" sz="2400" b="1" u="sng" dirty="0" smtClean="0"/>
              <a:t>m(O</a:t>
            </a:r>
            <a:r>
              <a:rPr lang="en-US" sz="2400" b="1" u="sng" baseline="-25000" dirty="0" smtClean="0"/>
              <a:t>2</a:t>
            </a:r>
            <a:r>
              <a:rPr lang="en-US" sz="2400" b="1" u="sng" dirty="0" smtClean="0"/>
              <a:t>)</a:t>
            </a:r>
          </a:p>
          <a:p>
            <a:r>
              <a:rPr lang="en-US" sz="2400" b="1" dirty="0" smtClean="0"/>
              <a:t> </a:t>
            </a:r>
            <a:r>
              <a:rPr lang="en-US" sz="2400" b="1" dirty="0" smtClean="0"/>
              <a:t>  4      0.02491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685800" y="152400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lang="en-US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lang="en-US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800" y="32004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m(O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)= </a:t>
            </a:r>
            <a:r>
              <a:rPr lang="en-US" sz="2400" b="1" u="sng" dirty="0" smtClean="0"/>
              <a:t>5*0.02491</a:t>
            </a:r>
          </a:p>
          <a:p>
            <a:r>
              <a:rPr lang="en-US" sz="2400" b="1" dirty="0" smtClean="0"/>
              <a:t>	</a:t>
            </a:r>
            <a:r>
              <a:rPr lang="en-US" sz="2400" b="1" dirty="0" smtClean="0"/>
              <a:t>    4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239000" y="3276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=0.03114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45720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Weight O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/>
              <a:t>= m(O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)*MW (g/mol)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19600" y="45720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=0.03114*32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4495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= 1 g 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40966" name="Picture 6" descr="whowantstobemollion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4038600"/>
            <a:ext cx="2819400" cy="2819400"/>
          </a:xfrm>
          <a:prstGeom prst="rect">
            <a:avLst/>
          </a:prstGeom>
          <a:noFill/>
        </p:spPr>
      </p:pic>
      <p:pic>
        <p:nvPicPr>
          <p:cNvPr id="40967" name="Picture 7" descr="mon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724400"/>
            <a:ext cx="2047875" cy="2133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77724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Exercise </a:t>
            </a:r>
            <a:r>
              <a:rPr lang="en-US" sz="4000" b="1" dirty="0" smtClean="0">
                <a:solidFill>
                  <a:srgbClr val="FF0000"/>
                </a:solidFill>
              </a:rPr>
              <a:t>6 :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Sample Reaction 2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Chemical </a:t>
            </a:r>
            <a:r>
              <a:rPr lang="en-US" sz="4000" b="1" dirty="0" smtClean="0">
                <a:solidFill>
                  <a:srgbClr val="FF0000"/>
                </a:solidFill>
              </a:rPr>
              <a:t>Stoichiometry Problems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28600" y="2313802"/>
            <a:ext cx="78566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Sample reaction </a:t>
            </a:r>
            <a:r>
              <a:rPr lang="en-US" sz="36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6HCl + 2Al -----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2AlCl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+ 3H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36       27            123         2	g/mol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76800" y="43434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BOARD WORK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4724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 (Board first)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0" y="1447800"/>
            <a:ext cx="1447800" cy="1200329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/>
              <a:t>Problem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 stated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visually</a:t>
            </a:r>
            <a:endParaRPr lang="en-US" sz="2400" b="1" dirty="0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365760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1) ratio `</a:t>
            </a:r>
            <a:r>
              <a:rPr lang="en-US" sz="2700" b="1" dirty="0" smtClean="0">
                <a:solidFill>
                  <a:srgbClr val="FF0000"/>
                </a:solidFill>
              </a:rPr>
              <a:t>wanted’ </a:t>
            </a:r>
            <a:r>
              <a:rPr lang="en-US" sz="2700" b="1" dirty="0" smtClean="0"/>
              <a:t>moles in numerator to given in denominator</a:t>
            </a:r>
            <a:endParaRPr lang="en-US" sz="27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0" y="3124200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r>
              <a:rPr lang="en-US" sz="2800" b="1" dirty="0" smtClean="0"/>
              <a:t>) convert all given and molecule counts to moles</a:t>
            </a:r>
            <a:endParaRPr lang="en-US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0" y="4191000"/>
            <a:ext cx="929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="1" dirty="0" smtClean="0"/>
              <a:t>) Set equal to matching coefficients for compounds given in reaction…which ???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51054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 Solve for </a:t>
            </a:r>
            <a:r>
              <a:rPr lang="en-US" sz="2800" b="1" dirty="0" smtClean="0">
                <a:solidFill>
                  <a:srgbClr val="FF0000"/>
                </a:solidFill>
              </a:rPr>
              <a:t>wanted </a:t>
            </a:r>
            <a:r>
              <a:rPr lang="en-US" sz="2800" b="1" dirty="0" smtClean="0"/>
              <a:t>moles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5638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4) Convert </a:t>
            </a:r>
            <a:r>
              <a:rPr lang="en-US" sz="2800" b="1" dirty="0" smtClean="0">
                <a:solidFill>
                  <a:srgbClr val="FF0000"/>
                </a:solidFill>
              </a:rPr>
              <a:t>wanted moles </a:t>
            </a:r>
            <a:r>
              <a:rPr lang="en-US" sz="2800" b="1" dirty="0" smtClean="0"/>
              <a:t>to wanted </a:t>
            </a:r>
            <a:r>
              <a:rPr lang="en-US" sz="2800" b="1" dirty="0" smtClean="0">
                <a:solidFill>
                  <a:srgbClr val="FF0000"/>
                </a:solidFill>
              </a:rPr>
              <a:t>final units </a:t>
            </a:r>
            <a:r>
              <a:rPr lang="en-US" sz="2800" b="1" dirty="0" smtClean="0"/>
              <a:t>(grams)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168206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  <p:bldP spid="36872" grpId="0"/>
      <p:bldP spid="36874" grpId="0"/>
      <p:bldP spid="36884" grpId="0" animBg="1"/>
      <p:bldP spid="36886" grpId="0" animBg="1"/>
      <p:bldP spid="36887" grpId="0" animBg="1"/>
      <p:bldP spid="36888" grpId="0" animBg="1"/>
      <p:bldP spid="41" grpId="0"/>
      <p:bldP spid="72" grpId="0"/>
      <p:bldP spid="42" grpId="0"/>
      <p:bldP spid="45" grpId="0"/>
      <p:bldP spid="61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0" y="1447800"/>
            <a:ext cx="1447800" cy="1200329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/>
              <a:t>Problem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 stated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visually</a:t>
            </a:r>
            <a:endParaRPr lang="en-US" sz="2400" b="1" dirty="0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441960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1) ratio `</a:t>
            </a:r>
            <a:r>
              <a:rPr lang="en-US" sz="2700" b="1" dirty="0" smtClean="0">
                <a:solidFill>
                  <a:srgbClr val="FF0000"/>
                </a:solidFill>
              </a:rPr>
              <a:t>wanted’ </a:t>
            </a:r>
            <a:r>
              <a:rPr lang="en-US" sz="2700" b="1" dirty="0" smtClean="0"/>
              <a:t>moles in numerator to given in denominator</a:t>
            </a:r>
            <a:endParaRPr lang="en-US" sz="27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76200" y="2971800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r>
              <a:rPr lang="en-US" sz="2800" b="1" dirty="0" smtClean="0"/>
              <a:t>) convert all given and molecule counts to moles</a:t>
            </a:r>
            <a:endParaRPr lang="en-US" sz="28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81000" y="3429000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22 g 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700" b="1" dirty="0" smtClean="0"/>
              <a:t>* </a:t>
            </a:r>
            <a:r>
              <a:rPr lang="en-US" sz="2700" b="1" u="sng" dirty="0" smtClean="0"/>
              <a:t>1 mol C</a:t>
            </a:r>
            <a:r>
              <a:rPr lang="en-US" sz="2700" b="1" u="sng" baseline="-25000" dirty="0" smtClean="0"/>
              <a:t>3</a:t>
            </a:r>
            <a:r>
              <a:rPr lang="en-US" sz="2700" b="1" u="sng" dirty="0" smtClean="0"/>
              <a:t>H</a:t>
            </a:r>
            <a:r>
              <a:rPr lang="en-US" sz="2700" b="1" u="sng" baseline="-25000" dirty="0" smtClean="0"/>
              <a:t>8</a:t>
            </a:r>
          </a:p>
          <a:p>
            <a:r>
              <a:rPr lang="en-US" sz="2700" b="1" dirty="0" smtClean="0"/>
              <a:t>                          44 g 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en-US" sz="27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914400" y="3581400"/>
            <a:ext cx="6858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895600" y="3962400"/>
            <a:ext cx="6858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962400" y="35052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0.5 mol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endParaRPr lang="en-US" sz="3200" b="1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0" y="5791200"/>
            <a:ext cx="929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="1" dirty="0" smtClean="0"/>
              <a:t>) Set equal to matching coefficients for compounds given in reaction…which ???</a:t>
            </a:r>
            <a:endParaRPr lang="en-US" sz="28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533400" y="48006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m  </a:t>
            </a:r>
            <a:r>
              <a:rPr lang="en-US" sz="3200" b="1" dirty="0" smtClean="0"/>
              <a:t>=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smtClean="0"/>
              <a:t>mol H</a:t>
            </a:r>
            <a:r>
              <a:rPr lang="en-US" sz="3200" b="1" u="sng" baseline="-25000" dirty="0" smtClean="0"/>
              <a:t>2</a:t>
            </a:r>
            <a:r>
              <a:rPr lang="en-US" sz="3200" b="1" u="sng" dirty="0" smtClean="0"/>
              <a:t>O</a:t>
            </a:r>
          </a:p>
          <a:p>
            <a:r>
              <a:rPr lang="en-US" sz="3200" b="1" dirty="0" smtClean="0"/>
              <a:t>0.5   mol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32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32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en-US" sz="32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05200" y="48006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600" b="1" u="sng" dirty="0" smtClean="0"/>
              <a:t>4</a:t>
            </a:r>
          </a:p>
          <a:p>
            <a:r>
              <a:rPr lang="en-US" sz="3600" b="1" dirty="0" smtClean="0"/>
              <a:t>   1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78532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50" grpId="0"/>
      <p:bldP spid="59" grpId="0"/>
      <p:bldP spid="61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371600" y="35814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m</a:t>
            </a:r>
            <a:endParaRPr lang="en-US" sz="3600" b="1" u="sng" dirty="0" smtClean="0"/>
          </a:p>
          <a:p>
            <a:r>
              <a:rPr lang="en-US" sz="3600" b="1" dirty="0" smtClean="0"/>
              <a:t>0.5 </a:t>
            </a:r>
            <a:endParaRPr lang="en-US" sz="36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38400" y="36576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600" b="1" u="sng" dirty="0" smtClean="0"/>
              <a:t>4</a:t>
            </a:r>
          </a:p>
          <a:p>
            <a:r>
              <a:rPr lang="en-US" sz="3600" b="1" dirty="0" smtClean="0"/>
              <a:t>   1 </a:t>
            </a:r>
            <a:endParaRPr lang="en-US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" y="31242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 Solve for </a:t>
            </a:r>
            <a:r>
              <a:rPr lang="en-US" sz="2800" b="1" dirty="0" smtClean="0">
                <a:solidFill>
                  <a:srgbClr val="FF0000"/>
                </a:solidFill>
              </a:rPr>
              <a:t>wanted </a:t>
            </a:r>
            <a:r>
              <a:rPr lang="en-US" sz="2800" b="1" dirty="0" smtClean="0"/>
              <a:t>moles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3733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0.5 *</a:t>
            </a:r>
            <a:endParaRPr lang="en-US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0" y="3810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*0.5</a:t>
            </a:r>
            <a:endParaRPr lang="en-US" sz="3600" b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52400" y="38100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371600" y="41910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14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2 mol 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2400" y="4800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4) Convert </a:t>
            </a:r>
            <a:r>
              <a:rPr lang="en-US" sz="2800" b="1" dirty="0" smtClean="0">
                <a:solidFill>
                  <a:srgbClr val="FF0000"/>
                </a:solidFill>
              </a:rPr>
              <a:t>wanted moles </a:t>
            </a:r>
            <a:r>
              <a:rPr lang="en-US" sz="2800" b="1" dirty="0" smtClean="0"/>
              <a:t>to wanted </a:t>
            </a:r>
            <a:r>
              <a:rPr lang="en-US" sz="2800" b="1" dirty="0" smtClean="0">
                <a:solidFill>
                  <a:srgbClr val="FF0000"/>
                </a:solidFill>
              </a:rPr>
              <a:t>final units </a:t>
            </a:r>
            <a:r>
              <a:rPr lang="en-US" sz="2800" b="1" dirty="0" smtClean="0"/>
              <a:t>(grams)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334000"/>
            <a:ext cx="48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 mol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 </a:t>
            </a:r>
            <a:r>
              <a:rPr lang="en-US" sz="3200" b="1" dirty="0" smtClean="0"/>
              <a:t>*    </a:t>
            </a:r>
            <a:r>
              <a:rPr lang="en-US" sz="3200" b="1" u="sng" dirty="0" smtClean="0"/>
              <a:t>18 g H</a:t>
            </a:r>
            <a:r>
              <a:rPr lang="en-US" sz="3200" b="1" u="sng" baseline="-25000" dirty="0" smtClean="0"/>
              <a:t>2</a:t>
            </a:r>
            <a:r>
              <a:rPr lang="en-US" sz="3200" b="1" u="sng" dirty="0" smtClean="0"/>
              <a:t>O</a:t>
            </a:r>
          </a:p>
          <a:p>
            <a:r>
              <a:rPr lang="en-US" sz="3200" b="1" dirty="0" smtClean="0"/>
              <a:t>                          </a:t>
            </a:r>
            <a:r>
              <a:rPr lang="en-US" sz="3200" b="1" dirty="0" smtClean="0">
                <a:solidFill>
                  <a:srgbClr val="FF0000"/>
                </a:solidFill>
              </a:rPr>
              <a:t>1 mole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295400" y="54864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733800" y="59436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486400" y="54102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36 g 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20870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23" grpId="0"/>
      <p:bldP spid="24" grpId="0"/>
      <p:bldP spid="26" grpId="0"/>
      <p:bldP spid="30" grpId="0"/>
      <p:bldP spid="31" grpId="0"/>
      <p:bldP spid="32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76400" y="762000"/>
            <a:ext cx="5867400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Exercise </a:t>
            </a:r>
            <a:r>
              <a:rPr lang="en-US" sz="4000" b="1" dirty="0" smtClean="0">
                <a:solidFill>
                  <a:srgbClr val="FF0000"/>
                </a:solidFill>
              </a:rPr>
              <a:t>6 </a:t>
            </a:r>
            <a:r>
              <a:rPr lang="en-US" sz="4000" b="1" dirty="0" smtClean="0">
                <a:solidFill>
                  <a:srgbClr val="FF0000"/>
                </a:solidFill>
              </a:rPr>
              <a:t>: 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Sample Reaction 1 Chemical </a:t>
            </a:r>
            <a:r>
              <a:rPr lang="en-US" sz="40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Problems </a:t>
            </a:r>
            <a:r>
              <a:rPr lang="en-US" sz="4000" b="1" dirty="0" smtClean="0">
                <a:solidFill>
                  <a:srgbClr val="FF0000"/>
                </a:solidFill>
              </a:rPr>
              <a:t>Solved in Detail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657600"/>
            <a:ext cx="883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Sample reaction 1	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sz="28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4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81000" y="1266114"/>
            <a:ext cx="7768473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1) 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moles to moles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 How many moles of 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will burn to form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0.60 moles of CO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?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1) </a:t>
            </a: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Set up mole ratio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u="sng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 O</a:t>
            </a:r>
            <a:r>
              <a:rPr lang="en-US" sz="2000" b="1" u="sng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=</a:t>
            </a:r>
            <a:r>
              <a:rPr lang="en-US" sz="2000" b="1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m(O</a:t>
            </a:r>
            <a:r>
              <a:rPr lang="en-US" sz="2000" b="1" u="sng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=   </a:t>
            </a: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 CO</a:t>
            </a:r>
            <a:r>
              <a: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0.6	       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2) </a:t>
            </a: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Solve for 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m(O</a:t>
            </a:r>
            <a:r>
              <a: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    =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5*0.6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	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	      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m=1</a:t>
            </a:r>
            <a:endParaRPr lang="en-US" sz="2000" b="1" dirty="0" smtClean="0">
              <a:solidFill>
                <a:srgbClr val="FF0000"/>
              </a:solidFill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04800" y="100281"/>
            <a:ext cx="849463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Sample reaction 1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7432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4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40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0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52400" y="955359"/>
            <a:ext cx="793518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2) 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moles to weight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 How many grams of CO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are generated if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0.00757 moles of C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are burned?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u="sng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24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Set up mole ratio</a:t>
            </a:r>
            <a:endParaRPr lang="en-US" sz="2400" b="1" u="sng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u="sng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 CO</a:t>
            </a:r>
            <a:r>
              <a:rPr lang="en-US" sz="2000" b="1" u="sng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=	</a:t>
            </a: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m(CO</a:t>
            </a:r>
            <a:r>
              <a:rPr lang="en-US" sz="2000" b="1" u="sng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)_</a:t>
            </a: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= </a:t>
            </a:r>
            <a:r>
              <a:rPr lang="en-US" sz="20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C</a:t>
            </a:r>
            <a:r>
              <a: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0.00757          1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04800" y="0"/>
            <a:ext cx="849463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7432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810000"/>
            <a:ext cx="33986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m(CO</a:t>
            </a:r>
            <a:r>
              <a:rPr lang="en-US" b="1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         = 3*0.00757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19600" y="38100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=0.02217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5029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Weight CO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= m * MW  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86200" y="50292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 0.02217*44= </a:t>
            </a:r>
            <a:r>
              <a:rPr lang="en-US" sz="2400" b="1" dirty="0" smtClean="0">
                <a:solidFill>
                  <a:srgbClr val="FF0000"/>
                </a:solidFill>
              </a:rPr>
              <a:t>1 g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352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2) Solve for m </a:t>
            </a:r>
            <a:endParaRPr lang="en-US" sz="24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4419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3) Convert moles m to weight</a:t>
            </a:r>
            <a:endParaRPr lang="en-US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762000"/>
            <a:ext cx="7086600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3) </a:t>
            </a:r>
            <a:r>
              <a:rPr lang="en-US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weight to moles</a:t>
            </a:r>
            <a:r>
              <a:rPr lang="en-US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lang="en-US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many moles of H</a:t>
            </a:r>
            <a:r>
              <a:rPr lang="en-US" sz="20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 form if 11 g of C</a:t>
            </a:r>
            <a:r>
              <a:rPr lang="en-US" sz="20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en-US" sz="2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are burned </a:t>
            </a:r>
            <a:r>
              <a:rPr lang="en-US" sz="2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2000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latin typeface="Comic Sans MS" pitchFamily="66" charset="0"/>
                <a:cs typeface="Times New Roman" pitchFamily="18" charset="0"/>
              </a:rPr>
              <a:t>1</a:t>
            </a:r>
            <a:r>
              <a:rPr lang="en-US" sz="2000" b="1" u="sng" baseline="30000" dirty="0" smtClean="0">
                <a:latin typeface="Comic Sans MS" pitchFamily="66" charset="0"/>
                <a:cs typeface="Times New Roman" pitchFamily="18" charset="0"/>
              </a:rPr>
              <a:t>st</a:t>
            </a:r>
            <a:r>
              <a:rPr lang="en-US" sz="2000" b="1" u="sng" dirty="0" smtClean="0">
                <a:latin typeface="Comic Sans MS" pitchFamily="66" charset="0"/>
                <a:cs typeface="Times New Roman" pitchFamily="18" charset="0"/>
              </a:rPr>
              <a:t> convert non-moles to moles</a:t>
            </a:r>
            <a:endParaRPr lang="en-US" sz="2000" b="1" u="sng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omic Sans MS" pitchFamily="66" charset="0"/>
                <a:cs typeface="Times New Roman" pitchFamily="18" charset="0"/>
              </a:rPr>
              <a:t>	</a:t>
            </a:r>
            <a:endParaRPr lang="en-US" sz="2000" b="1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11 g C</a:t>
            </a:r>
            <a:r>
              <a:rPr lang="en-US" sz="24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* </a:t>
            </a:r>
            <a:r>
              <a:rPr lang="en-US" sz="2400" b="1" u="sng" dirty="0" smtClean="0">
                <a:latin typeface="Comic Sans MS" pitchFamily="66" charset="0"/>
                <a:cs typeface="Times New Roman" pitchFamily="18" charset="0"/>
              </a:rPr>
              <a:t>1 mol C</a:t>
            </a:r>
            <a:r>
              <a:rPr lang="en-US" sz="2400" b="1" u="sng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400" b="1" u="sng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400" b="1" u="sng" baseline="-25000" dirty="0" smtClean="0">
                <a:latin typeface="Comic Sans MS" pitchFamily="66" charset="0"/>
                <a:cs typeface="Times New Roman" pitchFamily="18" charset="0"/>
              </a:rPr>
              <a:t>8 </a:t>
            </a:r>
            <a:endParaRPr lang="en-US" sz="2400" b="1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	     44 g C</a:t>
            </a:r>
            <a:r>
              <a:rPr lang="en-US" sz="24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        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= 0.25 mol C</a:t>
            </a:r>
            <a:r>
              <a:rPr lang="en-US" sz="24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baseline="-25000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400" b="1" u="sng" dirty="0" smtClean="0"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2400" b="1" u="sng" baseline="30000" dirty="0" smtClean="0">
                <a:latin typeface="Comic Sans MS" pitchFamily="66" charset="0"/>
                <a:cs typeface="Times New Roman" pitchFamily="18" charset="0"/>
              </a:rPr>
              <a:t>nd</a:t>
            </a:r>
            <a:r>
              <a:rPr lang="en-US" sz="2400" b="1" u="sng" dirty="0" smtClean="0">
                <a:latin typeface="Comic Sans MS" pitchFamily="66" charset="0"/>
                <a:cs typeface="Times New Roman" pitchFamily="18" charset="0"/>
              </a:rPr>
              <a:t> set up mole ratios</a:t>
            </a:r>
            <a:endParaRPr lang="en-US" sz="2400" b="1" u="sng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  </a:t>
            </a:r>
            <a:r>
              <a:rPr lang="en-US" sz="2400" b="1" u="sng" dirty="0" smtClean="0">
                <a:latin typeface="Comic Sans MS" pitchFamily="66" charset="0"/>
                <a:cs typeface="Times New Roman" pitchFamily="18" charset="0"/>
              </a:rPr>
              <a:t>mol H</a:t>
            </a:r>
            <a:r>
              <a:rPr lang="en-US" sz="2400" b="1" u="sng" baseline="-25000" dirty="0" smtClean="0"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2400" b="1" u="sng" dirty="0" smtClean="0">
                <a:latin typeface="Comic Sans MS" pitchFamily="66" charset="0"/>
                <a:cs typeface="Times New Roman" pitchFamily="18" charset="0"/>
              </a:rPr>
              <a:t>O 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    =  </a:t>
            </a:r>
            <a:r>
              <a:rPr lang="en-US" sz="2400" b="1" u="sng" dirty="0" smtClean="0">
                <a:latin typeface="Comic Sans MS" pitchFamily="66" charset="0"/>
                <a:cs typeface="Times New Roman" pitchFamily="18" charset="0"/>
              </a:rPr>
              <a:t>4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    = </a:t>
            </a:r>
            <a:r>
              <a:rPr lang="en-US" sz="2400" b="1" u="sng" dirty="0" smtClean="0">
                <a:latin typeface="Comic Sans MS" pitchFamily="66" charset="0"/>
                <a:cs typeface="Times New Roman" pitchFamily="18" charset="0"/>
              </a:rPr>
              <a:t>m(H</a:t>
            </a:r>
            <a:r>
              <a:rPr lang="en-US" sz="2400" b="1" u="sng" baseline="-25000" dirty="0" smtClean="0"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2400" b="1" u="sng" dirty="0" smtClean="0">
                <a:latin typeface="Comic Sans MS" pitchFamily="66" charset="0"/>
                <a:cs typeface="Times New Roman" pitchFamily="18" charset="0"/>
              </a:rPr>
              <a:t>O)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     	  mol C</a:t>
            </a:r>
            <a:r>
              <a:rPr lang="en-US" sz="24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	 1      0.25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400" b="1" u="sng" dirty="0" smtClean="0">
                <a:latin typeface="Comic Sans MS" pitchFamily="66" charset="0"/>
                <a:cs typeface="Times New Roman" pitchFamily="18" charset="0"/>
              </a:rPr>
              <a:t>Solve for m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Comic Sans MS" pitchFamily="66" charset="0"/>
                <a:cs typeface="Times New Roman" pitchFamily="18" charset="0"/>
              </a:rPr>
              <a:t>4*0.25 =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m(H</a:t>
            </a:r>
            <a:r>
              <a:rPr lang="en-US" sz="2400" b="1" baseline="-25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O)  =1 mol H</a:t>
            </a:r>
            <a:r>
              <a:rPr lang="en-US" sz="2400" b="1" baseline="-25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O </a:t>
            </a:r>
            <a:endParaRPr lang="en-US" sz="2400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524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lang="en-US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lang="en-US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0"/>
            <a:ext cx="83820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5) </a:t>
            </a:r>
            <a:r>
              <a:rPr lang="en-US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weight to count</a:t>
            </a:r>
            <a:r>
              <a:rPr lang="en-US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many molecules of CO</a:t>
            </a:r>
            <a:r>
              <a:rPr lang="en-US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form  if 0.398 g 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       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results </a:t>
            </a: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?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0.398 g H</a:t>
            </a:r>
            <a:r>
              <a:rPr lang="en-US" sz="2000" b="1" baseline="-25000" dirty="0" smtClean="0">
                <a:latin typeface="+mj-lt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O *</a:t>
            </a:r>
            <a:r>
              <a:rPr lang="en-US" sz="2000" b="1" u="sng" dirty="0" smtClean="0">
                <a:latin typeface="+mj-lt"/>
                <a:ea typeface="Times New Roman" pitchFamily="18" charset="0"/>
                <a:cs typeface="Times New Roman" pitchFamily="18" charset="0"/>
              </a:rPr>
              <a:t>1 mol H</a:t>
            </a:r>
            <a:r>
              <a:rPr lang="en-US" sz="2000" b="1" u="sng" baseline="-25000" dirty="0" smtClean="0">
                <a:latin typeface="+mj-lt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b="1" u="sng" dirty="0" smtClean="0">
                <a:latin typeface="+mj-lt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20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   = 0.02211 mol H</a:t>
            </a:r>
            <a:r>
              <a:rPr lang="en-US" sz="2000" b="1" baseline="-25000" dirty="0" smtClean="0">
                <a:latin typeface="+mj-lt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O</a:t>
            </a:r>
            <a:endParaRPr lang="en-US" sz="2000" b="1" u="sng" dirty="0" smtClean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           18 g H</a:t>
            </a:r>
            <a:r>
              <a:rPr lang="en-US" sz="2000" b="1" baseline="-25000" dirty="0" smtClean="0">
                <a:latin typeface="+mj-lt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20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(CO</a:t>
            </a:r>
            <a:r>
              <a:rPr lang="en-US" sz="2000" b="1" u="sng" baseline="-25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  </a:t>
            </a:r>
            <a:r>
              <a:rPr lang="en-US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sz="20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= </a:t>
            </a:r>
            <a:r>
              <a:rPr lang="en-US" sz="20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m(CO</a:t>
            </a:r>
            <a:r>
              <a:rPr lang="en-US" sz="2000" b="1" u="sng" baseline="-25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en-US" sz="2000" b="1" baseline="-25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O)      4       0.02211</a:t>
            </a:r>
            <a:endParaRPr lang="en-US" sz="20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04800" y="838200"/>
            <a:ext cx="9417963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weight to weight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many grams of  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are needed to burn 0.275 g C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?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52400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lang="pt-BR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lang="en-US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lang="en-US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3716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0.275/44=0.00625 mol C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H</a:t>
            </a:r>
            <a:r>
              <a:rPr lang="en-US" sz="2000" b="1" baseline="-25000" dirty="0" smtClean="0"/>
              <a:t>8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8288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5/1  = m(O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)/0.00625 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18288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m(O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) = 5*0.00625 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1752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 0.03125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228600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Weight O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2000" dirty="0" smtClean="0"/>
              <a:t>= </a:t>
            </a:r>
            <a:r>
              <a:rPr lang="en-US" sz="2000" b="1" dirty="0" smtClean="0"/>
              <a:t>m*MW(g/mol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62400" y="22860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=0.03125*32 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2286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= 1 g O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45720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</a:t>
            </a:r>
            <a:r>
              <a:rPr lang="en-US" sz="2000" b="1" dirty="0" smtClean="0"/>
              <a:t>(CO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)= </a:t>
            </a:r>
            <a:r>
              <a:rPr lang="en-US" sz="2000" b="1" u="sng" dirty="0" smtClean="0"/>
              <a:t>3*0.02211</a:t>
            </a:r>
          </a:p>
          <a:p>
            <a:r>
              <a:rPr lang="en-US" sz="2000" b="1" dirty="0" smtClean="0"/>
              <a:t>	</a:t>
            </a:r>
            <a:r>
              <a:rPr lang="en-US" sz="2000" b="1" dirty="0" smtClean="0"/>
              <a:t>    4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4572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m= 0.0165  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5486400"/>
            <a:ext cx="487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Molecule count </a:t>
            </a:r>
            <a:r>
              <a:rPr lang="en-US" sz="2000" b="1" dirty="0" smtClean="0"/>
              <a:t>= m(CO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) *6.02*10</a:t>
            </a:r>
            <a:r>
              <a:rPr lang="en-US" sz="2000" b="1" baseline="30000" dirty="0" smtClean="0"/>
              <a:t>23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495800" y="54864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r>
              <a:rPr lang="en-US" sz="2000" b="1" dirty="0" smtClean="0"/>
              <a:t>0.0166*6.02*10</a:t>
            </a:r>
            <a:r>
              <a:rPr lang="en-US" sz="2000" b="1" baseline="30000" dirty="0" smtClean="0"/>
              <a:t>23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0" y="54102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=1*10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22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1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637</Words>
  <Application>Microsoft Office PowerPoint</Application>
  <PresentationFormat>On-screen Show (4:3)</PresentationFormat>
  <Paragraphs>201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More complex stoichiometry problem done 2 ways</vt:lpstr>
      <vt:lpstr>Method 2: mole ratio way (Board first)</vt:lpstr>
      <vt:lpstr>Method 2: mole ratio way</vt:lpstr>
      <vt:lpstr>Method 2: mole ratio way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96</cp:revision>
  <dcterms:created xsi:type="dcterms:W3CDTF">2011-09-19T15:19:47Z</dcterms:created>
  <dcterms:modified xsi:type="dcterms:W3CDTF">2012-10-23T03:16:39Z</dcterms:modified>
</cp:coreProperties>
</file>