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4" r:id="rId2"/>
    <p:sldId id="345" r:id="rId3"/>
    <p:sldId id="346" r:id="rId4"/>
    <p:sldId id="326" r:id="rId5"/>
    <p:sldId id="327" r:id="rId6"/>
    <p:sldId id="328" r:id="rId7"/>
    <p:sldId id="329" r:id="rId8"/>
    <p:sldId id="330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163" autoAdjust="0"/>
  </p:normalViewPr>
  <p:slideViewPr>
    <p:cSldViewPr>
      <p:cViewPr varScale="1">
        <p:scale>
          <a:sx n="69" d="100"/>
          <a:sy n="69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8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28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 2: Monday 29 October 2012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78486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All material after 24 September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mini-quizzes 11-19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Exercises #3-#6 + `More mole-Mol’ handout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Reading pp 2-8; 112-114, 384-395; (396-406)</a:t>
            </a:r>
            <a:endParaRPr lang="en-US" sz="2800" b="1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970937"/>
            <a:ext cx="869622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English-metric conversions   (2 pts each/6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Conversion factors  	  1 meter = 1.094 yards= 3.281 feet	 1 inch=2.54 cm=25.4 mm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 kilometer= 0.622 miles	 	 1 liter=1000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0.275 gallons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		   1 mile=5280 feet =1760 yards	 1 lb =454 g = 0.454 kg =16 oz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12 in = 1 foot	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Ex.</a:t>
            </a:r>
            <a:r>
              <a:rPr lang="en-US" b="1" dirty="0" smtClean="0"/>
              <a:t> 	How </a:t>
            </a:r>
            <a:r>
              <a:rPr lang="en-US" b="1" dirty="0"/>
              <a:t>many oz in 567.5 g ?			_______oz in 567.5 g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5257800"/>
            <a:ext cx="51642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Metric-metric symbols and conversions  (16 pts)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76400" y="5638800"/>
          <a:ext cx="6400800" cy="630936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Prefix name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omic Sans MS"/>
                          <a:ea typeface="Times New Roman"/>
                          <a:cs typeface="Times New Roman"/>
                        </a:rPr>
                        <a:t>Symbol(letter)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Magnitude (10</a:t>
                      </a:r>
                      <a:r>
                        <a:rPr lang="en-US" sz="1800" b="1" baseline="30000" dirty="0">
                          <a:latin typeface="Comic Sans MS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omic Sans MS"/>
                          <a:ea typeface="Times New Roman"/>
                          <a:cs typeface="Times New Roman"/>
                        </a:rPr>
                        <a:t>pico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5791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6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1219200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How </a:t>
            </a:r>
            <a:r>
              <a:rPr lang="en-US" sz="2800" b="1" dirty="0"/>
              <a:t>many moles of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/>
              <a:t> will burn to form  </a:t>
            </a:r>
            <a:r>
              <a:rPr lang="en-US" sz="2800" b="1" dirty="0" smtClean="0"/>
              <a:t>1.2 </a:t>
            </a:r>
            <a:r>
              <a:rPr lang="en-US" sz="2800" b="1" dirty="0"/>
              <a:t>moles of </a:t>
            </a:r>
            <a:r>
              <a:rPr lang="en-US" sz="2800" b="1" dirty="0">
                <a:solidFill>
                  <a:srgbClr val="17B94D"/>
                </a:solidFill>
              </a:rPr>
              <a:t>CO</a:t>
            </a:r>
            <a:r>
              <a:rPr lang="en-US" sz="2800" b="1" baseline="-25000" dirty="0">
                <a:solidFill>
                  <a:srgbClr val="17B94D"/>
                </a:solidFill>
              </a:rPr>
              <a:t>2</a:t>
            </a:r>
            <a:r>
              <a:rPr lang="en-US" sz="2800" b="1" dirty="0">
                <a:solidFill>
                  <a:srgbClr val="17B94D"/>
                </a:solidFill>
              </a:rPr>
              <a:t> </a:t>
            </a:r>
            <a:r>
              <a:rPr lang="en-US" sz="2800" b="1" dirty="0"/>
              <a:t> ?</a:t>
            </a:r>
            <a:r>
              <a:rPr lang="en-US" sz="2800" dirty="0"/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Simple mol-mol </a:t>
            </a:r>
            <a:r>
              <a:rPr lang="en-US" sz="3600" b="1" dirty="0" err="1" smtClean="0"/>
              <a:t>stoichiometry</a:t>
            </a:r>
            <a:r>
              <a:rPr lang="en-US" sz="3600" b="1" dirty="0" smtClean="0"/>
              <a:t> conversions</a:t>
            </a:r>
            <a:endParaRPr lang="pt-BR" sz="3600" dirty="0"/>
          </a:p>
          <a:p>
            <a:r>
              <a:rPr lang="pt-BR" sz="3200" b="1" dirty="0"/>
              <a:t>C</a:t>
            </a:r>
            <a:r>
              <a:rPr lang="pt-BR" sz="3200" b="1" baseline="-25000" dirty="0"/>
              <a:t>3</a:t>
            </a:r>
            <a:r>
              <a:rPr lang="pt-BR" sz="3200" b="1" dirty="0"/>
              <a:t>H</a:t>
            </a:r>
            <a:r>
              <a:rPr lang="pt-BR" sz="3200" b="1" baseline="-25000" dirty="0"/>
              <a:t>8</a:t>
            </a:r>
            <a:r>
              <a:rPr lang="pt-BR" sz="3200" b="1" dirty="0"/>
              <a:t> + </a:t>
            </a:r>
            <a:r>
              <a:rPr lang="pt-BR" sz="3200" b="1" dirty="0">
                <a:solidFill>
                  <a:srgbClr val="FF0000"/>
                </a:solidFill>
              </a:rPr>
              <a:t>5O</a:t>
            </a:r>
            <a:r>
              <a:rPr lang="pt-BR" sz="3200" b="1" baseline="-25000" dirty="0">
                <a:solidFill>
                  <a:srgbClr val="FF0000"/>
                </a:solidFill>
              </a:rPr>
              <a:t>2</a:t>
            </a:r>
            <a:r>
              <a:rPr lang="pt-BR" sz="3200" b="1" dirty="0"/>
              <a:t>--------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pt-BR" sz="3200" b="1" dirty="0"/>
              <a:t> 	 3</a:t>
            </a:r>
            <a:r>
              <a:rPr lang="pt-BR" sz="3200" b="1" dirty="0">
                <a:solidFill>
                  <a:srgbClr val="00B050"/>
                </a:solidFill>
              </a:rPr>
              <a:t>CO</a:t>
            </a:r>
            <a:r>
              <a:rPr lang="pt-BR" sz="3200" b="1" baseline="-25000" dirty="0">
                <a:solidFill>
                  <a:srgbClr val="00B050"/>
                </a:solidFill>
              </a:rPr>
              <a:t>2</a:t>
            </a:r>
            <a:r>
              <a:rPr lang="pt-BR" sz="3200" b="1" dirty="0"/>
              <a:t> + 4H</a:t>
            </a:r>
            <a:r>
              <a:rPr lang="pt-BR" sz="3200" b="1" baseline="-25000" dirty="0"/>
              <a:t>2</a:t>
            </a:r>
            <a:r>
              <a:rPr lang="pt-BR" sz="3200" b="1" dirty="0"/>
              <a:t>O</a:t>
            </a:r>
            <a:r>
              <a:rPr lang="pt-BR" b="1" dirty="0"/>
              <a:t>  	</a:t>
            </a:r>
            <a:endParaRPr lang="pt-BR" dirty="0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71600" y="1828800"/>
            <a:ext cx="57150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Method </a:t>
            </a:r>
            <a:r>
              <a:rPr lang="en-US" sz="3200" b="1" dirty="0" smtClean="0"/>
              <a:t>1: factor label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3047999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1.2  </a:t>
            </a:r>
            <a:r>
              <a:rPr lang="en-US" sz="3200" b="1" dirty="0" smtClean="0">
                <a:solidFill>
                  <a:srgbClr val="17B94D"/>
                </a:solidFill>
              </a:rPr>
              <a:t>mol CO</a:t>
            </a:r>
            <a:r>
              <a:rPr lang="en-US" sz="3200" b="1" baseline="-25000" dirty="0" smtClean="0">
                <a:solidFill>
                  <a:srgbClr val="17B94D"/>
                </a:solidFill>
              </a:rPr>
              <a:t>2</a:t>
            </a:r>
            <a:endParaRPr lang="en-US" sz="3200" b="1" dirty="0">
              <a:solidFill>
                <a:srgbClr val="17B94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2971800"/>
            <a:ext cx="2362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*</a:t>
            </a:r>
            <a:r>
              <a:rPr lang="en-US" dirty="0" smtClean="0"/>
              <a:t>    </a:t>
            </a:r>
            <a:r>
              <a:rPr lang="en-US" sz="3200" b="1" u="sng" dirty="0" smtClean="0"/>
              <a:t>5 </a:t>
            </a:r>
            <a:r>
              <a:rPr lang="en-US" sz="3200" b="1" u="sng" dirty="0" smtClean="0">
                <a:solidFill>
                  <a:srgbClr val="FF0000"/>
                </a:solidFill>
              </a:rPr>
              <a:t>mol O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dirty="0" smtClean="0"/>
              <a:t>     3 </a:t>
            </a:r>
            <a:r>
              <a:rPr lang="en-US" sz="3200" b="1" dirty="0" smtClean="0">
                <a:solidFill>
                  <a:srgbClr val="17B94D"/>
                </a:solidFill>
              </a:rPr>
              <a:t>mol CO</a:t>
            </a:r>
            <a:r>
              <a:rPr lang="en-US" sz="3200" b="1" baseline="-25000" dirty="0" smtClean="0">
                <a:solidFill>
                  <a:srgbClr val="17B94D"/>
                </a:solidFill>
              </a:rPr>
              <a:t>2</a:t>
            </a:r>
            <a:r>
              <a:rPr lang="en-US" sz="3200" b="1" dirty="0" smtClean="0">
                <a:solidFill>
                  <a:srgbClr val="17B94D"/>
                </a:solidFill>
              </a:rPr>
              <a:t> </a:t>
            </a:r>
          </a:p>
          <a:p>
            <a:endParaRPr lang="en-US" u="sng" baseline="-25000" dirty="0" smtClean="0"/>
          </a:p>
          <a:p>
            <a:endParaRPr lang="en-US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" y="25146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1) given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876800"/>
            <a:ext cx="9144000" cy="10772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 Use reaction </a:t>
            </a:r>
            <a:r>
              <a:rPr lang="en-US" sz="3200" b="1" dirty="0" err="1" smtClean="0"/>
              <a:t>stoichiometry</a:t>
            </a:r>
            <a:r>
              <a:rPr lang="en-US" sz="3200" b="1" dirty="0" smtClean="0"/>
              <a:t> coefficients in right ratio to cancel and connect…which ratio ???</a:t>
            </a:r>
            <a:endParaRPr 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3124200"/>
            <a:ext cx="2514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u="sng" dirty="0" smtClean="0"/>
              <a:t>? </a:t>
            </a:r>
            <a:r>
              <a:rPr lang="en-US" sz="3200" b="1" dirty="0" smtClean="0"/>
              <a:t>  </a:t>
            </a:r>
            <a:r>
              <a:rPr lang="en-US" sz="3200" b="1" dirty="0" smtClean="0">
                <a:solidFill>
                  <a:srgbClr val="FF0000"/>
                </a:solidFill>
              </a:rPr>
              <a:t>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25146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81400" y="3733800"/>
            <a:ext cx="1143000" cy="1524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71600" y="3352800"/>
            <a:ext cx="1143000" cy="1524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15000" y="3124200"/>
            <a:ext cx="533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2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3891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78" grpId="0" animBg="1"/>
      <p:bldP spid="18" grpId="0"/>
      <p:bldP spid="19" grpId="0"/>
      <p:bldP spid="20" grpId="0" animBg="1"/>
      <p:bldP spid="21" grpId="0" animBg="1"/>
      <p:bldP spid="2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971800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How </a:t>
            </a:r>
            <a:r>
              <a:rPr lang="en-US" sz="2800" b="1" dirty="0"/>
              <a:t>many moles of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will burn to form  </a:t>
            </a:r>
            <a:r>
              <a:rPr lang="en-US" sz="2800" b="1" dirty="0" smtClean="0"/>
              <a:t>1.2 </a:t>
            </a:r>
            <a:r>
              <a:rPr lang="en-US" sz="2800" b="1" dirty="0"/>
              <a:t>moles of </a:t>
            </a:r>
            <a:r>
              <a:rPr lang="en-US" sz="2800" b="1" dirty="0">
                <a:solidFill>
                  <a:srgbClr val="17B94D"/>
                </a:solidFill>
              </a:rPr>
              <a:t>CO</a:t>
            </a:r>
            <a:r>
              <a:rPr lang="en-US" sz="2800" b="1" baseline="-25000" dirty="0">
                <a:solidFill>
                  <a:srgbClr val="17B94D"/>
                </a:solidFill>
              </a:rPr>
              <a:t>2</a:t>
            </a:r>
            <a:r>
              <a:rPr lang="en-US" sz="2800" b="1" dirty="0">
                <a:solidFill>
                  <a:srgbClr val="17B94D"/>
                </a:solidFill>
              </a:rPr>
              <a:t> </a:t>
            </a:r>
            <a:r>
              <a:rPr lang="en-US" sz="2800" b="1" dirty="0"/>
              <a:t> ?</a:t>
            </a:r>
            <a:r>
              <a:rPr lang="en-US" sz="2800" dirty="0"/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 b="1" dirty="0" smtClean="0"/>
              <a:t>C</a:t>
            </a:r>
            <a:r>
              <a:rPr lang="pt-BR" sz="3200" b="1" baseline="-25000" dirty="0" smtClean="0"/>
              <a:t>3</a:t>
            </a:r>
            <a:r>
              <a:rPr lang="pt-BR" sz="3200" b="1" dirty="0" smtClean="0"/>
              <a:t>H</a:t>
            </a:r>
            <a:r>
              <a:rPr lang="pt-BR" sz="3200" b="1" baseline="-25000" dirty="0" smtClean="0"/>
              <a:t>8</a:t>
            </a:r>
            <a:r>
              <a:rPr lang="pt-BR" sz="3200" b="1" dirty="0" smtClean="0"/>
              <a:t> </a:t>
            </a:r>
            <a:r>
              <a:rPr lang="pt-BR" sz="3200" b="1" dirty="0"/>
              <a:t>+ </a:t>
            </a:r>
            <a:r>
              <a:rPr lang="pt-BR" sz="3200" b="1" dirty="0">
                <a:solidFill>
                  <a:srgbClr val="FF0000"/>
                </a:solidFill>
              </a:rPr>
              <a:t>5O</a:t>
            </a:r>
            <a:r>
              <a:rPr lang="pt-BR" sz="3200" b="1" baseline="-25000" dirty="0">
                <a:solidFill>
                  <a:srgbClr val="FF0000"/>
                </a:solidFill>
              </a:rPr>
              <a:t>2</a:t>
            </a:r>
            <a:r>
              <a:rPr lang="pt-BR" sz="3200" b="1" dirty="0"/>
              <a:t>--------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pt-BR" sz="3200" b="1" dirty="0"/>
              <a:t> 	 3</a:t>
            </a:r>
            <a:r>
              <a:rPr lang="pt-BR" sz="3200" b="1" dirty="0">
                <a:solidFill>
                  <a:srgbClr val="00B050"/>
                </a:solidFill>
              </a:rPr>
              <a:t>CO</a:t>
            </a:r>
            <a:r>
              <a:rPr lang="pt-BR" sz="3200" b="1" baseline="-25000" dirty="0">
                <a:solidFill>
                  <a:srgbClr val="00B050"/>
                </a:solidFill>
              </a:rPr>
              <a:t>2</a:t>
            </a:r>
            <a:r>
              <a:rPr lang="pt-BR" sz="3200" b="1" dirty="0"/>
              <a:t> + 4H</a:t>
            </a:r>
            <a:r>
              <a:rPr lang="pt-BR" sz="3200" b="1" baseline="-25000" dirty="0"/>
              <a:t>2</a:t>
            </a:r>
            <a:r>
              <a:rPr lang="pt-BR" sz="3200" b="1" dirty="0"/>
              <a:t>O</a:t>
            </a:r>
            <a:r>
              <a:rPr lang="pt-BR" b="1" dirty="0"/>
              <a:t>  	</a:t>
            </a:r>
            <a:endParaRPr lang="pt-BR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362200" y="4038600"/>
            <a:ext cx="13716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smtClean="0"/>
              <a:t>   </a:t>
            </a:r>
            <a:r>
              <a:rPr lang="en-US" sz="3600" b="1" u="sng" dirty="0">
                <a:solidFill>
                  <a:srgbClr val="FF0000"/>
                </a:solidFill>
              </a:rPr>
              <a:t>5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  </a:t>
            </a:r>
            <a:endParaRPr lang="en-US" sz="3600" b="1" u="sng" dirty="0"/>
          </a:p>
          <a:p>
            <a:r>
              <a:rPr lang="en-US" sz="3600" b="1" dirty="0" smtClean="0"/>
              <a:t>   3</a:t>
            </a:r>
            <a:r>
              <a:rPr lang="en-US" sz="2800" b="1" baseline="-25000" dirty="0"/>
              <a:t>	        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62000" y="5486400"/>
            <a:ext cx="37338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1.2*</a:t>
            </a:r>
            <a:r>
              <a:rPr lang="en-US" sz="3600" b="1" u="sng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r>
              <a:rPr lang="en-US" sz="3600" b="1" dirty="0" smtClean="0"/>
              <a:t>=   1.2 *</a:t>
            </a:r>
            <a:r>
              <a:rPr lang="en-US" sz="3600" b="1" u="sng" dirty="0" smtClean="0">
                <a:solidFill>
                  <a:srgbClr val="FF0000"/>
                </a:solidFill>
              </a:rPr>
              <a:t>5</a:t>
            </a:r>
            <a:endParaRPr lang="en-US" sz="3600" b="1" u="sng" baseline="-25000" dirty="0">
              <a:solidFill>
                <a:srgbClr val="FF0000"/>
              </a:solidFill>
            </a:endParaRPr>
          </a:p>
          <a:p>
            <a:r>
              <a:rPr lang="en-US" sz="3600" b="1" dirty="0"/>
              <a:t>  </a:t>
            </a:r>
            <a:r>
              <a:rPr lang="en-US" sz="3600" b="1" dirty="0" smtClean="0"/>
              <a:t>     1.2	         3</a:t>
            </a:r>
            <a:endParaRPr lang="en-US" sz="3600" dirty="0">
              <a:solidFill>
                <a:srgbClr val="FF33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96000" y="56388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3</a:t>
            </a:r>
            <a:r>
              <a:rPr lang="en-US" sz="3600" b="1" dirty="0" smtClean="0"/>
              <a:t>)Solve </a:t>
            </a:r>
            <a:r>
              <a:rPr lang="en-US" sz="3600" b="1" dirty="0"/>
              <a:t>for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438400" y="1447800"/>
            <a:ext cx="0" cy="381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4876800" y="1600200"/>
            <a:ext cx="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H="1">
            <a:off x="2438400" y="1828800"/>
            <a:ext cx="24384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1.2  </a:t>
            </a:r>
            <a:r>
              <a:rPr lang="en-US" sz="3200" b="1" dirty="0"/>
              <a:t>mol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828800" y="18288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?? 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676400" y="2438400"/>
            <a:ext cx="4648200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Problem stated visually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09600" y="4038600"/>
            <a:ext cx="15240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   </a:t>
            </a:r>
            <a:r>
              <a:rPr lang="en-US" sz="3600" b="1" u="sng" dirty="0" smtClean="0">
                <a:solidFill>
                  <a:srgbClr val="FF0000"/>
                </a:solidFill>
              </a:rPr>
              <a:t> m</a:t>
            </a:r>
            <a:endParaRPr lang="en-US" sz="3600" b="1" u="sng" dirty="0">
              <a:solidFill>
                <a:srgbClr val="FF0000"/>
              </a:solidFill>
            </a:endParaRPr>
          </a:p>
          <a:p>
            <a:r>
              <a:rPr lang="en-US" sz="3600" b="1" dirty="0"/>
              <a:t>    </a:t>
            </a:r>
            <a:r>
              <a:rPr lang="en-US" sz="3600" b="1" dirty="0" smtClean="0"/>
              <a:t>1.2</a:t>
            </a:r>
            <a:endParaRPr lang="en-US" sz="3600" b="1" dirty="0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267200" y="381000"/>
            <a:ext cx="4419600" cy="52322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Method </a:t>
            </a:r>
            <a:r>
              <a:rPr lang="en-US" sz="2800" b="1" dirty="0" smtClean="0"/>
              <a:t>2: `mole ratios’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152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Mol-mol </a:t>
            </a:r>
            <a:r>
              <a:rPr lang="en-US" sz="2400" b="1" dirty="0" err="1" smtClean="0"/>
              <a:t>stoichiometry</a:t>
            </a:r>
            <a:r>
              <a:rPr lang="en-US" sz="2400" b="1" dirty="0" smtClean="0"/>
              <a:t> conversions (continued)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ratio `</a:t>
            </a:r>
            <a:r>
              <a:rPr lang="en-US" sz="2800" b="1" dirty="0" smtClean="0">
                <a:solidFill>
                  <a:srgbClr val="FF0000"/>
                </a:solidFill>
              </a:rPr>
              <a:t>wanted’ </a:t>
            </a:r>
            <a:r>
              <a:rPr lang="en-US" sz="2800" dirty="0" smtClean="0"/>
              <a:t>moles in numerator to given in denominator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40386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42672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en-US" sz="40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914400" y="5638800"/>
            <a:ext cx="457200" cy="3048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76400" y="6172200"/>
            <a:ext cx="457200" cy="3048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72000" y="54864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962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 animBg="1"/>
      <p:bldP spid="2055" grpId="0" animBg="1"/>
      <p:bldP spid="2056" grpId="0"/>
      <p:bldP spid="2067" grpId="0" animBg="1"/>
      <p:bldP spid="2068" grpId="0" animBg="1"/>
      <p:bldP spid="2069" grpId="0" animBg="1"/>
      <p:bldP spid="2070" grpId="0"/>
      <p:bldP spid="2071" grpId="0"/>
      <p:bldP spid="2075" grpId="0" animBg="1"/>
      <p:bldP spid="21" grpId="0"/>
      <p:bldP spid="22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sz="2800" b="1" dirty="0" smtClean="0"/>
              <a:t>More complex </a:t>
            </a:r>
            <a:r>
              <a:rPr lang="en-US" sz="2800" b="1" dirty="0" err="1"/>
              <a:t>stoichiometry</a:t>
            </a:r>
            <a:r>
              <a:rPr lang="en-US" sz="2800" b="1" dirty="0"/>
              <a:t> problem done </a:t>
            </a:r>
            <a:r>
              <a:rPr lang="en-US" sz="2800" b="1" dirty="0" smtClean="0"/>
              <a:t>2 </a:t>
            </a:r>
            <a:r>
              <a:rPr lang="en-US" sz="2800" b="1" dirty="0"/>
              <a:t>ways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C</a:t>
            </a:r>
            <a:r>
              <a:rPr lang="en-US" sz="3600" b="1" baseline="-25000" dirty="0">
                <a:solidFill>
                  <a:schemeClr val="accent2"/>
                </a:solidFill>
              </a:rPr>
              <a:t>3</a:t>
            </a:r>
            <a:r>
              <a:rPr lang="en-US" sz="3600" b="1" dirty="0">
                <a:solidFill>
                  <a:schemeClr val="accent2"/>
                </a:solidFill>
              </a:rPr>
              <a:t>H</a:t>
            </a:r>
            <a:r>
              <a:rPr lang="en-US" sz="3600" b="1" baseline="-25000" dirty="0">
                <a:solidFill>
                  <a:schemeClr val="accent2"/>
                </a:solidFill>
              </a:rPr>
              <a:t>8</a:t>
            </a:r>
            <a:r>
              <a:rPr lang="en-US" sz="3600" b="1" dirty="0"/>
              <a:t>+   5</a:t>
            </a:r>
            <a:r>
              <a:rPr lang="en-US" sz="3600" b="1" dirty="0">
                <a:solidFill>
                  <a:srgbClr val="FF0000"/>
                </a:solidFill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en-US" sz="3600" b="1" baseline="-25000" dirty="0"/>
              <a:t> </a:t>
            </a:r>
            <a:r>
              <a:rPr lang="en-US" sz="3600" b="1" dirty="0">
                <a:sym typeface="Wingdings" pitchFamily="2" charset="2"/>
              </a:rPr>
              <a:t>   3</a:t>
            </a:r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36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+   4H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9154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grams of </a:t>
            </a: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3200" b="1" baseline="-25000" dirty="0">
                <a:solidFill>
                  <a:schemeClr val="accent2"/>
                </a:solidFill>
              </a:rPr>
              <a:t>3</a:t>
            </a:r>
            <a:r>
              <a:rPr lang="en-US" sz="3200" b="1" dirty="0">
                <a:solidFill>
                  <a:schemeClr val="accent2"/>
                </a:solidFill>
              </a:rPr>
              <a:t>H</a:t>
            </a:r>
            <a:r>
              <a:rPr lang="en-US" sz="3200" b="1" baseline="-25000" dirty="0">
                <a:solidFill>
                  <a:schemeClr val="accent2"/>
                </a:solidFill>
              </a:rPr>
              <a:t>8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/>
              <a:t>burned with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2  </a:t>
            </a:r>
            <a:r>
              <a:rPr lang="en-US" sz="3200" b="1" dirty="0"/>
              <a:t>makes how</a:t>
            </a:r>
            <a:r>
              <a:rPr lang="en-US" sz="3200" b="1" baseline="-25000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many grams of H</a:t>
            </a:r>
            <a:r>
              <a:rPr lang="en-US" sz="3200" b="1" baseline="-25000" dirty="0"/>
              <a:t>2</a:t>
            </a:r>
            <a:r>
              <a:rPr lang="en-US" sz="3200" b="1" dirty="0"/>
              <a:t>O ?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572000" cy="584775"/>
          </a:xfrm>
          <a:prstGeom prst="rect">
            <a:avLst/>
          </a:prstGeom>
          <a:solidFill>
            <a:srgbClr val="2AF63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Method 1: factor label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36576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  </a:t>
            </a:r>
            <a:endParaRPr lang="en-US" sz="3200" b="1" dirty="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828800" y="3657600"/>
            <a:ext cx="19812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1 </a:t>
            </a:r>
            <a:r>
              <a:rPr lang="en-US" sz="2800" b="1" u="sng" dirty="0">
                <a:solidFill>
                  <a:schemeClr val="accent2"/>
                </a:solidFill>
              </a:rPr>
              <a:t>mole C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3</a:t>
            </a:r>
            <a:r>
              <a:rPr lang="en-US" sz="2800" b="1" u="sng" dirty="0">
                <a:solidFill>
                  <a:schemeClr val="accent2"/>
                </a:solidFill>
              </a:rPr>
              <a:t>H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8</a:t>
            </a:r>
          </a:p>
          <a:p>
            <a:r>
              <a:rPr lang="en-US" sz="2800" b="1" dirty="0"/>
              <a:t>  44 g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21336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4 mol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  <a:endParaRPr lang="en-US" sz="2800" b="1" u="sng" baseline="-25000" dirty="0"/>
          </a:p>
          <a:p>
            <a:r>
              <a:rPr lang="en-US" sz="2800" b="1" dirty="0">
                <a:solidFill>
                  <a:schemeClr val="accent2"/>
                </a:solidFill>
              </a:rPr>
              <a:t>1 mole 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762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MW		44	    32		44	   18       g/mol</a:t>
            </a:r>
            <a:endParaRPr lang="en-US" sz="3200" dirty="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629400" y="3657600"/>
            <a:ext cx="2362200" cy="9541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18 g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</a:p>
          <a:p>
            <a:r>
              <a:rPr lang="en-US" sz="2800" b="1" dirty="0"/>
              <a:t>   1 mol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24600" y="4724400"/>
            <a:ext cx="2819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=       </a:t>
            </a:r>
            <a:r>
              <a:rPr lang="en-US" sz="3200" b="1" dirty="0"/>
              <a:t>?? g 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934200" y="4724400"/>
            <a:ext cx="762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600200" y="36576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x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886200" y="37338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172200" y="36576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7244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2800" b="1" dirty="0" smtClean="0"/>
              <a:t>) Given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52578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78078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3)Find ratios that lead to desired units from reaction and MW …which ???...do on board</a:t>
            </a:r>
            <a:endParaRPr lang="en-US" sz="32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09600" y="3886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914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1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 animBg="1"/>
      <p:bldP spid="35845" grpId="0" animBg="1"/>
      <p:bldP spid="35846" grpId="0"/>
      <p:bldP spid="35847" grpId="0" animBg="1"/>
      <p:bldP spid="35848" grpId="0" animBg="1"/>
      <p:bldP spid="35849" grpId="0"/>
      <p:bldP spid="35850" grpId="0" animBg="1"/>
      <p:bldP spid="35851" grpId="0" animBg="1"/>
      <p:bldP spid="35852" grpId="0" animBg="1"/>
      <p:bldP spid="35853" grpId="0"/>
      <p:bldP spid="35854" grpId="0"/>
      <p:bldP spid="35855" grpId="0"/>
      <p:bldP spid="16" grpId="0" animBg="1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 (Board first)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7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31242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41910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1054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563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820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72" grpId="0"/>
      <p:bldP spid="36874" grpId="0"/>
      <p:bldP spid="36884" grpId="0" animBg="1"/>
      <p:bldP spid="36886" grpId="0" animBg="1"/>
      <p:bldP spid="36887" grpId="0" animBg="1"/>
      <p:bldP spid="36888" grpId="0" animBg="1"/>
      <p:bldP spid="41" grpId="0"/>
      <p:bldP spid="72" grpId="0"/>
      <p:bldP spid="42" grpId="0"/>
      <p:bldP spid="45" grpId="0"/>
      <p:bldP spid="61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4419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29718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34290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22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1" dirty="0" smtClean="0"/>
              <a:t>* </a:t>
            </a:r>
            <a:r>
              <a:rPr lang="en-US" sz="2700" b="1" u="sng" dirty="0" smtClean="0"/>
              <a:t>1 mol C</a:t>
            </a:r>
            <a:r>
              <a:rPr lang="en-US" sz="2700" b="1" u="sng" baseline="-25000" dirty="0" smtClean="0"/>
              <a:t>3</a:t>
            </a:r>
            <a:r>
              <a:rPr lang="en-US" sz="2700" b="1" u="sng" dirty="0" smtClean="0"/>
              <a:t>H</a:t>
            </a:r>
            <a:r>
              <a:rPr lang="en-US" sz="2700" b="1" u="sng" baseline="-25000" dirty="0" smtClean="0"/>
              <a:t>8</a:t>
            </a:r>
          </a:p>
          <a:p>
            <a:r>
              <a:rPr lang="en-US" sz="2700" b="1" dirty="0" smtClean="0"/>
              <a:t>                          44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27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914400" y="3581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895600" y="3962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3505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0.5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endParaRPr lang="en-US" sz="3200" b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57912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33400" y="48006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m  </a:t>
            </a:r>
            <a:r>
              <a:rPr lang="en-US" sz="3200" b="1" dirty="0" smtClean="0"/>
              <a:t>=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/>
              <a:t>mol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0.5   mol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32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05200" y="4800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853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0" grpId="0"/>
      <p:bldP spid="59" grpId="0"/>
      <p:bldP spid="61" grpId="0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1600" y="35814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endParaRPr lang="en-US" sz="3600" b="1" u="sng" dirty="0" smtClean="0"/>
          </a:p>
          <a:p>
            <a:r>
              <a:rPr lang="en-US" sz="3600" b="1" dirty="0" smtClean="0"/>
              <a:t>0.5 </a:t>
            </a:r>
            <a:endParaRPr lang="en-US" sz="36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8400" y="3657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3124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733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0.5 *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3810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*0.5</a:t>
            </a:r>
            <a:endParaRPr lang="en-US" sz="36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2400" y="3810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1600" y="4191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2 mol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4800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smtClean="0"/>
              <a:t>*    </a:t>
            </a:r>
            <a:r>
              <a:rPr lang="en-US" sz="3200" b="1" u="sng" dirty="0" smtClean="0"/>
              <a:t>18 g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1 mole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295400" y="54864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33800" y="59436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5410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36 g 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0870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23" grpId="0"/>
      <p:bldP spid="24" grpId="0"/>
      <p:bldP spid="26" grpId="0"/>
      <p:bldP spid="30" grpId="0"/>
      <p:bldP spid="31" grpId="0"/>
      <p:bldP spid="32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0966" name="Picture 6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667000"/>
            <a:ext cx="3962400" cy="3962400"/>
          </a:xfrm>
          <a:prstGeom prst="rect">
            <a:avLst/>
          </a:prstGeom>
          <a:noFill/>
        </p:spPr>
      </p:pic>
      <p:pic>
        <p:nvPicPr>
          <p:cNvPr id="40967" name="Picture 7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25" y="3124200"/>
            <a:ext cx="2047875" cy="2133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76400" y="7620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7 : Chemical Stoichiometry Problems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72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438835"/>
            <a:ext cx="55138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2.3. unknown metal density determination  (4 pts)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See density lab and review metal density determination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1219200"/>
            <a:ext cx="42246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2.4  egg arithmetic  (2 pt each/8 pts total))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 dozen monstrously large eggs from </a:t>
            </a:r>
            <a:r>
              <a:rPr lang="en-US" b="1" dirty="0" err="1"/>
              <a:t>Aldi’s</a:t>
            </a:r>
            <a:r>
              <a:rPr lang="en-US" b="1" dirty="0"/>
              <a:t> weighs 2000 g. Assuming 1 dozen =12 count: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22098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If you have 50,000 grams of eggs, how many eggs do you have ?	           __________ egg count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28600" y="2981236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2.5. Simple mole-weight-count conversions (3 pts each/18 pts total)</a:t>
            </a:r>
            <a:r>
              <a:rPr lang="en-US" b="1" dirty="0"/>
              <a:t> SHOW WORK !!!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 that a mole count= 6*10</a:t>
            </a:r>
            <a:r>
              <a:rPr kumimoji="0" lang="en-US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 the gram atomic masses: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C=12 g/mol  	 O=16 g/mol	H= 1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114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Glucose has the molecular formula 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12</a:t>
            </a:r>
            <a:r>
              <a:rPr lang="en-US" b="1" dirty="0" smtClean="0"/>
              <a:t>O</a:t>
            </a:r>
            <a:r>
              <a:rPr lang="en-US" b="1" baseline="-25000" dirty="0" smtClean="0"/>
              <a:t>6</a:t>
            </a:r>
            <a:r>
              <a:rPr lang="en-US" b="1" dirty="0" smtClean="0"/>
              <a:t> . What is its’ molecular weight ?  ______g/mol 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49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419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many molecules of glucose are in 9 grams of glucose ?   				______  molecules glucose in 9 grams </a:t>
            </a:r>
            <a:endParaRPr lang="en-US" b="1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5105400"/>
            <a:ext cx="80170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2.6.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Problems (`Body Parts’): Show work  !	(5 pts each/25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400" y="5410200"/>
            <a:ext cx="79281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molecular mass of dynamite=TNT 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is 227 g/mol.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 the atomic masses for C=12 g/mol, H = 1 g/mol, N = 14 g/mol   O=16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52400" y="6172200"/>
            <a:ext cx="91256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How many grams of N are in a sample of TNT containing 0.714 mol H ? _______ g 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56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94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838200"/>
          <a:ext cx="6095999" cy="822960"/>
        </p:xfrm>
        <a:graphic>
          <a:graphicData uri="http://schemas.openxmlformats.org/drawingml/2006/table">
            <a:tbl>
              <a:tblPr/>
              <a:tblGrid>
                <a:gridCol w="1235056"/>
                <a:gridCol w="1227004"/>
                <a:gridCol w="1223288"/>
                <a:gridCol w="1209042"/>
                <a:gridCol w="1201609"/>
              </a:tblGrid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 dirty="0">
                          <a:latin typeface="Comic Sans MS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16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Weight %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Atomic mass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C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33.3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H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 8.3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O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44.4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2400" y="1766500"/>
            <a:ext cx="3954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9144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Empiric formula=:	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" y="272534"/>
            <a:ext cx="5311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2.7. % Composition problems  ( 4 pts each/8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143000" y="2286000"/>
            <a:ext cx="448943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Reaction Balancing (2 pt each/ 6 pts total)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Balance these reactions: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___ 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H</a:t>
            </a:r>
            <a:r>
              <a:rPr lang="en-US" sz="2000" baseline="-30000" dirty="0">
                <a:solidFill>
                  <a:srgbClr val="22222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___O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___CO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 + __H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505200"/>
            <a:ext cx="9330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 Naming ( 1 pt/name; 4 pts total)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Review Stock naming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method presented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lab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Given: acetate = C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phosphite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PO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 carbonate = CO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nitrate = NO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Use the Periodic Table provided to name or determine the formula of the four compounds below: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572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572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CuCO</a:t>
            </a:r>
            <a:r>
              <a:rPr lang="en-US" baseline="-25000" dirty="0" smtClean="0"/>
              <a:t>3</a:t>
            </a:r>
            <a:r>
              <a:rPr lang="en-US" dirty="0" smtClean="0"/>
              <a:t>     		name=_____________________</a:t>
            </a:r>
            <a:endParaRPr lang="en-US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968389"/>
            <a:ext cx="929074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2.9  Simple Reaction </a:t>
            </a:r>
            <a:r>
              <a:rPr lang="en-US" b="1" dirty="0" err="1">
                <a:solidFill>
                  <a:srgbClr val="FF0000"/>
                </a:solidFill>
              </a:rPr>
              <a:t>Stoichiometry</a:t>
            </a:r>
            <a:r>
              <a:rPr lang="en-US" b="1" dirty="0">
                <a:solidFill>
                  <a:srgbClr val="FF0000"/>
                </a:solidFill>
              </a:rPr>
              <a:t> Problem (3 pts)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	Given </a:t>
            </a:r>
            <a:r>
              <a:rPr lang="en-US" dirty="0"/>
              <a:t>the balanced reaction:</a:t>
            </a:r>
          </a:p>
          <a:p>
            <a:r>
              <a:rPr lang="en-US" dirty="0"/>
              <a:t>	</a:t>
            </a:r>
            <a:r>
              <a:rPr lang="en-US" b="1" dirty="0"/>
              <a:t>2C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18</a:t>
            </a:r>
            <a:r>
              <a:rPr lang="en-US" b="1" dirty="0"/>
              <a:t>  + 25O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>
                <a:sym typeface="Wingdings"/>
              </a:rPr>
              <a:t></a:t>
            </a:r>
            <a:r>
              <a:rPr lang="en-US" b="1" dirty="0"/>
              <a:t>  16CO</a:t>
            </a:r>
            <a:r>
              <a:rPr lang="en-US" b="1" baseline="-25000" dirty="0"/>
              <a:t>2</a:t>
            </a:r>
            <a:r>
              <a:rPr lang="en-US" b="1" dirty="0"/>
              <a:t>  + 18H</a:t>
            </a:r>
            <a:r>
              <a:rPr lang="en-US" b="1" baseline="-25000" dirty="0"/>
              <a:t>2</a:t>
            </a:r>
            <a:r>
              <a:rPr lang="en-US" b="1" dirty="0"/>
              <a:t>O   </a:t>
            </a:r>
            <a:endParaRPr lang="en-US" dirty="0"/>
          </a:p>
          <a:p>
            <a:r>
              <a:rPr lang="en-US" b="1" i="1" dirty="0"/>
              <a:t>MW          114          32                  44              18 g/mol</a:t>
            </a:r>
            <a:endParaRPr lang="en-US" dirty="0"/>
          </a:p>
          <a:p>
            <a:r>
              <a:rPr lang="en-US" dirty="0"/>
              <a:t>How many grams of water form when 0.061728 mol C</a:t>
            </a:r>
            <a:r>
              <a:rPr lang="en-US" baseline="-25000" dirty="0"/>
              <a:t>8</a:t>
            </a:r>
            <a:r>
              <a:rPr lang="en-US" dirty="0"/>
              <a:t>H</a:t>
            </a:r>
            <a:r>
              <a:rPr lang="en-US" baseline="-25000" dirty="0"/>
              <a:t>18</a:t>
            </a:r>
            <a:r>
              <a:rPr lang="en-US" dirty="0"/>
              <a:t> are burned ?  (show work or no credit)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5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124200"/>
            <a:ext cx="9067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b="1" dirty="0" smtClean="0"/>
              <a:t>Basic mole-mass-count conversions (Bermuda triangle: </a:t>
            </a:r>
            <a:r>
              <a:rPr lang="en-US" sz="2800" b="1" dirty="0" smtClean="0">
                <a:solidFill>
                  <a:srgbClr val="FF0000"/>
                </a:solidFill>
              </a:rPr>
              <a:t>exercise 5a</a:t>
            </a:r>
            <a:r>
              <a:rPr lang="en-US" sz="2800" b="1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/>
              <a:t>Mole ratio/ stoichiometry conversion (`body parts related: </a:t>
            </a:r>
            <a:r>
              <a:rPr lang="en-US" sz="2800" b="1" dirty="0" smtClean="0">
                <a:solidFill>
                  <a:srgbClr val="FF0000"/>
                </a:solidFill>
              </a:rPr>
              <a:t>exercise 5b </a:t>
            </a:r>
            <a:r>
              <a:rPr lang="en-US" sz="2800" b="1" dirty="0" smtClean="0"/>
              <a:t>+ exceeding quantities of board practice)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/>
              <a:t>% composition problems and combustion analysis: </a:t>
            </a:r>
            <a:r>
              <a:rPr lang="en-US" sz="2800" b="1" dirty="0" smtClean="0">
                <a:solidFill>
                  <a:srgbClr val="FF0000"/>
                </a:solidFill>
              </a:rPr>
              <a:t>exercise 6.1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/>
              <a:t>Reaction balancing </a:t>
            </a:r>
            <a:r>
              <a:rPr lang="en-US" sz="2800" b="1" dirty="0" smtClean="0">
                <a:solidFill>
                  <a:srgbClr val="FF0000"/>
                </a:solidFill>
              </a:rPr>
              <a:t>exercise 6.2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http://images.travelpod.com/users/carsonsontour2/1.1289910207.road-side-st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51" y="0"/>
            <a:ext cx="3919549" cy="29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51816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The road  trip through mole land so far…</a:t>
            </a:r>
            <a:endParaRPr lang="en-US" sz="4000" b="1" dirty="0"/>
          </a:p>
        </p:txBody>
      </p:sp>
      <p:pic>
        <p:nvPicPr>
          <p:cNvPr id="5" name="Picture 9" descr="mo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332" y="1371600"/>
            <a:ext cx="2380891" cy="175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603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296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Mole calculations </a:t>
            </a:r>
            <a:r>
              <a:rPr lang="en-US" sz="2800" b="1" dirty="0" smtClean="0">
                <a:solidFill>
                  <a:srgbClr val="FF0000"/>
                </a:solidFill>
              </a:rPr>
              <a:t>level 3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Reaction </a:t>
            </a:r>
            <a:r>
              <a:rPr lang="en-US" sz="2800" b="1" dirty="0" err="1" smtClean="0"/>
              <a:t>Stoichiometry</a:t>
            </a:r>
            <a:r>
              <a:rPr lang="en-US" sz="2800" b="1" dirty="0" smtClean="0"/>
              <a:t> </a:t>
            </a:r>
            <a:r>
              <a:rPr lang="en-US" sz="2800" b="1" dirty="0"/>
              <a:t>problems:</a:t>
            </a:r>
            <a:br>
              <a:rPr lang="en-US" sz="2800" b="1" dirty="0"/>
            </a:br>
            <a:r>
              <a:rPr lang="en-US" sz="2800" b="1" dirty="0"/>
              <a:t>how chemists cook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0" y="1447800"/>
            <a:ext cx="91440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  Sample of Typical Reaction stoichiometry problems</a:t>
            </a:r>
            <a:endParaRPr lang="en-US" sz="3200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28600" y="213360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/>
                </a:solidFill>
              </a:rPr>
              <a:t>C</a:t>
            </a:r>
            <a:r>
              <a:rPr lang="en-US" sz="4000" b="1" baseline="-25000" dirty="0" smtClean="0">
                <a:solidFill>
                  <a:schemeClr val="accent2"/>
                </a:solidFill>
              </a:rPr>
              <a:t>3</a:t>
            </a:r>
            <a:r>
              <a:rPr lang="en-US" sz="4000" b="1" dirty="0" smtClean="0">
                <a:solidFill>
                  <a:schemeClr val="accent2"/>
                </a:solidFill>
              </a:rPr>
              <a:t>H</a:t>
            </a:r>
            <a:r>
              <a:rPr lang="en-US" sz="4000" b="1" baseline="-25000" dirty="0" smtClean="0">
                <a:solidFill>
                  <a:schemeClr val="accent2"/>
                </a:solidFill>
              </a:rPr>
              <a:t>8</a:t>
            </a:r>
            <a:r>
              <a:rPr lang="en-US" sz="4000" b="1" dirty="0" smtClean="0"/>
              <a:t>+   5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baseline="-25000" dirty="0" smtClean="0"/>
              <a:t> </a:t>
            </a:r>
            <a:r>
              <a:rPr lang="en-US" sz="4000" b="1" dirty="0">
                <a:sym typeface="Wingdings" pitchFamily="2" charset="2"/>
              </a:rPr>
              <a:t>   </a:t>
            </a:r>
            <a:r>
              <a:rPr lang="en-US" sz="4000" b="1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  <a:sym typeface="Wingdings" pitchFamily="2" charset="2"/>
              </a:rPr>
              <a:t>CO</a:t>
            </a:r>
            <a:r>
              <a:rPr lang="en-US" sz="4000" b="1" baseline="-25000" dirty="0" smtClean="0">
                <a:solidFill>
                  <a:schemeClr val="accent5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4000" b="1" dirty="0">
                <a:sym typeface="Wingdings" pitchFamily="2" charset="2"/>
              </a:rPr>
              <a:t>+   4</a:t>
            </a:r>
            <a:r>
              <a:rPr lang="en-US" sz="40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40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40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2209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BALANCED</a:t>
            </a:r>
            <a:r>
              <a:rPr lang="en-US" sz="4000" dirty="0" smtClean="0">
                <a:sym typeface="Symbol"/>
              </a:rPr>
              <a:t>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27432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Example 1: (reactant </a:t>
            </a:r>
            <a:r>
              <a:rPr lang="en-US" sz="2400" b="1" u="sng" dirty="0" smtClean="0">
                <a:sym typeface="Wingdings" pitchFamily="2" charset="2"/>
              </a:rPr>
              <a:t> product)</a:t>
            </a:r>
            <a:endParaRPr lang="en-US" sz="2400" b="1" u="sng" dirty="0" smtClean="0"/>
          </a:p>
          <a:p>
            <a:r>
              <a:rPr lang="en-US" sz="2400" b="1" dirty="0" smtClean="0"/>
              <a:t>Given 16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predict the maximum molecules of CO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that can form.  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3962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Example 2: (products </a:t>
            </a:r>
            <a:r>
              <a:rPr lang="en-US" sz="2400" b="1" u="sng" dirty="0" smtClean="0">
                <a:sym typeface="Wingdings" pitchFamily="2" charset="2"/>
              </a:rPr>
              <a:t> reactants)</a:t>
            </a:r>
            <a:endParaRPr lang="en-US" sz="2400" b="1" u="sng" dirty="0" smtClean="0"/>
          </a:p>
          <a:p>
            <a:r>
              <a:rPr lang="en-US" sz="2400" b="1" dirty="0" smtClean="0"/>
              <a:t>How many grams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 are needed to  produce  100 grams of H2O ? 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5181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Example 3: (limiting reactant</a:t>
            </a:r>
            <a:r>
              <a:rPr lang="en-US" sz="2400" b="1" u="sng" dirty="0" smtClean="0">
                <a:sym typeface="Wingdings" pitchFamily="2" charset="2"/>
              </a:rPr>
              <a:t> product)</a:t>
            </a:r>
            <a:endParaRPr lang="en-US" sz="2400" b="1" u="sng" dirty="0" smtClean="0"/>
          </a:p>
          <a:p>
            <a:r>
              <a:rPr lang="en-US" sz="2400" b="1" dirty="0" smtClean="0"/>
              <a:t>Given 1 gram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and 1 gram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, what is the maximum weight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we can make ?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676400" y="45720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Moles or molecules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86400" y="46482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Moles or molecules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905000" y="4419600"/>
            <a:ext cx="685800" cy="22860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858000" y="4419600"/>
            <a:ext cx="685800" cy="22860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16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 animBg="1"/>
      <p:bldP spid="34830" grpId="0"/>
      <p:bldP spid="13" grpId="0"/>
      <p:bldP spid="14" grpId="0"/>
      <p:bldP spid="15" grpId="0"/>
      <p:bldP spid="16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305800" cy="1754326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/>
              <a:t>“What does </a:t>
            </a:r>
            <a:r>
              <a:rPr lang="en-US" sz="3600" b="1" i="1" dirty="0" smtClean="0">
                <a:solidFill>
                  <a:srgbClr val="FF0000"/>
                </a:solidFill>
              </a:rPr>
              <a:t>reaction</a:t>
            </a:r>
            <a:r>
              <a:rPr lang="en-US" sz="3600" b="1" i="1" dirty="0" smtClean="0"/>
              <a:t>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/>
              <a:t> </a:t>
            </a:r>
            <a:r>
              <a:rPr lang="en-US" sz="3600" b="1" i="1" dirty="0"/>
              <a:t>have to do with anything  really </a:t>
            </a:r>
            <a:r>
              <a:rPr lang="en-US" sz="3600" b="1" i="1" dirty="0" smtClean="0"/>
              <a:t>important and practical ?”</a:t>
            </a:r>
            <a:endParaRPr lang="en-US" sz="3600" b="1" i="1" dirty="0"/>
          </a:p>
        </p:txBody>
      </p:sp>
      <p:pic>
        <p:nvPicPr>
          <p:cNvPr id="13314" name="Picture 2" descr="http://3.bp.blogspot.com/_6xEShP64DM8/TNu715mqrRI/AAAAAAAAAnY/09B6h-rb0dc/s400/bored%2Bc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057400"/>
            <a:ext cx="4191000" cy="46245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176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ars-bikes.info/d/1467-2/2008-ford-taurus-eng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276600"/>
            <a:ext cx="4998720" cy="3124200"/>
          </a:xfrm>
          <a:prstGeom prst="rect">
            <a:avLst/>
          </a:prstGeom>
          <a:noFill/>
        </p:spPr>
      </p:pic>
      <p:pic>
        <p:nvPicPr>
          <p:cNvPr id="24580" name="Picture 4" descr="http://www.fleetmag.com/images/article/1228510016244__AlliantPower_HEUIRFuelInjector_FMS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19100"/>
            <a:ext cx="2209800" cy="2857500"/>
          </a:xfrm>
          <a:prstGeom prst="rect">
            <a:avLst/>
          </a:prstGeom>
          <a:noFill/>
        </p:spPr>
      </p:pic>
      <p:pic>
        <p:nvPicPr>
          <p:cNvPr id="24582" name="Picture 6" descr="http://www.racecarwarehouse.co.uk/images_parts/parts/engines&amp;ancillaries/V8%20ki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429000"/>
            <a:ext cx="3124200" cy="23431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971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V-8 fuel injection module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4876800"/>
            <a:ext cx="35052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81000" y="2133600"/>
            <a:ext cx="687977" cy="1558834"/>
          </a:xfrm>
          <a:custGeom>
            <a:avLst/>
            <a:gdLst>
              <a:gd name="connsiteX0" fmla="*/ 548640 w 687977"/>
              <a:gd name="connsiteY0" fmla="*/ 1558834 h 1558834"/>
              <a:gd name="connsiteX1" fmla="*/ 60960 w 687977"/>
              <a:gd name="connsiteY1" fmla="*/ 418011 h 1558834"/>
              <a:gd name="connsiteX2" fmla="*/ 182880 w 687977"/>
              <a:gd name="connsiteY2" fmla="*/ 78377 h 1558834"/>
              <a:gd name="connsiteX3" fmla="*/ 687977 w 687977"/>
              <a:gd name="connsiteY3" fmla="*/ 0 h 155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7977" h="1558834">
                <a:moveTo>
                  <a:pt x="548640" y="1558834"/>
                </a:moveTo>
                <a:cubicBezTo>
                  <a:pt x="335280" y="1111794"/>
                  <a:pt x="121920" y="664754"/>
                  <a:pt x="60960" y="418011"/>
                </a:cubicBezTo>
                <a:cubicBezTo>
                  <a:pt x="0" y="171268"/>
                  <a:pt x="78377" y="148045"/>
                  <a:pt x="182880" y="78377"/>
                </a:cubicBezTo>
                <a:cubicBezTo>
                  <a:pt x="287383" y="8709"/>
                  <a:pt x="687977" y="0"/>
                  <a:pt x="687977" y="0"/>
                </a:cubicBezTo>
              </a:path>
            </a:pathLst>
          </a:custGeom>
          <a:ln w="349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Individual fuel injectors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267200"/>
            <a:ext cx="1828800" cy="707886"/>
          </a:xfrm>
          <a:prstGeom prst="rect">
            <a:avLst/>
          </a:prstGeom>
          <a:gradFill>
            <a:gsLst>
              <a:gs pos="0">
                <a:srgbClr val="DDEBCF">
                  <a:alpha val="400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Goes under here*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1967345" y="1025237"/>
            <a:ext cx="6096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24199" y="736144"/>
            <a:ext cx="3009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Gas/O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ratio and flow rate  to each fuel injector changes constantly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124200" y="1"/>
            <a:ext cx="6019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Stoichiometric</a:t>
            </a:r>
            <a:r>
              <a:rPr lang="en-US" sz="2800" b="1" dirty="0" smtClean="0"/>
              <a:t> control in the real world</a:t>
            </a:r>
            <a:endParaRPr lang="en-US" sz="2800" b="1" dirty="0"/>
          </a:p>
        </p:txBody>
      </p:sp>
      <p:pic>
        <p:nvPicPr>
          <p:cNvPr id="1026" name="Picture 2" descr="http://static.ddmcdn.com/gif/car-computer-insid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29310"/>
            <a:ext cx="2750820" cy="228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316729" y="2445603"/>
            <a:ext cx="4723362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GAME CHANGER:</a:t>
            </a:r>
            <a:r>
              <a:rPr lang="en-US" sz="2400" b="1" dirty="0" smtClean="0"/>
              <a:t>  Microchips controlling injector flows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315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/>
      <p:bldP spid="12" grpId="0" animBg="1"/>
      <p:bldP spid="16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sightline.org/sightlineuid/f28757be7f94bef9ae75f4c90354fa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49276"/>
            <a:ext cx="6553200" cy="464185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2476500" y="4686300"/>
            <a:ext cx="1752600" cy="158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54864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1975 US Congressional mandate for 23.5 mpg fleet average enacted</a:t>
            </a:r>
            <a:endParaRPr lang="en-US" sz="28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143500" y="4838700"/>
            <a:ext cx="9906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55626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 bit PROM chips become reasonably cheap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Variation of mpg and hp </a:t>
            </a:r>
            <a:r>
              <a:rPr lang="en-US" sz="2800" b="1" dirty="0" err="1" smtClean="0"/>
              <a:t>vs</a:t>
            </a:r>
            <a:r>
              <a:rPr lang="en-US" sz="2800" b="1" dirty="0" smtClean="0"/>
              <a:t> time for light-duty trucks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61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" y="0"/>
            <a:ext cx="9144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Think </a:t>
            </a:r>
            <a:r>
              <a:rPr lang="en-US" sz="4000" b="1" dirty="0" smtClean="0"/>
              <a:t>about: Goldilocks </a:t>
            </a:r>
            <a:r>
              <a:rPr lang="en-US" sz="4000" b="1" dirty="0"/>
              <a:t>and the 3 Bears</a:t>
            </a:r>
            <a:r>
              <a:rPr lang="en-US" sz="4000" b="1" dirty="0" smtClean="0"/>
              <a:t>…</a:t>
            </a:r>
            <a:endParaRPr lang="en-US" sz="4000" b="1" dirty="0"/>
          </a:p>
        </p:txBody>
      </p:sp>
      <p:pic>
        <p:nvPicPr>
          <p:cNvPr id="8197" name="Picture 5" descr="three bea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990600"/>
            <a:ext cx="4191000" cy="5867400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57600" y="1447800"/>
            <a:ext cx="2247900" cy="95410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Mama </a:t>
            </a:r>
            <a:r>
              <a:rPr lang="en-US" sz="2800" b="1" dirty="0" smtClean="0"/>
              <a:t>Bear</a:t>
            </a:r>
          </a:p>
          <a:p>
            <a:r>
              <a:rPr lang="en-US" sz="2800" b="1" dirty="0" smtClean="0"/>
              <a:t>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/C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8</a:t>
            </a:r>
            <a:r>
              <a:rPr lang="en-US" sz="2800" b="1" dirty="0" smtClean="0"/>
              <a:t>&gt;&gt;5</a:t>
            </a:r>
            <a:endParaRPr lang="en-US" sz="2800" b="1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0" y="1752600"/>
            <a:ext cx="22860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/>
              <a:t>Papa </a:t>
            </a:r>
            <a:r>
              <a:rPr lang="en-US" sz="3200" b="1" dirty="0" smtClean="0"/>
              <a:t>Bear </a:t>
            </a:r>
            <a:r>
              <a:rPr lang="en-US" sz="3200" b="1" dirty="0" smtClean="0"/>
              <a:t>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/C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&lt;&lt;5</a:t>
            </a:r>
            <a:endParaRPr lang="en-US" sz="3200" b="1" baseline="-25000" dirty="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291445" y="5015345"/>
            <a:ext cx="2057400" cy="95410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Baby </a:t>
            </a:r>
            <a:r>
              <a:rPr lang="en-US" sz="2800" b="1" dirty="0" smtClean="0"/>
              <a:t>Bear</a:t>
            </a:r>
          </a:p>
          <a:p>
            <a:r>
              <a:rPr lang="en-US" sz="2800" b="1" dirty="0" smtClean="0"/>
              <a:t>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/C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8</a:t>
            </a:r>
            <a:r>
              <a:rPr lang="en-US" sz="2800" b="1" dirty="0"/>
              <a:t> </a:t>
            </a:r>
            <a:r>
              <a:rPr lang="en-US" sz="2800" b="1" dirty="0" smtClean="0">
                <a:sym typeface="Symbol"/>
              </a:rPr>
              <a:t></a:t>
            </a:r>
            <a:r>
              <a:rPr lang="en-US" sz="2800" b="1" dirty="0" smtClean="0"/>
              <a:t>5</a:t>
            </a:r>
            <a:endParaRPr lang="en-US" sz="3200" b="1" dirty="0"/>
          </a:p>
        </p:txBody>
      </p:sp>
      <p:pic>
        <p:nvPicPr>
          <p:cNvPr id="8202" name="Picture 10" descr="Goldilo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219200"/>
            <a:ext cx="3227387" cy="3810000"/>
          </a:xfrm>
          <a:prstGeom prst="rect">
            <a:avLst/>
          </a:prstGeom>
          <a:noFill/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4876800"/>
            <a:ext cx="37338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Goldilocks: </a:t>
            </a:r>
            <a:r>
              <a:rPr lang="en-US" sz="3200" b="1" dirty="0" smtClean="0"/>
              <a:t>wantonly commits </a:t>
            </a:r>
            <a:r>
              <a:rPr lang="en-US" sz="3200" b="1" dirty="0"/>
              <a:t>breaking and entering felony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02627" y="554182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outraged victims….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684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  <p:bldP spid="8203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1157</Words>
  <Application>Microsoft Office PowerPoint</Application>
  <PresentationFormat>On-screen Show (4:3)</PresentationFormat>
  <Paragraphs>216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Mole calculations level 3 Reaction Stoichiometry problems: how chemists cook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complex stoichiometry problem done 2 ways</vt:lpstr>
      <vt:lpstr>Method 2: mole ratio way (Board first)</vt:lpstr>
      <vt:lpstr>Method 2: mole ratio way</vt:lpstr>
      <vt:lpstr>Method 2: mole ratio way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89</cp:revision>
  <dcterms:created xsi:type="dcterms:W3CDTF">2011-09-19T15:19:47Z</dcterms:created>
  <dcterms:modified xsi:type="dcterms:W3CDTF">2012-10-22T13:46:51Z</dcterms:modified>
</cp:coreProperties>
</file>