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324" r:id="rId3"/>
    <p:sldId id="334" r:id="rId4"/>
    <p:sldId id="344" r:id="rId5"/>
    <p:sldId id="326" r:id="rId6"/>
    <p:sldId id="327" r:id="rId7"/>
    <p:sldId id="328" r:id="rId8"/>
    <p:sldId id="329" r:id="rId9"/>
    <p:sldId id="330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163" autoAdjust="0"/>
  </p:normalViewPr>
  <p:slideViewPr>
    <p:cSldViewPr>
      <p:cViewPr varScale="1">
        <p:scale>
          <a:sx n="69" d="100"/>
          <a:sy n="69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EDDC-7C85-46CA-B7B0-A4901A3EDD1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D613-A9F9-4689-8EB0-D62D77EFE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3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D116-9BBD-4863-A5A9-12859FB26D88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916" y="1971675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Finish In-class Exercise 6.2  more…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3131" y="2667000"/>
            <a:ext cx="60198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WHITE BOARD WORK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59804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Chance to earn</a:t>
            </a:r>
          </a:p>
          <a:p>
            <a:r>
              <a:rPr lang="en-US" sz="4000" dirty="0" smtClean="0"/>
              <a:t>Mole $$$ !!</a:t>
            </a:r>
            <a:endParaRPr lang="en-US" sz="4000" dirty="0"/>
          </a:p>
        </p:txBody>
      </p:sp>
      <p:pic>
        <p:nvPicPr>
          <p:cNvPr id="5" name="Picture 4" descr="mol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9750" cy="1333500"/>
          </a:xfrm>
          <a:prstGeom prst="rect">
            <a:avLst/>
          </a:prstGeom>
        </p:spPr>
      </p:pic>
      <p:pic>
        <p:nvPicPr>
          <p:cNvPr id="6" name="Picture 5" descr="mone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04800"/>
            <a:ext cx="1600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0"/>
            <a:ext cx="8305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Think about …</a:t>
            </a:r>
            <a:r>
              <a:rPr lang="en-US" sz="2400" b="1" dirty="0" smtClean="0"/>
              <a:t>Goldilocks </a:t>
            </a:r>
            <a:r>
              <a:rPr lang="en-US" sz="2400" b="1" dirty="0"/>
              <a:t>and the 3 Bears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pic>
        <p:nvPicPr>
          <p:cNvPr id="8197" name="Picture 5" descr="three b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14400"/>
            <a:ext cx="4191000" cy="6003716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7600" y="1447800"/>
            <a:ext cx="1752600" cy="95410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Mama Bear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781800" y="1752600"/>
            <a:ext cx="19050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Papa Bear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0" y="5029200"/>
            <a:ext cx="1447800" cy="107721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Baby Bear</a:t>
            </a:r>
          </a:p>
        </p:txBody>
      </p:sp>
      <p:pic>
        <p:nvPicPr>
          <p:cNvPr id="8202" name="Picture 10" descr="Goldi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227387" cy="3810000"/>
          </a:xfrm>
          <a:prstGeom prst="rect">
            <a:avLst/>
          </a:prstGeom>
          <a:noFill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4876800"/>
            <a:ext cx="37338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Goldilocks: </a:t>
            </a:r>
            <a:r>
              <a:rPr lang="en-US" sz="3200" b="1" dirty="0" smtClean="0"/>
              <a:t>wantonly commits </a:t>
            </a:r>
            <a:r>
              <a:rPr lang="en-US" sz="3200" b="1" dirty="0"/>
              <a:t>breaking and entering felony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57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outraged victims….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68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 animBg="1"/>
      <p:bldP spid="8199" grpId="0" animBg="1"/>
      <p:bldP spid="8200" grpId="0" animBg="1"/>
      <p:bldP spid="8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How </a:t>
            </a:r>
            <a:r>
              <a:rPr lang="en-US" sz="2800" b="1" dirty="0"/>
              <a:t>many moles of 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will burn to form  </a:t>
            </a:r>
            <a:r>
              <a:rPr lang="en-US" sz="2800" b="1" dirty="0" smtClean="0"/>
              <a:t>1.2 </a:t>
            </a:r>
            <a:r>
              <a:rPr lang="en-US" sz="2800" b="1" dirty="0"/>
              <a:t>moles of </a:t>
            </a:r>
            <a:r>
              <a:rPr lang="en-US" sz="2800" b="1" dirty="0">
                <a:solidFill>
                  <a:srgbClr val="17B94D"/>
                </a:solidFill>
              </a:rPr>
              <a:t>CO</a:t>
            </a:r>
            <a:r>
              <a:rPr lang="en-US" sz="2800" b="1" baseline="-25000" dirty="0">
                <a:solidFill>
                  <a:srgbClr val="17B94D"/>
                </a:solidFill>
              </a:rPr>
              <a:t>2</a:t>
            </a:r>
            <a:r>
              <a:rPr lang="en-US" sz="2800" b="1" dirty="0">
                <a:solidFill>
                  <a:srgbClr val="17B94D"/>
                </a:solidFill>
              </a:rPr>
              <a:t> </a:t>
            </a:r>
            <a:r>
              <a:rPr lang="en-US" sz="2800" b="1" dirty="0"/>
              <a:t> ?</a:t>
            </a:r>
            <a:r>
              <a:rPr lang="en-US" sz="2800" dirty="0"/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/>
              <a:t>Simple mol-mol </a:t>
            </a:r>
            <a:r>
              <a:rPr lang="en-US" sz="3600" b="1" dirty="0" err="1" smtClean="0"/>
              <a:t>stoichiometry</a:t>
            </a:r>
            <a:r>
              <a:rPr lang="en-US" sz="3600" b="1" dirty="0" smtClean="0"/>
              <a:t> conversions</a:t>
            </a:r>
            <a:endParaRPr lang="pt-BR" sz="3600" dirty="0"/>
          </a:p>
          <a:p>
            <a:r>
              <a:rPr lang="pt-BR" sz="3200" b="1" dirty="0"/>
              <a:t>C</a:t>
            </a:r>
            <a:r>
              <a:rPr lang="pt-BR" sz="3200" b="1" baseline="-25000" dirty="0"/>
              <a:t>3</a:t>
            </a:r>
            <a:r>
              <a:rPr lang="pt-BR" sz="3200" b="1" dirty="0"/>
              <a:t>H</a:t>
            </a:r>
            <a:r>
              <a:rPr lang="pt-BR" sz="3200" b="1" baseline="-25000" dirty="0"/>
              <a:t>8</a:t>
            </a:r>
            <a:r>
              <a:rPr lang="pt-BR" sz="3200" b="1" dirty="0"/>
              <a:t> + </a:t>
            </a:r>
            <a:r>
              <a:rPr lang="pt-BR" sz="3200" b="1" dirty="0">
                <a:solidFill>
                  <a:srgbClr val="FF0000"/>
                </a:solidFill>
              </a:rPr>
              <a:t>5O</a:t>
            </a:r>
            <a:r>
              <a:rPr lang="pt-BR" sz="3200" b="1" baseline="-25000" dirty="0">
                <a:solidFill>
                  <a:srgbClr val="FF0000"/>
                </a:solidFill>
              </a:rPr>
              <a:t>2</a:t>
            </a:r>
            <a:r>
              <a:rPr lang="pt-BR" sz="3200" b="1" dirty="0"/>
              <a:t>--------</a:t>
            </a:r>
            <a:r>
              <a:rPr lang="en-US" sz="3200" b="1" dirty="0">
                <a:sym typeface="Wingdings" pitchFamily="2" charset="2"/>
              </a:rPr>
              <a:t></a:t>
            </a:r>
            <a:r>
              <a:rPr lang="pt-BR" sz="3200" b="1" dirty="0"/>
              <a:t> 	 3</a:t>
            </a:r>
            <a:r>
              <a:rPr lang="pt-BR" sz="3200" b="1" dirty="0">
                <a:solidFill>
                  <a:srgbClr val="00B050"/>
                </a:solidFill>
              </a:rPr>
              <a:t>CO</a:t>
            </a:r>
            <a:r>
              <a:rPr lang="pt-BR" sz="3200" b="1" baseline="-25000" dirty="0">
                <a:solidFill>
                  <a:srgbClr val="00B050"/>
                </a:solidFill>
              </a:rPr>
              <a:t>2</a:t>
            </a:r>
            <a:r>
              <a:rPr lang="pt-BR" sz="3200" b="1" dirty="0"/>
              <a:t> + 4H</a:t>
            </a:r>
            <a:r>
              <a:rPr lang="pt-BR" sz="3200" b="1" baseline="-25000" dirty="0"/>
              <a:t>2</a:t>
            </a:r>
            <a:r>
              <a:rPr lang="pt-BR" sz="3200" b="1" dirty="0"/>
              <a:t>O</a:t>
            </a:r>
            <a:r>
              <a:rPr lang="pt-BR" b="1" dirty="0"/>
              <a:t>  	</a:t>
            </a:r>
            <a:endParaRPr lang="pt-BR" dirty="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371600" y="1828800"/>
            <a:ext cx="57150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Method </a:t>
            </a:r>
            <a:r>
              <a:rPr lang="en-US" sz="3200" b="1" dirty="0" smtClean="0"/>
              <a:t>1: factor label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304799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1.2  </a:t>
            </a:r>
            <a:r>
              <a:rPr lang="en-US" sz="3200" b="1" dirty="0" smtClean="0">
                <a:solidFill>
                  <a:srgbClr val="17B94D"/>
                </a:solidFill>
              </a:rPr>
              <a:t>mol CO</a:t>
            </a:r>
            <a:r>
              <a:rPr lang="en-US" sz="3200" b="1" baseline="-25000" dirty="0" smtClean="0">
                <a:solidFill>
                  <a:srgbClr val="17B94D"/>
                </a:solidFill>
              </a:rPr>
              <a:t>2</a:t>
            </a:r>
            <a:endParaRPr lang="en-US" sz="3200" b="1" dirty="0">
              <a:solidFill>
                <a:srgbClr val="17B9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2971800"/>
            <a:ext cx="2362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*</a:t>
            </a:r>
            <a:r>
              <a:rPr lang="en-US" dirty="0" smtClean="0"/>
              <a:t>    </a:t>
            </a:r>
            <a:r>
              <a:rPr lang="en-US" sz="3200" b="1" u="sng" dirty="0" smtClean="0"/>
              <a:t>5 </a:t>
            </a:r>
            <a:r>
              <a:rPr lang="en-US" sz="3200" b="1" u="sng" dirty="0" smtClean="0">
                <a:solidFill>
                  <a:srgbClr val="FF0000"/>
                </a:solidFill>
              </a:rPr>
              <a:t>mol O</a:t>
            </a:r>
            <a:r>
              <a:rPr lang="en-US" sz="3200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3200" b="1" dirty="0" smtClean="0"/>
              <a:t>     3 </a:t>
            </a:r>
            <a:r>
              <a:rPr lang="en-US" sz="3200" b="1" dirty="0" smtClean="0">
                <a:solidFill>
                  <a:srgbClr val="17B94D"/>
                </a:solidFill>
              </a:rPr>
              <a:t>mol CO</a:t>
            </a:r>
            <a:r>
              <a:rPr lang="en-US" sz="3200" b="1" baseline="-25000" dirty="0" smtClean="0">
                <a:solidFill>
                  <a:srgbClr val="17B94D"/>
                </a:solidFill>
              </a:rPr>
              <a:t>2</a:t>
            </a:r>
            <a:r>
              <a:rPr lang="en-US" sz="3200" b="1" dirty="0" smtClean="0">
                <a:solidFill>
                  <a:srgbClr val="17B94D"/>
                </a:solidFill>
              </a:rPr>
              <a:t> </a:t>
            </a:r>
          </a:p>
          <a:p>
            <a:endParaRPr lang="en-US" u="sng" baseline="-25000" dirty="0" smtClean="0"/>
          </a:p>
          <a:p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2514600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1) given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876800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3) Use reaction </a:t>
            </a:r>
            <a:r>
              <a:rPr lang="en-US" sz="3200" b="1" dirty="0" err="1" smtClean="0"/>
              <a:t>stoichiometry</a:t>
            </a:r>
            <a:r>
              <a:rPr lang="en-US" sz="3200" b="1" dirty="0" smtClean="0"/>
              <a:t> coefficients in right ratio to cancel and connect…which ratio ???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3124200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u="sng" dirty="0" smtClean="0"/>
              <a:t>? 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mol 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514600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2) want</a:t>
            </a:r>
            <a:endParaRPr lang="en-US" sz="3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81400" y="3733800"/>
            <a:ext cx="1143000" cy="1524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71600" y="3352800"/>
            <a:ext cx="1143000" cy="1524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3124200"/>
            <a:ext cx="533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2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3891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78" grpId="0" animBg="1"/>
      <p:bldP spid="18" grpId="0"/>
      <p:bldP spid="19" grpId="0"/>
      <p:bldP spid="20" grpId="0" animBg="1"/>
      <p:bldP spid="21" grpId="0" animBg="1"/>
      <p:bldP spid="2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How </a:t>
            </a:r>
            <a:r>
              <a:rPr lang="en-US" sz="2800" b="1" dirty="0"/>
              <a:t>many moles of 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will burn to form  </a:t>
            </a:r>
            <a:r>
              <a:rPr lang="en-US" sz="2800" b="1" dirty="0" smtClean="0"/>
              <a:t>1.2 </a:t>
            </a:r>
            <a:r>
              <a:rPr lang="en-US" sz="2800" b="1" dirty="0"/>
              <a:t>moles of </a:t>
            </a:r>
            <a:r>
              <a:rPr lang="en-US" sz="2800" b="1" dirty="0">
                <a:solidFill>
                  <a:srgbClr val="17B94D"/>
                </a:solidFill>
              </a:rPr>
              <a:t>CO</a:t>
            </a:r>
            <a:r>
              <a:rPr lang="en-US" sz="2800" b="1" baseline="-25000" dirty="0">
                <a:solidFill>
                  <a:srgbClr val="17B94D"/>
                </a:solidFill>
              </a:rPr>
              <a:t>2</a:t>
            </a:r>
            <a:r>
              <a:rPr lang="en-US" sz="2800" b="1" dirty="0">
                <a:solidFill>
                  <a:srgbClr val="17B94D"/>
                </a:solidFill>
              </a:rPr>
              <a:t> </a:t>
            </a:r>
            <a:r>
              <a:rPr lang="en-US" sz="2800" b="1" dirty="0"/>
              <a:t> ?</a:t>
            </a:r>
            <a:r>
              <a:rPr lang="en-US" sz="2800" dirty="0"/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b="1" dirty="0" smtClean="0"/>
              <a:t>C</a:t>
            </a:r>
            <a:r>
              <a:rPr lang="pt-BR" sz="3200" b="1" baseline="-25000" dirty="0" smtClean="0"/>
              <a:t>3</a:t>
            </a:r>
            <a:r>
              <a:rPr lang="pt-BR" sz="3200" b="1" dirty="0" smtClean="0"/>
              <a:t>H</a:t>
            </a:r>
            <a:r>
              <a:rPr lang="pt-BR" sz="3200" b="1" baseline="-25000" dirty="0" smtClean="0"/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+ </a:t>
            </a:r>
            <a:r>
              <a:rPr lang="pt-BR" sz="3200" b="1" dirty="0">
                <a:solidFill>
                  <a:srgbClr val="FF0000"/>
                </a:solidFill>
              </a:rPr>
              <a:t>5O</a:t>
            </a:r>
            <a:r>
              <a:rPr lang="pt-BR" sz="3200" b="1" baseline="-25000" dirty="0">
                <a:solidFill>
                  <a:srgbClr val="FF0000"/>
                </a:solidFill>
              </a:rPr>
              <a:t>2</a:t>
            </a:r>
            <a:r>
              <a:rPr lang="pt-BR" sz="3200" b="1" dirty="0"/>
              <a:t>--------</a:t>
            </a:r>
            <a:r>
              <a:rPr lang="en-US" sz="3200" b="1" dirty="0">
                <a:sym typeface="Wingdings" pitchFamily="2" charset="2"/>
              </a:rPr>
              <a:t></a:t>
            </a:r>
            <a:r>
              <a:rPr lang="pt-BR" sz="3200" b="1" dirty="0"/>
              <a:t> 	 3</a:t>
            </a:r>
            <a:r>
              <a:rPr lang="pt-BR" sz="3200" b="1" dirty="0">
                <a:solidFill>
                  <a:srgbClr val="00B050"/>
                </a:solidFill>
              </a:rPr>
              <a:t>CO</a:t>
            </a:r>
            <a:r>
              <a:rPr lang="pt-BR" sz="3200" b="1" baseline="-25000" dirty="0">
                <a:solidFill>
                  <a:srgbClr val="00B050"/>
                </a:solidFill>
              </a:rPr>
              <a:t>2</a:t>
            </a:r>
            <a:r>
              <a:rPr lang="pt-BR" sz="3200" b="1" dirty="0"/>
              <a:t> + 4H</a:t>
            </a:r>
            <a:r>
              <a:rPr lang="pt-BR" sz="3200" b="1" baseline="-25000" dirty="0"/>
              <a:t>2</a:t>
            </a:r>
            <a:r>
              <a:rPr lang="pt-BR" sz="3200" b="1" dirty="0"/>
              <a:t>O</a:t>
            </a:r>
            <a:r>
              <a:rPr lang="pt-BR" b="1" dirty="0"/>
              <a:t>  	</a:t>
            </a:r>
            <a:endParaRPr lang="pt-BR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62200" y="4038600"/>
            <a:ext cx="1371600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/>
              <a:t>   </a:t>
            </a:r>
            <a:r>
              <a:rPr lang="en-US" sz="3600" b="1" u="sng" dirty="0">
                <a:solidFill>
                  <a:srgbClr val="FF0000"/>
                </a:solidFill>
              </a:rPr>
              <a:t>5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  </a:t>
            </a:r>
            <a:endParaRPr lang="en-US" sz="3600" b="1" u="sng" dirty="0"/>
          </a:p>
          <a:p>
            <a:r>
              <a:rPr lang="en-US" sz="3600" b="1" dirty="0" smtClean="0"/>
              <a:t>   3</a:t>
            </a:r>
            <a:r>
              <a:rPr lang="en-US" sz="2800" b="1" baseline="-25000" dirty="0"/>
              <a:t>	        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0" y="5486400"/>
            <a:ext cx="3733800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/>
              <a:t>1.2*</a:t>
            </a:r>
            <a:r>
              <a:rPr lang="en-US" sz="3600" b="1" u="sng" dirty="0" smtClean="0"/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=   1.2 *</a:t>
            </a:r>
            <a:r>
              <a:rPr lang="en-US" sz="3600" b="1" u="sng" dirty="0" smtClean="0">
                <a:solidFill>
                  <a:srgbClr val="FF0000"/>
                </a:solidFill>
              </a:rPr>
              <a:t>5</a:t>
            </a:r>
            <a:endParaRPr lang="en-US" sz="3600" b="1" u="sng" baseline="-25000" dirty="0">
              <a:solidFill>
                <a:srgbClr val="FF0000"/>
              </a:solidFill>
            </a:endParaRPr>
          </a:p>
          <a:p>
            <a:r>
              <a:rPr lang="en-US" sz="3600" b="1" dirty="0"/>
              <a:t>  </a:t>
            </a:r>
            <a:r>
              <a:rPr lang="en-US" sz="3600" b="1" dirty="0" smtClean="0"/>
              <a:t>     1.2	         3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0" y="56388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3</a:t>
            </a:r>
            <a:r>
              <a:rPr lang="en-US" sz="3600" b="1" dirty="0" smtClean="0"/>
              <a:t>)Solve </a:t>
            </a:r>
            <a:r>
              <a:rPr lang="en-US" sz="3600" b="1" dirty="0"/>
              <a:t>for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438400" y="1447800"/>
            <a:ext cx="0" cy="381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876800" y="1600200"/>
            <a:ext cx="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2438400" y="1828800"/>
            <a:ext cx="2438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1.2  </a:t>
            </a:r>
            <a:r>
              <a:rPr lang="en-US" sz="3200" b="1" dirty="0"/>
              <a:t>mol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828800" y="18288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?? 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676400" y="2438400"/>
            <a:ext cx="464820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Problem stated visually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09600" y="4038600"/>
            <a:ext cx="15240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u="sng" dirty="0" smtClean="0">
                <a:solidFill>
                  <a:srgbClr val="FF0000"/>
                </a:solidFill>
              </a:rPr>
              <a:t> m</a:t>
            </a:r>
            <a:endParaRPr lang="en-US" sz="3600" b="1" u="sng" dirty="0">
              <a:solidFill>
                <a:srgbClr val="FF0000"/>
              </a:solidFill>
            </a:endParaRPr>
          </a:p>
          <a:p>
            <a:r>
              <a:rPr lang="en-US" sz="3600" b="1" dirty="0"/>
              <a:t>    </a:t>
            </a:r>
            <a:r>
              <a:rPr lang="en-US" sz="3600" b="1" dirty="0" smtClean="0"/>
              <a:t>1.2</a:t>
            </a:r>
            <a:endParaRPr lang="en-US" sz="3600" b="1" dirty="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267200" y="381000"/>
            <a:ext cx="441960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Method </a:t>
            </a:r>
            <a:r>
              <a:rPr lang="en-US" sz="2800" b="1" dirty="0" smtClean="0"/>
              <a:t>2: `mole ratios’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152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Mol-mol </a:t>
            </a:r>
            <a:r>
              <a:rPr lang="en-US" sz="2400" b="1" dirty="0" err="1" smtClean="0"/>
              <a:t>stoichiometry</a:t>
            </a:r>
            <a:r>
              <a:rPr lang="en-US" sz="2400" b="1" dirty="0" smtClean="0"/>
              <a:t> conversions (continued)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505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ratio `</a:t>
            </a:r>
            <a:r>
              <a:rPr lang="en-US" sz="2800" b="1" dirty="0" smtClean="0">
                <a:solidFill>
                  <a:srgbClr val="FF0000"/>
                </a:solidFill>
              </a:rPr>
              <a:t>wanted’ </a:t>
            </a:r>
            <a:r>
              <a:rPr lang="en-US" sz="2800" dirty="0" smtClean="0"/>
              <a:t>moles in numerator to given in denominator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40386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="1" dirty="0" smtClean="0"/>
              <a:t>) Set equal to matching coefficients for compounds given in reaction…which ???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4267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14400" y="5638800"/>
            <a:ext cx="457200" cy="3048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6172200"/>
            <a:ext cx="457200" cy="3048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5486400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6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  <p:bldP spid="2055" grpId="0" animBg="1"/>
      <p:bldP spid="2056" grpId="0"/>
      <p:bldP spid="2067" grpId="0" animBg="1"/>
      <p:bldP spid="2068" grpId="0" animBg="1"/>
      <p:bldP spid="2069" grpId="0" animBg="1"/>
      <p:bldP spid="2070" grpId="0"/>
      <p:bldP spid="2071" grpId="0"/>
      <p:bldP spid="2075" grpId="0" animBg="1"/>
      <p:bldP spid="21" grpId="0"/>
      <p:bldP spid="2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sz="2800" b="1" dirty="0" smtClean="0"/>
              <a:t>More complex </a:t>
            </a:r>
            <a:r>
              <a:rPr lang="en-US" sz="2800" b="1" dirty="0" err="1"/>
              <a:t>stoichiometry</a:t>
            </a:r>
            <a:r>
              <a:rPr lang="en-US" sz="2800" b="1" dirty="0"/>
              <a:t> problem done </a:t>
            </a:r>
            <a:r>
              <a:rPr lang="en-US" sz="2800" b="1" dirty="0" smtClean="0"/>
              <a:t>2 </a:t>
            </a:r>
            <a:r>
              <a:rPr lang="en-US" sz="2800" b="1" dirty="0"/>
              <a:t>ways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C</a:t>
            </a:r>
            <a:r>
              <a:rPr lang="en-US" sz="3600" b="1" baseline="-25000" dirty="0">
                <a:solidFill>
                  <a:schemeClr val="accent2"/>
                </a:solidFill>
              </a:rPr>
              <a:t>3</a:t>
            </a:r>
            <a:r>
              <a:rPr lang="en-US" sz="3600" b="1" dirty="0">
                <a:solidFill>
                  <a:schemeClr val="accent2"/>
                </a:solidFill>
              </a:rPr>
              <a:t>H</a:t>
            </a:r>
            <a:r>
              <a:rPr lang="en-US" sz="3600" b="1" baseline="-25000" dirty="0">
                <a:solidFill>
                  <a:schemeClr val="accent2"/>
                </a:solidFill>
              </a:rPr>
              <a:t>8</a:t>
            </a:r>
            <a:r>
              <a:rPr lang="en-US" sz="3600" b="1" dirty="0"/>
              <a:t>+   5</a:t>
            </a:r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baseline="-25000" dirty="0"/>
              <a:t> </a:t>
            </a:r>
            <a:r>
              <a:rPr lang="en-US" sz="3600" b="1" dirty="0">
                <a:sym typeface="Wingdings" pitchFamily="2" charset="2"/>
              </a:rPr>
              <a:t>   3</a:t>
            </a:r>
            <a:r>
              <a:rPr lang="en-US" sz="36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36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3600" b="1" dirty="0">
                <a:sym typeface="Wingdings" pitchFamily="2" charset="2"/>
              </a:rPr>
              <a:t>+   4H</a:t>
            </a:r>
            <a:r>
              <a:rPr lang="en-US" sz="3600" b="1" baseline="-25000" dirty="0">
                <a:sym typeface="Wingdings" pitchFamily="2" charset="2"/>
              </a:rPr>
              <a:t>2</a:t>
            </a:r>
            <a:r>
              <a:rPr lang="en-US" sz="3600" b="1" dirty="0">
                <a:sym typeface="Wingdings" pitchFamily="2" charset="2"/>
              </a:rPr>
              <a:t>O</a:t>
            </a:r>
            <a:endParaRPr lang="en-US" sz="3600" b="1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9154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22 grams of </a:t>
            </a:r>
            <a:r>
              <a:rPr lang="en-US" sz="3200" b="1" dirty="0">
                <a:solidFill>
                  <a:schemeClr val="accent2"/>
                </a:solidFill>
              </a:rPr>
              <a:t>C</a:t>
            </a:r>
            <a:r>
              <a:rPr lang="en-US" sz="3200" b="1" baseline="-25000" dirty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H</a:t>
            </a:r>
            <a:r>
              <a:rPr lang="en-US" sz="3200" b="1" baseline="-25000" dirty="0">
                <a:solidFill>
                  <a:schemeClr val="accent2"/>
                </a:solidFill>
              </a:rPr>
              <a:t>8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/>
              <a:t>burned with </a:t>
            </a:r>
            <a:r>
              <a:rPr lang="en-US" sz="3200" b="1" dirty="0">
                <a:solidFill>
                  <a:srgbClr val="FF0000"/>
                </a:solidFill>
              </a:rPr>
              <a:t>O</a:t>
            </a:r>
            <a:r>
              <a:rPr lang="en-US" sz="3200" b="1" baseline="-25000" dirty="0">
                <a:solidFill>
                  <a:srgbClr val="FF0000"/>
                </a:solidFill>
              </a:rPr>
              <a:t>2  </a:t>
            </a:r>
            <a:r>
              <a:rPr lang="en-US" sz="3200" b="1" dirty="0"/>
              <a:t>makes how</a:t>
            </a:r>
            <a:r>
              <a:rPr lang="en-US" sz="3200" b="1" baseline="-25000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many grams of H</a:t>
            </a:r>
            <a:r>
              <a:rPr lang="en-US" sz="3200" b="1" baseline="-25000" dirty="0"/>
              <a:t>2</a:t>
            </a:r>
            <a:r>
              <a:rPr lang="en-US" sz="3200" b="1" dirty="0"/>
              <a:t>O ?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4572000" cy="584775"/>
          </a:xfrm>
          <a:prstGeom prst="rect">
            <a:avLst/>
          </a:prstGeom>
          <a:solidFill>
            <a:srgbClr val="2AF63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/>
              <a:t>Method 1: factor label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36576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22 g C</a:t>
            </a:r>
            <a:r>
              <a:rPr lang="en-US" sz="3200" b="1" baseline="-25000" dirty="0"/>
              <a:t>3</a:t>
            </a:r>
            <a:r>
              <a:rPr lang="en-US" sz="3200" b="1" dirty="0"/>
              <a:t>H</a:t>
            </a:r>
            <a:r>
              <a:rPr lang="en-US" sz="3200" b="1" baseline="-25000" dirty="0"/>
              <a:t>8  </a:t>
            </a:r>
            <a:endParaRPr lang="en-US" sz="3200" b="1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28800" y="3657600"/>
            <a:ext cx="19812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1 </a:t>
            </a:r>
            <a:r>
              <a:rPr lang="en-US" sz="2800" b="1" u="sng" dirty="0">
                <a:solidFill>
                  <a:schemeClr val="accent2"/>
                </a:solidFill>
              </a:rPr>
              <a:t>mole C</a:t>
            </a:r>
            <a:r>
              <a:rPr lang="en-US" sz="2800" b="1" u="sng" baseline="-25000" dirty="0">
                <a:solidFill>
                  <a:schemeClr val="accent2"/>
                </a:solidFill>
              </a:rPr>
              <a:t>3</a:t>
            </a:r>
            <a:r>
              <a:rPr lang="en-US" sz="2800" b="1" u="sng" dirty="0">
                <a:solidFill>
                  <a:schemeClr val="accent2"/>
                </a:solidFill>
              </a:rPr>
              <a:t>H</a:t>
            </a:r>
            <a:r>
              <a:rPr lang="en-US" sz="2800" b="1" u="sng" baseline="-25000" dirty="0">
                <a:solidFill>
                  <a:schemeClr val="accent2"/>
                </a:solidFill>
              </a:rPr>
              <a:t>8</a:t>
            </a:r>
          </a:p>
          <a:p>
            <a:r>
              <a:rPr lang="en-US" sz="2800" b="1" dirty="0"/>
              <a:t>  44 g C</a:t>
            </a:r>
            <a:r>
              <a:rPr lang="en-US" sz="2800" b="1" baseline="-25000" dirty="0"/>
              <a:t>3</a:t>
            </a:r>
            <a:r>
              <a:rPr lang="en-US" sz="2800" b="1" dirty="0"/>
              <a:t>H</a:t>
            </a:r>
            <a:r>
              <a:rPr lang="en-US" sz="2800" b="1" baseline="-25000" dirty="0"/>
              <a:t>8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14800" y="3657600"/>
            <a:ext cx="2133600" cy="95410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/>
              <a:t>4 mol H</a:t>
            </a:r>
            <a:r>
              <a:rPr lang="en-US" sz="2800" b="1" u="sng" baseline="-25000" dirty="0"/>
              <a:t>2</a:t>
            </a:r>
            <a:r>
              <a:rPr lang="en-US" sz="2800" b="1" u="sng" dirty="0"/>
              <a:t>O</a:t>
            </a:r>
            <a:endParaRPr lang="en-US" sz="2800" b="1" u="sng" baseline="-25000" dirty="0"/>
          </a:p>
          <a:p>
            <a:r>
              <a:rPr lang="en-US" sz="2800" b="1" dirty="0">
                <a:solidFill>
                  <a:schemeClr val="accent2"/>
                </a:solidFill>
              </a:rPr>
              <a:t>1 mole C</a:t>
            </a:r>
            <a:r>
              <a:rPr lang="en-US" sz="2800" b="1" baseline="-25000" dirty="0">
                <a:solidFill>
                  <a:schemeClr val="accent2"/>
                </a:solidFill>
              </a:rPr>
              <a:t>3</a:t>
            </a:r>
            <a:r>
              <a:rPr lang="en-US" sz="2800" b="1" dirty="0">
                <a:solidFill>
                  <a:schemeClr val="accent2"/>
                </a:solidFill>
              </a:rPr>
              <a:t>H</a:t>
            </a:r>
            <a:r>
              <a:rPr lang="en-US" sz="2800" b="1" baseline="-250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7620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MW		44	    32		44	   18       g/mol</a:t>
            </a:r>
            <a:endParaRPr lang="en-US" sz="3200" dirty="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629400" y="3657600"/>
            <a:ext cx="2362200" cy="95410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/>
              <a:t>18 g H</a:t>
            </a:r>
            <a:r>
              <a:rPr lang="en-US" sz="2800" b="1" u="sng" baseline="-25000" dirty="0"/>
              <a:t>2</a:t>
            </a:r>
            <a:r>
              <a:rPr lang="en-US" sz="2800" b="1" u="sng" dirty="0"/>
              <a:t>O</a:t>
            </a:r>
          </a:p>
          <a:p>
            <a:r>
              <a:rPr lang="en-US" sz="2800" b="1" dirty="0"/>
              <a:t>   1 mol 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324600" y="4724400"/>
            <a:ext cx="2819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=       </a:t>
            </a:r>
            <a:r>
              <a:rPr lang="en-US" sz="3200" b="1" dirty="0"/>
              <a:t>?? g H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934200" y="4724400"/>
            <a:ext cx="762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600200" y="36576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x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886200" y="3733800"/>
            <a:ext cx="349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172200" y="3657600"/>
            <a:ext cx="349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2800" b="1" dirty="0" smtClean="0"/>
              <a:t>) Given 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5257800"/>
            <a:ext cx="167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2) Want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57807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3)Find ratios that lead to desired units from reaction and MW …which ???...do on board</a:t>
            </a:r>
            <a:endParaRPr lang="en-US" sz="32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3886200"/>
            <a:ext cx="914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4267200"/>
            <a:ext cx="914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3810000"/>
            <a:ext cx="914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4267200"/>
            <a:ext cx="914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0600" y="3810000"/>
            <a:ext cx="914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91400" y="4267200"/>
            <a:ext cx="914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animBg="1"/>
      <p:bldP spid="35845" grpId="0" animBg="1"/>
      <p:bldP spid="35846" grpId="0"/>
      <p:bldP spid="35847" grpId="0" animBg="1"/>
      <p:bldP spid="35848" grpId="0" animBg="1"/>
      <p:bldP spid="35849" grpId="0"/>
      <p:bldP spid="35850" grpId="0" animBg="1"/>
      <p:bldP spid="35851" grpId="0" animBg="1"/>
      <p:bldP spid="35852" grpId="0" animBg="1"/>
      <p:bldP spid="35853" grpId="0"/>
      <p:bldP spid="35854" grpId="0"/>
      <p:bldP spid="35855" grpId="0"/>
      <p:bldP spid="16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86800" cy="838200"/>
          </a:xfrm>
        </p:spPr>
        <p:txBody>
          <a:bodyPr/>
          <a:lstStyle/>
          <a:p>
            <a:r>
              <a:rPr lang="en-US" sz="2800" b="1" u="sng" dirty="0"/>
              <a:t>Method 2:</a:t>
            </a:r>
            <a:r>
              <a:rPr lang="en-US" sz="2800" b="1" dirty="0"/>
              <a:t> </a:t>
            </a:r>
            <a:r>
              <a:rPr lang="en-US" sz="2800" b="1" dirty="0" smtClean="0"/>
              <a:t>mole ratio way (Board first)</a:t>
            </a:r>
            <a:endParaRPr lang="en-US" sz="2800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19400" y="18288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en-US" sz="2800" b="1" baseline="-25000" dirty="0">
                <a:solidFill>
                  <a:schemeClr val="accent2"/>
                </a:solidFill>
              </a:rPr>
              <a:t>3</a:t>
            </a:r>
            <a:r>
              <a:rPr lang="en-US" sz="2800" b="1" dirty="0">
                <a:solidFill>
                  <a:schemeClr val="accent2"/>
                </a:solidFill>
              </a:rPr>
              <a:t>H</a:t>
            </a:r>
            <a:r>
              <a:rPr lang="en-US" sz="2800" b="1" baseline="-25000" dirty="0">
                <a:solidFill>
                  <a:schemeClr val="accent2"/>
                </a:solidFill>
              </a:rPr>
              <a:t>8</a:t>
            </a:r>
            <a:r>
              <a:rPr lang="en-US" sz="2800" b="1" dirty="0"/>
              <a:t>+   5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baseline="-25000" dirty="0"/>
              <a:t> </a:t>
            </a:r>
            <a:r>
              <a:rPr lang="en-US" sz="2800" b="1" dirty="0">
                <a:sym typeface="Wingdings" pitchFamily="2" charset="2"/>
              </a:rPr>
              <a:t>   3</a:t>
            </a:r>
            <a:r>
              <a:rPr lang="en-US" sz="28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28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2800" b="1" dirty="0">
                <a:sym typeface="Wingdings" pitchFamily="2" charset="2"/>
              </a:rPr>
              <a:t>+       4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O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8002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/>
              <a:t>22 grams of </a:t>
            </a:r>
            <a:r>
              <a:rPr lang="en-US" sz="2600" b="1" dirty="0">
                <a:solidFill>
                  <a:schemeClr val="accent2"/>
                </a:solidFill>
              </a:rPr>
              <a:t>C</a:t>
            </a:r>
            <a:r>
              <a:rPr lang="en-US" sz="2600" b="1" baseline="-25000" dirty="0">
                <a:solidFill>
                  <a:schemeClr val="accent2"/>
                </a:solidFill>
              </a:rPr>
              <a:t>3</a:t>
            </a:r>
            <a:r>
              <a:rPr lang="en-US" sz="2600" b="1" dirty="0">
                <a:solidFill>
                  <a:schemeClr val="accent2"/>
                </a:solidFill>
              </a:rPr>
              <a:t>H</a:t>
            </a:r>
            <a:r>
              <a:rPr lang="en-US" sz="2600" b="1" baseline="-25000" dirty="0">
                <a:solidFill>
                  <a:schemeClr val="accent2"/>
                </a:solidFill>
              </a:rPr>
              <a:t>8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/>
              <a:t>burned with </a:t>
            </a:r>
            <a:r>
              <a:rPr lang="en-US" sz="2600" b="1" dirty="0">
                <a:solidFill>
                  <a:srgbClr val="FF0000"/>
                </a:solidFill>
              </a:rPr>
              <a:t>O</a:t>
            </a:r>
            <a:r>
              <a:rPr lang="en-US" sz="2600" b="1" baseline="-25000" dirty="0">
                <a:solidFill>
                  <a:srgbClr val="FF0000"/>
                </a:solidFill>
              </a:rPr>
              <a:t>2  </a:t>
            </a:r>
            <a:r>
              <a:rPr lang="en-US" sz="2600" b="1" dirty="0"/>
              <a:t>makes how</a:t>
            </a:r>
            <a:r>
              <a:rPr lang="en-US" sz="2600" b="1" baseline="-25000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many grams of H</a:t>
            </a:r>
            <a:r>
              <a:rPr lang="en-US" sz="2600" b="1" baseline="-25000" dirty="0"/>
              <a:t>2</a:t>
            </a:r>
            <a:r>
              <a:rPr lang="en-US" sz="2600" b="1" dirty="0"/>
              <a:t>O </a:t>
            </a:r>
            <a:r>
              <a:rPr lang="en-US" sz="2000" b="1" dirty="0"/>
              <a:t>?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590800" y="1143000"/>
            <a:ext cx="6211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44	    32		44	   </a:t>
            </a:r>
            <a:r>
              <a:rPr lang="en-US" sz="3600" b="1" dirty="0" smtClean="0"/>
              <a:t>18    </a:t>
            </a:r>
            <a:r>
              <a:rPr lang="en-US" sz="3600" b="1" dirty="0"/>
              <a:t>g/mol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705600" y="22860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?? g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629400" y="4038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0" y="1447800"/>
            <a:ext cx="1447800" cy="120032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Problem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 stated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visually</a:t>
            </a:r>
            <a:endParaRPr lang="en-US" sz="2400" b="1" dirty="0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2971800" y="16764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71800" y="1676400"/>
            <a:ext cx="426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2390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71600" y="1219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Given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7432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22 g</a:t>
            </a:r>
            <a:endParaRPr lang="en-US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36576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1) ratio `</a:t>
            </a:r>
            <a:r>
              <a:rPr lang="en-US" sz="2700" b="1" dirty="0" smtClean="0">
                <a:solidFill>
                  <a:srgbClr val="FF0000"/>
                </a:solidFill>
              </a:rPr>
              <a:t>wanted’ </a:t>
            </a:r>
            <a:r>
              <a:rPr lang="en-US" sz="2700" b="1" dirty="0" smtClean="0"/>
              <a:t>moles in numerator to given in denominator</a:t>
            </a:r>
            <a:endParaRPr lang="en-US" sz="27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3124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r>
              <a:rPr lang="en-US" sz="2800" b="1" dirty="0" smtClean="0"/>
              <a:t>) convert all given and molecule counts to moles</a:t>
            </a:r>
            <a:endParaRPr lang="en-US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4191000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="1" dirty="0" smtClean="0"/>
              <a:t>) Set equal to matching coefficients for compounds given in reaction…which ???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10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Solve for </a:t>
            </a:r>
            <a:r>
              <a:rPr lang="en-US" sz="2800" b="1" dirty="0" smtClean="0">
                <a:solidFill>
                  <a:srgbClr val="FF0000"/>
                </a:solidFill>
              </a:rPr>
              <a:t>wanted </a:t>
            </a:r>
            <a:r>
              <a:rPr lang="en-US" sz="2800" b="1" dirty="0" smtClean="0"/>
              <a:t>moles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638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4) Convert </a:t>
            </a:r>
            <a:r>
              <a:rPr lang="en-US" sz="2800" b="1" dirty="0" smtClean="0">
                <a:solidFill>
                  <a:srgbClr val="FF0000"/>
                </a:solidFill>
              </a:rPr>
              <a:t>wanted moles </a:t>
            </a:r>
            <a:r>
              <a:rPr lang="en-US" sz="2800" b="1" dirty="0" smtClean="0"/>
              <a:t>to wanted </a:t>
            </a:r>
            <a:r>
              <a:rPr lang="en-US" sz="2800" b="1" dirty="0" smtClean="0">
                <a:solidFill>
                  <a:srgbClr val="FF0000"/>
                </a:solidFill>
              </a:rPr>
              <a:t>final units </a:t>
            </a:r>
            <a:r>
              <a:rPr lang="en-US" sz="2800" b="1" dirty="0" smtClean="0"/>
              <a:t>(grams)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20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72" grpId="0"/>
      <p:bldP spid="36874" grpId="0"/>
      <p:bldP spid="36884" grpId="0" animBg="1"/>
      <p:bldP spid="36886" grpId="0" animBg="1"/>
      <p:bldP spid="36887" grpId="0" animBg="1"/>
      <p:bldP spid="36888" grpId="0" animBg="1"/>
      <p:bldP spid="41" grpId="0"/>
      <p:bldP spid="72" grpId="0"/>
      <p:bldP spid="42" grpId="0"/>
      <p:bldP spid="45" grpId="0"/>
      <p:bldP spid="6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86800" cy="838200"/>
          </a:xfrm>
        </p:spPr>
        <p:txBody>
          <a:bodyPr/>
          <a:lstStyle/>
          <a:p>
            <a:r>
              <a:rPr lang="en-US" sz="2800" b="1" u="sng" dirty="0"/>
              <a:t>Method 2:</a:t>
            </a:r>
            <a:r>
              <a:rPr lang="en-US" sz="2800" b="1" dirty="0"/>
              <a:t> </a:t>
            </a:r>
            <a:r>
              <a:rPr lang="en-US" sz="2800" b="1" dirty="0" smtClean="0"/>
              <a:t>mole ratio way</a:t>
            </a:r>
            <a:endParaRPr lang="en-US" sz="2800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19400" y="18288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en-US" sz="2800" b="1" baseline="-25000" dirty="0">
                <a:solidFill>
                  <a:schemeClr val="accent2"/>
                </a:solidFill>
              </a:rPr>
              <a:t>3</a:t>
            </a:r>
            <a:r>
              <a:rPr lang="en-US" sz="2800" b="1" dirty="0">
                <a:solidFill>
                  <a:schemeClr val="accent2"/>
                </a:solidFill>
              </a:rPr>
              <a:t>H</a:t>
            </a:r>
            <a:r>
              <a:rPr lang="en-US" sz="2800" b="1" baseline="-25000" dirty="0">
                <a:solidFill>
                  <a:schemeClr val="accent2"/>
                </a:solidFill>
              </a:rPr>
              <a:t>8</a:t>
            </a:r>
            <a:r>
              <a:rPr lang="en-US" sz="2800" b="1" dirty="0"/>
              <a:t>+   5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baseline="-25000" dirty="0"/>
              <a:t> </a:t>
            </a:r>
            <a:r>
              <a:rPr lang="en-US" sz="2800" b="1" dirty="0">
                <a:sym typeface="Wingdings" pitchFamily="2" charset="2"/>
              </a:rPr>
              <a:t>   3</a:t>
            </a:r>
            <a:r>
              <a:rPr lang="en-US" sz="28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28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2800" b="1" dirty="0">
                <a:sym typeface="Wingdings" pitchFamily="2" charset="2"/>
              </a:rPr>
              <a:t>+       4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O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8002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/>
              <a:t>22 grams of </a:t>
            </a:r>
            <a:r>
              <a:rPr lang="en-US" sz="2600" b="1" dirty="0">
                <a:solidFill>
                  <a:schemeClr val="accent2"/>
                </a:solidFill>
              </a:rPr>
              <a:t>C</a:t>
            </a:r>
            <a:r>
              <a:rPr lang="en-US" sz="2600" b="1" baseline="-25000" dirty="0">
                <a:solidFill>
                  <a:schemeClr val="accent2"/>
                </a:solidFill>
              </a:rPr>
              <a:t>3</a:t>
            </a:r>
            <a:r>
              <a:rPr lang="en-US" sz="2600" b="1" dirty="0">
                <a:solidFill>
                  <a:schemeClr val="accent2"/>
                </a:solidFill>
              </a:rPr>
              <a:t>H</a:t>
            </a:r>
            <a:r>
              <a:rPr lang="en-US" sz="2600" b="1" baseline="-25000" dirty="0">
                <a:solidFill>
                  <a:schemeClr val="accent2"/>
                </a:solidFill>
              </a:rPr>
              <a:t>8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/>
              <a:t>burned with </a:t>
            </a:r>
            <a:r>
              <a:rPr lang="en-US" sz="2600" b="1" dirty="0">
                <a:solidFill>
                  <a:srgbClr val="FF0000"/>
                </a:solidFill>
              </a:rPr>
              <a:t>O</a:t>
            </a:r>
            <a:r>
              <a:rPr lang="en-US" sz="2600" b="1" baseline="-25000" dirty="0">
                <a:solidFill>
                  <a:srgbClr val="FF0000"/>
                </a:solidFill>
              </a:rPr>
              <a:t>2  </a:t>
            </a:r>
            <a:r>
              <a:rPr lang="en-US" sz="2600" b="1" dirty="0"/>
              <a:t>makes how</a:t>
            </a:r>
            <a:r>
              <a:rPr lang="en-US" sz="2600" b="1" baseline="-25000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many grams of H</a:t>
            </a:r>
            <a:r>
              <a:rPr lang="en-US" sz="2600" b="1" baseline="-25000" dirty="0"/>
              <a:t>2</a:t>
            </a:r>
            <a:r>
              <a:rPr lang="en-US" sz="2600" b="1" dirty="0"/>
              <a:t>O </a:t>
            </a:r>
            <a:r>
              <a:rPr lang="en-US" sz="2000" b="1" dirty="0"/>
              <a:t>?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590800" y="1143000"/>
            <a:ext cx="6211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44	    32		44	   </a:t>
            </a:r>
            <a:r>
              <a:rPr lang="en-US" sz="3600" b="1" dirty="0" smtClean="0"/>
              <a:t>18    </a:t>
            </a:r>
            <a:r>
              <a:rPr lang="en-US" sz="3600" b="1" dirty="0"/>
              <a:t>g/mol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705600" y="22860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?? g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629400" y="4038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0" y="1447800"/>
            <a:ext cx="1447800" cy="120032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Problem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 stated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visually</a:t>
            </a:r>
            <a:endParaRPr lang="en-US" sz="2400" b="1" dirty="0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2971800" y="16764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71800" y="1676400"/>
            <a:ext cx="426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2390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71600" y="1219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Given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7432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22 g</a:t>
            </a:r>
            <a:endParaRPr lang="en-US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44196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1) ratio `</a:t>
            </a:r>
            <a:r>
              <a:rPr lang="en-US" sz="2700" b="1" dirty="0" smtClean="0">
                <a:solidFill>
                  <a:srgbClr val="FF0000"/>
                </a:solidFill>
              </a:rPr>
              <a:t>wanted’ </a:t>
            </a:r>
            <a:r>
              <a:rPr lang="en-US" sz="2700" b="1" dirty="0" smtClean="0"/>
              <a:t>moles in numerator to given in denominator</a:t>
            </a:r>
            <a:endParaRPr lang="en-US" sz="27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6200" y="2971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r>
              <a:rPr lang="en-US" sz="2800" b="1" dirty="0" smtClean="0"/>
              <a:t>) convert all given and molecule counts to moles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" y="3429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22 g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700" b="1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700" b="1" baseline="-250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700" b="1" dirty="0" smtClean="0"/>
              <a:t>* </a:t>
            </a:r>
            <a:r>
              <a:rPr lang="en-US" sz="2700" b="1" u="sng" dirty="0" smtClean="0"/>
              <a:t>1 mol C</a:t>
            </a:r>
            <a:r>
              <a:rPr lang="en-US" sz="2700" b="1" u="sng" baseline="-25000" dirty="0" smtClean="0"/>
              <a:t>3</a:t>
            </a:r>
            <a:r>
              <a:rPr lang="en-US" sz="2700" b="1" u="sng" dirty="0" smtClean="0"/>
              <a:t>H</a:t>
            </a:r>
            <a:r>
              <a:rPr lang="en-US" sz="2700" b="1" u="sng" baseline="-25000" dirty="0" smtClean="0"/>
              <a:t>8</a:t>
            </a:r>
          </a:p>
          <a:p>
            <a:r>
              <a:rPr lang="en-US" sz="2700" b="1" dirty="0" smtClean="0"/>
              <a:t>                          44 g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700" b="1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700" b="1" baseline="-250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en-US" sz="27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914400" y="3581400"/>
            <a:ext cx="6858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95600" y="3962400"/>
            <a:ext cx="6858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62400" y="3505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en-US" sz="3200" b="1" dirty="0" smtClean="0"/>
              <a:t>0.5 mol 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endParaRPr lang="en-US" sz="3200" b="1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5791200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="1" dirty="0" smtClean="0"/>
              <a:t>) Set equal to matching coefficients for compounds given in reaction…which ???</a:t>
            </a:r>
            <a:endParaRPr lang="en-US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33400" y="4800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  </a:t>
            </a:r>
            <a:r>
              <a:rPr lang="en-US" sz="3200" b="1" dirty="0" smtClean="0"/>
              <a:t>=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/>
              <a:t>mol H</a:t>
            </a:r>
            <a:r>
              <a:rPr lang="en-US" sz="3200" b="1" u="sng" baseline="-25000" dirty="0" smtClean="0"/>
              <a:t>2</a:t>
            </a:r>
            <a:r>
              <a:rPr lang="en-US" sz="3200" b="1" u="sng" dirty="0" smtClean="0"/>
              <a:t>O</a:t>
            </a:r>
          </a:p>
          <a:p>
            <a:r>
              <a:rPr lang="en-US" sz="3200" b="1" dirty="0" smtClean="0"/>
              <a:t>0.5   mol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3200" b="1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3200" b="1" baseline="-250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en-US" sz="32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5200" y="4800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600" b="1" u="sng" dirty="0" smtClean="0"/>
              <a:t>4</a:t>
            </a:r>
          </a:p>
          <a:p>
            <a:r>
              <a:rPr lang="en-US" sz="3600" b="1" dirty="0" smtClean="0"/>
              <a:t>   1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53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50" grpId="0"/>
      <p:bldP spid="59" grpId="0"/>
      <p:bldP spid="61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86800" cy="838200"/>
          </a:xfrm>
        </p:spPr>
        <p:txBody>
          <a:bodyPr/>
          <a:lstStyle/>
          <a:p>
            <a:r>
              <a:rPr lang="en-US" sz="2800" b="1" u="sng" dirty="0"/>
              <a:t>Method 2:</a:t>
            </a:r>
            <a:r>
              <a:rPr lang="en-US" sz="2800" b="1" dirty="0"/>
              <a:t> </a:t>
            </a:r>
            <a:r>
              <a:rPr lang="en-US" sz="2800" b="1" dirty="0" smtClean="0"/>
              <a:t>mole ratio way</a:t>
            </a:r>
            <a:endParaRPr lang="en-US" sz="2800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19400" y="18288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en-US" sz="2800" b="1" baseline="-25000" dirty="0">
                <a:solidFill>
                  <a:schemeClr val="accent2"/>
                </a:solidFill>
              </a:rPr>
              <a:t>3</a:t>
            </a:r>
            <a:r>
              <a:rPr lang="en-US" sz="2800" b="1" dirty="0">
                <a:solidFill>
                  <a:schemeClr val="accent2"/>
                </a:solidFill>
              </a:rPr>
              <a:t>H</a:t>
            </a:r>
            <a:r>
              <a:rPr lang="en-US" sz="2800" b="1" baseline="-25000" dirty="0">
                <a:solidFill>
                  <a:schemeClr val="accent2"/>
                </a:solidFill>
              </a:rPr>
              <a:t>8</a:t>
            </a:r>
            <a:r>
              <a:rPr lang="en-US" sz="2800" b="1" dirty="0"/>
              <a:t>+   5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baseline="-25000" dirty="0"/>
              <a:t> </a:t>
            </a:r>
            <a:r>
              <a:rPr lang="en-US" sz="2800" b="1" dirty="0">
                <a:sym typeface="Wingdings" pitchFamily="2" charset="2"/>
              </a:rPr>
              <a:t>   3</a:t>
            </a:r>
            <a:r>
              <a:rPr lang="en-US" sz="28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28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2800" b="1" dirty="0">
                <a:sym typeface="Wingdings" pitchFamily="2" charset="2"/>
              </a:rPr>
              <a:t>+       4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O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8002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/>
              <a:t>22 grams of </a:t>
            </a:r>
            <a:r>
              <a:rPr lang="en-US" sz="2600" b="1" dirty="0">
                <a:solidFill>
                  <a:schemeClr val="accent2"/>
                </a:solidFill>
              </a:rPr>
              <a:t>C</a:t>
            </a:r>
            <a:r>
              <a:rPr lang="en-US" sz="2600" b="1" baseline="-25000" dirty="0">
                <a:solidFill>
                  <a:schemeClr val="accent2"/>
                </a:solidFill>
              </a:rPr>
              <a:t>3</a:t>
            </a:r>
            <a:r>
              <a:rPr lang="en-US" sz="2600" b="1" dirty="0">
                <a:solidFill>
                  <a:schemeClr val="accent2"/>
                </a:solidFill>
              </a:rPr>
              <a:t>H</a:t>
            </a:r>
            <a:r>
              <a:rPr lang="en-US" sz="2600" b="1" baseline="-25000" dirty="0">
                <a:solidFill>
                  <a:schemeClr val="accent2"/>
                </a:solidFill>
              </a:rPr>
              <a:t>8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/>
              <a:t>burned with </a:t>
            </a:r>
            <a:r>
              <a:rPr lang="en-US" sz="2600" b="1" dirty="0">
                <a:solidFill>
                  <a:srgbClr val="FF0000"/>
                </a:solidFill>
              </a:rPr>
              <a:t>O</a:t>
            </a:r>
            <a:r>
              <a:rPr lang="en-US" sz="2600" b="1" baseline="-25000" dirty="0">
                <a:solidFill>
                  <a:srgbClr val="FF0000"/>
                </a:solidFill>
              </a:rPr>
              <a:t>2  </a:t>
            </a:r>
            <a:r>
              <a:rPr lang="en-US" sz="2600" b="1" dirty="0"/>
              <a:t>makes how</a:t>
            </a:r>
            <a:r>
              <a:rPr lang="en-US" sz="2600" b="1" baseline="-25000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many grams of H</a:t>
            </a:r>
            <a:r>
              <a:rPr lang="en-US" sz="2600" b="1" baseline="-25000" dirty="0"/>
              <a:t>2</a:t>
            </a:r>
            <a:r>
              <a:rPr lang="en-US" sz="2600" b="1" dirty="0"/>
              <a:t>O </a:t>
            </a:r>
            <a:r>
              <a:rPr lang="en-US" sz="2000" b="1" dirty="0"/>
              <a:t>?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590800" y="1143000"/>
            <a:ext cx="6211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44	    32		44	   </a:t>
            </a:r>
            <a:r>
              <a:rPr lang="en-US" sz="3600" b="1" dirty="0" smtClean="0"/>
              <a:t>18    </a:t>
            </a:r>
            <a:r>
              <a:rPr lang="en-US" sz="3600" b="1" dirty="0"/>
              <a:t>g/mol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705600" y="22860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?? g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629400" y="4038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2971800" y="16764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71800" y="1676400"/>
            <a:ext cx="426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2390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71600" y="1219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Given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7432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22 g</a:t>
            </a:r>
            <a:endParaRPr lang="en-US" sz="3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371600" y="35814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m</a:t>
            </a:r>
            <a:endParaRPr lang="en-US" sz="3600" b="1" u="sng" dirty="0" smtClean="0"/>
          </a:p>
          <a:p>
            <a:r>
              <a:rPr lang="en-US" sz="3600" b="1" dirty="0" smtClean="0"/>
              <a:t>0.5 </a:t>
            </a:r>
            <a:endParaRPr lang="en-US" sz="36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38400" y="3657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600" b="1" u="sng" dirty="0" smtClean="0"/>
              <a:t>4</a:t>
            </a:r>
          </a:p>
          <a:p>
            <a:r>
              <a:rPr lang="en-US" sz="3600" b="1" dirty="0" smtClean="0"/>
              <a:t>   1 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3124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Solve for </a:t>
            </a:r>
            <a:r>
              <a:rPr lang="en-US" sz="2800" b="1" dirty="0" smtClean="0">
                <a:solidFill>
                  <a:srgbClr val="FF0000"/>
                </a:solidFill>
              </a:rPr>
              <a:t>wanted </a:t>
            </a:r>
            <a:r>
              <a:rPr lang="en-US" sz="2800" b="1" dirty="0" smtClean="0"/>
              <a:t>moles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3733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0.5 *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3810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*0.5</a:t>
            </a:r>
            <a:endParaRPr lang="en-US" sz="36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810000"/>
            <a:ext cx="838200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71600" y="4191000"/>
            <a:ext cx="838200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3810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2 mol 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4800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4) Convert </a:t>
            </a:r>
            <a:r>
              <a:rPr lang="en-US" sz="2800" b="1" dirty="0" smtClean="0">
                <a:solidFill>
                  <a:srgbClr val="FF0000"/>
                </a:solidFill>
              </a:rPr>
              <a:t>wanted moles </a:t>
            </a:r>
            <a:r>
              <a:rPr lang="en-US" sz="2800" b="1" dirty="0" smtClean="0"/>
              <a:t>to wanted </a:t>
            </a:r>
            <a:r>
              <a:rPr lang="en-US" sz="2800" b="1" dirty="0" smtClean="0">
                <a:solidFill>
                  <a:srgbClr val="FF0000"/>
                </a:solidFill>
              </a:rPr>
              <a:t>final units </a:t>
            </a:r>
            <a:r>
              <a:rPr lang="en-US" sz="2800" b="1" dirty="0" smtClean="0"/>
              <a:t>(grams)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53340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 mol 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 </a:t>
            </a:r>
            <a:r>
              <a:rPr lang="en-US" sz="3200" b="1" dirty="0" smtClean="0"/>
              <a:t>*    </a:t>
            </a:r>
            <a:r>
              <a:rPr lang="en-US" sz="3200" b="1" u="sng" dirty="0" smtClean="0"/>
              <a:t>18 g H</a:t>
            </a:r>
            <a:r>
              <a:rPr lang="en-US" sz="3200" b="1" u="sng" baseline="-25000" dirty="0" smtClean="0"/>
              <a:t>2</a:t>
            </a:r>
            <a:r>
              <a:rPr lang="en-US" sz="3200" b="1" u="sng" dirty="0" smtClean="0"/>
              <a:t>O</a:t>
            </a:r>
          </a:p>
          <a:p>
            <a:r>
              <a:rPr lang="en-US" sz="3200" b="1" dirty="0" smtClean="0"/>
              <a:t>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1 mole 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5400" y="5486400"/>
            <a:ext cx="838200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33800" y="5943600"/>
            <a:ext cx="838200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86400" y="5410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36 g 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87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23" grpId="0"/>
      <p:bldP spid="24" grpId="0"/>
      <p:bldP spid="26" grpId="0"/>
      <p:bldP spid="30" grpId="0"/>
      <p:bldP spid="31" grpId="0"/>
      <p:bldP spid="32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0966" name="Picture 6" descr="whowantstobemollion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3962400" cy="3962400"/>
          </a:xfrm>
          <a:prstGeom prst="rect">
            <a:avLst/>
          </a:prstGeom>
          <a:noFill/>
        </p:spPr>
      </p:pic>
      <p:pic>
        <p:nvPicPr>
          <p:cNvPr id="40967" name="Picture 7" descr="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3124200"/>
            <a:ext cx="2047875" cy="213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7620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Exercise 7 : Chemical Stoichiometry Problems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72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eaks 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28850"/>
            <a:ext cx="2971800" cy="2228850"/>
          </a:xfrm>
          <a:prstGeom prst="rect">
            <a:avLst/>
          </a:prstGeom>
          <a:noFill/>
        </p:spPr>
      </p:pic>
      <p:pic>
        <p:nvPicPr>
          <p:cNvPr id="33795" name="Picture 3" descr="b urned st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3657600" cy="2184400"/>
          </a:xfrm>
          <a:prstGeom prst="rect">
            <a:avLst/>
          </a:prstGeom>
          <a:noFill/>
        </p:spPr>
      </p:pic>
      <p:pic>
        <p:nvPicPr>
          <p:cNvPr id="33796" name="Picture 4" descr="230436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1038"/>
            <a:ext cx="2914650" cy="2366962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91400" y="1905000"/>
            <a:ext cx="1600200" cy="212365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Low 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Low CO</a:t>
            </a:r>
            <a:r>
              <a:rPr lang="en-US" sz="2400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400" b="1" baseline="-25000" dirty="0">
                <a:sym typeface="Wingdings" pitchFamily="2" charset="2"/>
              </a:rPr>
              <a:t>-</a:t>
            </a:r>
            <a:r>
              <a:rPr lang="en-US" sz="2400" b="1" dirty="0">
                <a:sym typeface="Wingdings" pitchFamily="2" charset="2"/>
              </a:rPr>
              <a:t> High C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Wingdings" pitchFamily="2" charset="2"/>
              </a:rPr>
              <a:t>(charred</a:t>
            </a:r>
            <a:r>
              <a:rPr lang="en-US" sz="2000" b="1" dirty="0">
                <a:sym typeface="Wingdings" pitchFamily="2" charset="2"/>
              </a:rPr>
              <a:t>)</a:t>
            </a:r>
            <a:endParaRPr lang="en-US" sz="2000" b="1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057400" cy="249299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Hi 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Hi CO</a:t>
            </a:r>
            <a:r>
              <a:rPr lang="en-US" sz="2400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Wingdings" pitchFamily="2" charset="2"/>
              </a:rPr>
              <a:t>Low C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Wingdings" pitchFamily="2" charset="2"/>
              </a:rPr>
              <a:t>(no `char’)</a:t>
            </a: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baseline="-25000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0"/>
            <a:ext cx="563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Sometimes several answers possible</a:t>
            </a:r>
            <a:endParaRPr lang="en-US" sz="2400" b="1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638800" y="0"/>
            <a:ext cx="35052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Barbecuing steaks…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2438400" y="3962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705600" y="3581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676400" y="4572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</a:rPr>
              <a:t>3</a:t>
            </a:r>
            <a:r>
              <a:rPr lang="en-US" sz="2400" b="1" dirty="0">
                <a:solidFill>
                  <a:schemeClr val="accent2"/>
                </a:solidFill>
              </a:rPr>
              <a:t>H</a:t>
            </a:r>
            <a:r>
              <a:rPr lang="en-US" sz="2400" b="1" baseline="-25000" dirty="0">
                <a:solidFill>
                  <a:schemeClr val="accent2"/>
                </a:solidFill>
              </a:rPr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5O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+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3CO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676400" y="83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4O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+2CO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 </a:t>
            </a:r>
            <a:r>
              <a:rPr lang="en-US" sz="2400" b="1" dirty="0">
                <a:sym typeface="Wingdings" pitchFamily="2" charset="2"/>
              </a:rPr>
              <a:t>+ 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676400" y="1219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3O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 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+ 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2400" b="1" baseline="-250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+ 2C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676400" y="1600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2O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	  </a:t>
            </a:r>
            <a:r>
              <a:rPr lang="en-US" sz="2400" b="1" dirty="0">
                <a:sym typeface="Wingdings" pitchFamily="2" charset="2"/>
              </a:rPr>
              <a:t>+ 3C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019800" y="457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Complete combustion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676400" y="99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1676400" y="990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1676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0" y="1066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Incomplete combustion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791200" y="68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800" grpId="0" animBg="1"/>
      <p:bldP spid="33801" grpId="0" animBg="1"/>
      <p:bldP spid="33802" grpId="0" animBg="1"/>
      <p:bldP spid="33804" grpId="0"/>
      <p:bldP spid="33808" grpId="0"/>
      <p:bldP spid="33810" grpId="0"/>
      <p:bldP spid="33811" grpId="0"/>
      <p:bldP spid="33814" grpId="0"/>
      <p:bldP spid="33815" grpId="0" animBg="1"/>
      <p:bldP spid="33816" grpId="0" animBg="1"/>
      <p:bldP spid="33817" grpId="0" animBg="1"/>
      <p:bldP spid="33818" grpId="0"/>
      <p:bldP spid="338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411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From text page 143 Challenge Problem 143…some group </a:t>
            </a:r>
            <a:r>
              <a:rPr lang="en-US" sz="4000" dirty="0" smtClean="0"/>
              <a:t>discussion</a:t>
            </a:r>
            <a:r>
              <a:rPr lang="en-US" sz="4000" dirty="0" smtClean="0"/>
              <a:t> on… </a:t>
            </a:r>
            <a:r>
              <a:rPr lang="en-US" sz="4000" dirty="0" smtClean="0"/>
              <a:t>`cumulative skills’ problem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7086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M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is heated in air it converts entirely to MO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. A 4.000 gram sample of M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loses 0.277 grams when heated. What is the average atomic mass in g/</a:t>
            </a:r>
            <a:r>
              <a:rPr lang="en-US" sz="3200" b="1" dirty="0" err="1" smtClean="0"/>
              <a:t>mol</a:t>
            </a:r>
            <a:r>
              <a:rPr lang="en-US" sz="3200" b="1" dirty="0" smtClean="0"/>
              <a:t> of M 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58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6" y="2590800"/>
            <a:ext cx="8077200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3600" b="1" dirty="0"/>
              <a:t>If we burn 1.0 g AsX</a:t>
            </a:r>
            <a:r>
              <a:rPr lang="en-US" sz="3600" b="1" baseline="-25000" dirty="0"/>
              <a:t>5</a:t>
            </a:r>
            <a:r>
              <a:rPr lang="en-US" sz="3600" b="1" dirty="0"/>
              <a:t> in O</a:t>
            </a:r>
            <a:r>
              <a:rPr lang="en-US" sz="3600" b="1" baseline="-25000" dirty="0"/>
              <a:t>2</a:t>
            </a:r>
            <a:r>
              <a:rPr lang="en-US" sz="3600" b="1" dirty="0"/>
              <a:t> the arsenic (As) releases all the X and forms a pure arsenic oxide, As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  <a:r>
              <a:rPr lang="en-US" sz="3600" b="1" baseline="-25000" dirty="0"/>
              <a:t>3 </a:t>
            </a:r>
            <a:r>
              <a:rPr lang="en-US" sz="3600" b="1" dirty="0"/>
              <a:t>by consuming 0.09516 g O and expelling 0.7028 g X </a:t>
            </a:r>
            <a:r>
              <a:rPr lang="en-US" sz="3600" b="1" dirty="0" smtClean="0"/>
              <a:t>as 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. Given that X is a halogen, use the data provided to identify it. (Show work !)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05345" y="1482804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/>
              <a:t>Challenge 3b: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group discussion on…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759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24200"/>
            <a:ext cx="906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Basic mole-mass-count conversions (Bermuda triangle: </a:t>
            </a:r>
            <a:r>
              <a:rPr lang="en-US" sz="2800" b="1" dirty="0" smtClean="0">
                <a:solidFill>
                  <a:srgbClr val="0070C0"/>
                </a:solidFill>
              </a:rPr>
              <a:t>exercise 5a</a:t>
            </a:r>
            <a:r>
              <a:rPr lang="en-US" sz="2800" b="1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Mole ratio/ stoichiometry conversion (`body parts related: </a:t>
            </a:r>
            <a:r>
              <a:rPr lang="en-US" sz="2800" b="1" dirty="0" smtClean="0">
                <a:solidFill>
                  <a:srgbClr val="0070C0"/>
                </a:solidFill>
              </a:rPr>
              <a:t>exercise 5b </a:t>
            </a:r>
            <a:r>
              <a:rPr lang="en-US" sz="2800" b="1" dirty="0" smtClean="0"/>
              <a:t>+ exceeding quantities of board practice)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% composition problems and combustion analysis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Reaction balancing </a:t>
            </a:r>
            <a:endParaRPr lang="en-US" sz="2800" b="1" dirty="0"/>
          </a:p>
        </p:txBody>
      </p:sp>
      <p:pic>
        <p:nvPicPr>
          <p:cNvPr id="3" name="Picture 2" descr="http://images.travelpod.com/users/carsonsontour2/1.1289910207.road-side-s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51" y="0"/>
            <a:ext cx="3919549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181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road  trip through mole land so far…</a:t>
            </a:r>
            <a:endParaRPr lang="en-US" sz="4000" b="1" dirty="0"/>
          </a:p>
        </p:txBody>
      </p:sp>
      <p:pic>
        <p:nvPicPr>
          <p:cNvPr id="5" name="Picture 9" descr="mo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332" y="1371600"/>
            <a:ext cx="238089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0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Mole calculations </a:t>
            </a:r>
            <a:r>
              <a:rPr lang="en-US" sz="2800" b="1" dirty="0" smtClean="0">
                <a:solidFill>
                  <a:srgbClr val="FF0000"/>
                </a:solidFill>
              </a:rPr>
              <a:t>level 3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Reaction </a:t>
            </a:r>
            <a:r>
              <a:rPr lang="en-US" sz="2800" b="1" dirty="0" err="1" smtClean="0"/>
              <a:t>Stoichiometry</a:t>
            </a:r>
            <a:r>
              <a:rPr lang="en-US" sz="2800" b="1" dirty="0" smtClean="0"/>
              <a:t> </a:t>
            </a:r>
            <a:r>
              <a:rPr lang="en-US" sz="2800" b="1" dirty="0"/>
              <a:t>problems:</a:t>
            </a:r>
            <a:br>
              <a:rPr lang="en-US" sz="2800" b="1" dirty="0"/>
            </a:br>
            <a:r>
              <a:rPr lang="en-US" sz="2800" b="1" dirty="0"/>
              <a:t>how chemists cook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  Some Typical Reaction </a:t>
            </a:r>
            <a:r>
              <a:rPr lang="en-US" sz="3200" b="1" dirty="0" err="1" smtClean="0"/>
              <a:t>stoichiometry</a:t>
            </a:r>
            <a:r>
              <a:rPr lang="en-US" sz="3200" b="1" dirty="0" smtClean="0"/>
              <a:t> problems</a:t>
            </a:r>
            <a:endParaRPr lang="en-US" sz="3200" b="1" dirty="0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" y="21336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accent2"/>
                </a:solidFill>
              </a:rPr>
              <a:t>C</a:t>
            </a:r>
            <a:r>
              <a:rPr lang="en-US" sz="4000" b="1" baseline="-25000" dirty="0" smtClean="0">
                <a:solidFill>
                  <a:schemeClr val="accent2"/>
                </a:solidFill>
              </a:rPr>
              <a:t>3</a:t>
            </a:r>
            <a:r>
              <a:rPr lang="en-US" sz="4000" b="1" dirty="0" smtClean="0">
                <a:solidFill>
                  <a:schemeClr val="accent2"/>
                </a:solidFill>
              </a:rPr>
              <a:t>H</a:t>
            </a:r>
            <a:r>
              <a:rPr lang="en-US" sz="4000" b="1" baseline="-25000" dirty="0" smtClean="0">
                <a:solidFill>
                  <a:schemeClr val="accent2"/>
                </a:solidFill>
              </a:rPr>
              <a:t>8</a:t>
            </a:r>
            <a:r>
              <a:rPr lang="en-US" sz="4000" b="1" dirty="0" smtClean="0"/>
              <a:t>+   5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baseline="-25000" dirty="0" smtClean="0"/>
              <a:t> </a:t>
            </a:r>
            <a:r>
              <a:rPr lang="en-US" sz="4000" b="1" dirty="0">
                <a:sym typeface="Wingdings" pitchFamily="2" charset="2"/>
              </a:rPr>
              <a:t>   </a:t>
            </a:r>
            <a:r>
              <a:rPr lang="en-US" sz="4000" b="1" dirty="0" smtClean="0">
                <a:sym typeface="Wingdings" pitchFamily="2" charset="2"/>
              </a:rPr>
              <a:t>3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CO</a:t>
            </a:r>
            <a:r>
              <a:rPr lang="en-US" sz="4000" b="1" baseline="-25000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4000" b="1" dirty="0">
                <a:sym typeface="Wingdings" pitchFamily="2" charset="2"/>
              </a:rPr>
              <a:t>+   4</a:t>
            </a:r>
            <a:r>
              <a:rPr lang="en-US" sz="4000" b="1" dirty="0">
                <a:solidFill>
                  <a:schemeClr val="tx2"/>
                </a:solidFill>
                <a:sym typeface="Wingdings" pitchFamily="2" charset="2"/>
              </a:rPr>
              <a:t>H</a:t>
            </a:r>
            <a:r>
              <a:rPr lang="en-US" sz="4000" b="1" baseline="-25000" dirty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4000" b="1" dirty="0">
                <a:solidFill>
                  <a:schemeClr val="tx2"/>
                </a:solidFill>
                <a:sym typeface="Wingdings" pitchFamily="2" charset="2"/>
              </a:rPr>
              <a:t>O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20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BALANCED</a:t>
            </a:r>
            <a:r>
              <a:rPr lang="en-US" sz="4000" dirty="0" smtClean="0">
                <a:sym typeface="Symbol"/>
              </a:rPr>
              <a:t>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743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 1: (reactant </a:t>
            </a:r>
            <a:r>
              <a:rPr lang="en-US" sz="2400" b="1" u="sng" dirty="0" smtClean="0">
                <a:sym typeface="Wingdings" pitchFamily="2" charset="2"/>
              </a:rPr>
              <a:t> product)</a:t>
            </a:r>
            <a:endParaRPr lang="en-US" sz="2400" b="1" u="sng" dirty="0" smtClean="0"/>
          </a:p>
          <a:p>
            <a:r>
              <a:rPr lang="en-US" sz="2400" b="1" dirty="0" smtClean="0"/>
              <a:t>Given 16 grams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predict the maximum molecules of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that can form. 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96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 2: (products </a:t>
            </a:r>
            <a:r>
              <a:rPr lang="en-US" sz="2400" b="1" u="sng" dirty="0" smtClean="0">
                <a:sym typeface="Wingdings" pitchFamily="2" charset="2"/>
              </a:rPr>
              <a:t> reactants)</a:t>
            </a:r>
            <a:endParaRPr lang="en-US" sz="2400" b="1" u="sng" dirty="0" smtClean="0"/>
          </a:p>
          <a:p>
            <a:r>
              <a:rPr lang="en-US" sz="2400" b="1" dirty="0" smtClean="0"/>
              <a:t>How many grams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r>
              <a:rPr lang="en-US" sz="2400" b="1" dirty="0" smtClean="0"/>
              <a:t> are needed to  produce  100 grams of H2O ?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18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 3: (limiting reactant</a:t>
            </a:r>
            <a:r>
              <a:rPr lang="en-US" sz="2400" b="1" u="sng" dirty="0" smtClean="0">
                <a:sym typeface="Wingdings" pitchFamily="2" charset="2"/>
              </a:rPr>
              <a:t> product)</a:t>
            </a:r>
            <a:endParaRPr lang="en-US" sz="2400" b="1" u="sng" dirty="0" smtClean="0"/>
          </a:p>
          <a:p>
            <a:r>
              <a:rPr lang="en-US" sz="2400" b="1" dirty="0" smtClean="0"/>
              <a:t>Given 1 gram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and 1 gram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r>
              <a:rPr lang="en-US" sz="2400" b="1" dirty="0" smtClean="0"/>
              <a:t>, what is the maximum weight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we can make ?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Moles or molecules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648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Moles or molecules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05000" y="4419600"/>
            <a:ext cx="685800" cy="2286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58000" y="4419600"/>
            <a:ext cx="685800" cy="2286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30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305800" cy="175432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/>
              <a:t>“What does </a:t>
            </a:r>
            <a:r>
              <a:rPr lang="en-US" sz="3600" b="1" i="1" dirty="0" smtClean="0">
                <a:solidFill>
                  <a:srgbClr val="FF0000"/>
                </a:solidFill>
              </a:rPr>
              <a:t>reaction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stoichiometry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/>
              <a:t> </a:t>
            </a:r>
            <a:r>
              <a:rPr lang="en-US" sz="3600" b="1" i="1" dirty="0"/>
              <a:t>have to do with anything  really </a:t>
            </a:r>
            <a:r>
              <a:rPr lang="en-US" sz="3600" b="1" i="1" dirty="0" smtClean="0"/>
              <a:t>important and practical ?”</a:t>
            </a:r>
            <a:endParaRPr lang="en-US" sz="3600" b="1" i="1" dirty="0"/>
          </a:p>
        </p:txBody>
      </p:sp>
      <p:pic>
        <p:nvPicPr>
          <p:cNvPr id="13314" name="Picture 2" descr="http://3.bp.blogspot.com/_6xEShP64DM8/TNu715mqrRI/AAAAAAAAAnY/09B6h-rb0dc/s400/bored%2B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191000" cy="4624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7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rs-bikes.info/d/1467-2/2008-ford-taurus-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4998720" cy="3124200"/>
          </a:xfrm>
          <a:prstGeom prst="rect">
            <a:avLst/>
          </a:prstGeom>
          <a:noFill/>
        </p:spPr>
      </p:pic>
      <p:pic>
        <p:nvPicPr>
          <p:cNvPr id="24580" name="Picture 4" descr="http://www.fleetmag.com/images/article/1228510016244__AlliantPower_HEUIRFuelInjector_FMS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2209800" cy="2857500"/>
          </a:xfrm>
          <a:prstGeom prst="rect">
            <a:avLst/>
          </a:prstGeom>
          <a:noFill/>
        </p:spPr>
      </p:pic>
      <p:pic>
        <p:nvPicPr>
          <p:cNvPr id="24582" name="Picture 6" descr="http://www.racecarwarehouse.co.uk/images_parts/parts/engines&amp;ancillaries/V8%20k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3124200" cy="2343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V-8 fuel injection module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4876800"/>
            <a:ext cx="3505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81000" y="2133600"/>
            <a:ext cx="687977" cy="1558834"/>
          </a:xfrm>
          <a:custGeom>
            <a:avLst/>
            <a:gdLst>
              <a:gd name="connsiteX0" fmla="*/ 548640 w 687977"/>
              <a:gd name="connsiteY0" fmla="*/ 1558834 h 1558834"/>
              <a:gd name="connsiteX1" fmla="*/ 60960 w 687977"/>
              <a:gd name="connsiteY1" fmla="*/ 418011 h 1558834"/>
              <a:gd name="connsiteX2" fmla="*/ 182880 w 687977"/>
              <a:gd name="connsiteY2" fmla="*/ 78377 h 1558834"/>
              <a:gd name="connsiteX3" fmla="*/ 687977 w 687977"/>
              <a:gd name="connsiteY3" fmla="*/ 0 h 15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7" h="1558834">
                <a:moveTo>
                  <a:pt x="548640" y="1558834"/>
                </a:moveTo>
                <a:cubicBezTo>
                  <a:pt x="335280" y="1111794"/>
                  <a:pt x="121920" y="664754"/>
                  <a:pt x="60960" y="418011"/>
                </a:cubicBezTo>
                <a:cubicBezTo>
                  <a:pt x="0" y="171268"/>
                  <a:pt x="78377" y="148045"/>
                  <a:pt x="182880" y="78377"/>
                </a:cubicBezTo>
                <a:cubicBezTo>
                  <a:pt x="287383" y="8709"/>
                  <a:pt x="687977" y="0"/>
                  <a:pt x="687977" y="0"/>
                </a:cubicBezTo>
              </a:path>
            </a:pathLst>
          </a:custGeom>
          <a:ln w="349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Individual fuel injectors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267200"/>
            <a:ext cx="1828800" cy="707886"/>
          </a:xfrm>
          <a:prstGeom prst="rect">
            <a:avLst/>
          </a:prstGeom>
          <a:gradFill>
            <a:gsLst>
              <a:gs pos="0">
                <a:srgbClr val="DDEBCF">
                  <a:alpha val="4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Goes under here*</a:t>
            </a:r>
            <a:endParaRPr lang="en-US" sz="2000" b="1" dirty="0"/>
          </a:p>
        </p:txBody>
      </p:sp>
      <p:pic>
        <p:nvPicPr>
          <p:cNvPr id="24584" name="Picture 8" descr="http://image.hondatuningmagazine.com/f/9323356+w750+st0/0506_ht_31_z+ecu_tuning+jumper_wi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57200"/>
            <a:ext cx="2743200" cy="20574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0800000">
            <a:off x="3124200" y="20574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533400"/>
            <a:ext cx="16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Gas/O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ratio and flow rate  to each fuel injector controlled by engine block microchip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1"/>
            <a:ext cx="601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Stoichiometric</a:t>
            </a:r>
            <a:r>
              <a:rPr lang="en-US" sz="2800" b="1" dirty="0" smtClean="0"/>
              <a:t> control in the real world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438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Microchip controlling engine operation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867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Ok, ok motor heads… I know  the engine shown is a V-6 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019800" y="1828800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 animBg="1"/>
      <p:bldP spid="1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ightline.org/sightlineuid/f28757be7f94bef9ae75f4c90354fa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49276"/>
            <a:ext cx="6553200" cy="46418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2476500" y="4686300"/>
            <a:ext cx="1752600" cy="158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1975 US Congressional mandate for 23.5 mpg fleet average enacted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143500" y="4838700"/>
            <a:ext cx="990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5562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 bit PROM chips become reasonably cheap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Variation of mpg and hp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time for light-duty trucks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1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934</Words>
  <Application>Microsoft Office PowerPoint</Application>
  <PresentationFormat>On-screen Show (4:3)</PresentationFormat>
  <Paragraphs>172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 calculations level 3 Reaction Stoichiometry problems: how chemists cook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complex stoichiometry problem done 2 ways</vt:lpstr>
      <vt:lpstr>Method 2: mole ratio way (Board first)</vt:lpstr>
      <vt:lpstr>Method 2: mole ratio way</vt:lpstr>
      <vt:lpstr>Method 2: mole ratio way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82</cp:revision>
  <dcterms:created xsi:type="dcterms:W3CDTF">2011-09-19T15:19:47Z</dcterms:created>
  <dcterms:modified xsi:type="dcterms:W3CDTF">2012-10-18T19:18:07Z</dcterms:modified>
</cp:coreProperties>
</file>