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6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5" r:id="rId10"/>
    <p:sldId id="324" r:id="rId11"/>
    <p:sldId id="334" r:id="rId12"/>
    <p:sldId id="326" r:id="rId13"/>
    <p:sldId id="327" r:id="rId14"/>
    <p:sldId id="328" r:id="rId15"/>
    <p:sldId id="329" r:id="rId16"/>
    <p:sldId id="330" r:id="rId17"/>
    <p:sldId id="331" r:id="rId18"/>
    <p:sldId id="33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4163" autoAdjust="0"/>
  </p:normalViewPr>
  <p:slideViewPr>
    <p:cSldViewPr>
      <p:cViewPr varScale="1">
        <p:scale>
          <a:sx n="81" d="100"/>
          <a:sy n="81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3EDDC-7C85-46CA-B7B0-A4901A3EDD12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FD613-A9F9-4689-8EB0-D62D77EFE1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62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CF5B-D297-4B81-9133-B1585220CA7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6937-5375-4CB2-9A93-E79D699DB9C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E6937-5375-4CB2-9A93-E79D699DB9C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49418-E620-4AEC-9F2E-464BAD2865A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D116-9BBD-4863-A5A9-12859FB26D88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7D05-52D3-4F98-B08C-452A00CF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1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D116-9BBD-4863-A5A9-12859FB26D88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7D05-52D3-4F98-B08C-452A00CF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89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D116-9BBD-4863-A5A9-12859FB26D88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7D05-52D3-4F98-B08C-452A00CF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3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D116-9BBD-4863-A5A9-12859FB26D88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7D05-52D3-4F98-B08C-452A00CF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1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D116-9BBD-4863-A5A9-12859FB26D88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7D05-52D3-4F98-B08C-452A00CF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21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D116-9BBD-4863-A5A9-12859FB26D88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7D05-52D3-4F98-B08C-452A00CF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1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D116-9BBD-4863-A5A9-12859FB26D88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7D05-52D3-4F98-B08C-452A00CF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77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D116-9BBD-4863-A5A9-12859FB26D88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7D05-52D3-4F98-B08C-452A00CF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7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D116-9BBD-4863-A5A9-12859FB26D88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7D05-52D3-4F98-B08C-452A00CF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3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D116-9BBD-4863-A5A9-12859FB26D88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7D05-52D3-4F98-B08C-452A00CF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7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D116-9BBD-4863-A5A9-12859FB26D88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7D05-52D3-4F98-B08C-452A00CF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0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AD116-9BBD-4863-A5A9-12859FB26D88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E7D05-52D3-4F98-B08C-452A00CF9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143000"/>
            <a:ext cx="769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/>
              <a:t>1) A </a:t>
            </a:r>
            <a:r>
              <a:rPr lang="en-US" sz="2800" b="1" dirty="0"/>
              <a:t>0.30 gram sample of carbon black is burned in a covered crucible. The collected gas weighs 0.70 grams. What is the empiric formula of the gas ?		(C =12, O =</a:t>
            </a:r>
            <a:r>
              <a:rPr lang="en-US" sz="2800" b="1" dirty="0" smtClean="0"/>
              <a:t>16)</a:t>
            </a:r>
            <a:r>
              <a:rPr lang="en-US" dirty="0"/>
              <a:t> 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286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Chemical Compositions from Reaction Data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31242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 ---------------------------------------</a:t>
            </a:r>
            <a:r>
              <a:rPr lang="en-US" sz="2800" b="1" dirty="0" smtClean="0">
                <a:sym typeface="Wingdings" pitchFamily="2" charset="2"/>
              </a:rPr>
              <a:t> </a:t>
            </a:r>
            <a:r>
              <a:rPr lang="en-US" sz="2800" b="1" dirty="0" err="1" smtClean="0">
                <a:sym typeface="Wingdings" pitchFamily="2" charset="2"/>
              </a:rPr>
              <a:t>CO</a:t>
            </a:r>
            <a:r>
              <a:rPr lang="en-US" sz="2800" b="1" baseline="-25000" dirty="0" err="1" smtClean="0">
                <a:sym typeface="Wingdings" pitchFamily="2" charset="2"/>
              </a:rPr>
              <a:t>x</a:t>
            </a:r>
            <a:endParaRPr lang="en-US" sz="2800" b="1" dirty="0" smtClean="0"/>
          </a:p>
          <a:p>
            <a:r>
              <a:rPr lang="en-US" sz="2800" b="1" dirty="0" smtClean="0"/>
              <a:t>0.3 g			     		     0.7 g	</a:t>
            </a:r>
            <a:r>
              <a:rPr lang="en-US" sz="2800" dirty="0" smtClean="0"/>
              <a:t>  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337538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Mol</a:t>
            </a:r>
            <a:r>
              <a:rPr lang="en-US" sz="3200" dirty="0" smtClean="0"/>
              <a:t> C= 0.3/12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=0.025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404515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Mass O=0.7-0.3 g=0.4 g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143500" y="4495800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Mol</a:t>
            </a:r>
            <a:r>
              <a:rPr lang="en-US" sz="3200" dirty="0" smtClean="0"/>
              <a:t> O= 0.4/16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=0.025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5638800"/>
            <a:ext cx="81915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Mole C/</a:t>
            </a:r>
            <a:r>
              <a:rPr lang="en-US" sz="4000" b="1" dirty="0" err="1" smtClean="0"/>
              <a:t>Mol</a:t>
            </a:r>
            <a:r>
              <a:rPr lang="en-US" sz="4000" b="1" dirty="0" smtClean="0"/>
              <a:t> O = 0.025/0.025=1=&gt;CO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7289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teaks coo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228850"/>
            <a:ext cx="2971800" cy="2228850"/>
          </a:xfrm>
          <a:prstGeom prst="rect">
            <a:avLst/>
          </a:prstGeom>
          <a:noFill/>
        </p:spPr>
      </p:pic>
      <p:pic>
        <p:nvPicPr>
          <p:cNvPr id="33795" name="Picture 3" descr="b urned ste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495800"/>
            <a:ext cx="3657600" cy="2184400"/>
          </a:xfrm>
          <a:prstGeom prst="rect">
            <a:avLst/>
          </a:prstGeom>
          <a:noFill/>
        </p:spPr>
      </p:pic>
      <p:pic>
        <p:nvPicPr>
          <p:cNvPr id="33796" name="Picture 4" descr="230436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491038"/>
            <a:ext cx="2914650" cy="2366962"/>
          </a:xfrm>
          <a:prstGeom prst="rect">
            <a:avLst/>
          </a:prstGeom>
          <a:noFill/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7391400" y="1905000"/>
            <a:ext cx="1600200" cy="249299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Low </a:t>
            </a:r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ym typeface="Wingdings" pitchFamily="2" charset="2"/>
              </a:rPr>
              <a:t></a:t>
            </a:r>
            <a:r>
              <a:rPr lang="en-US" b="1" dirty="0"/>
              <a:t>Low CO</a:t>
            </a:r>
            <a:r>
              <a:rPr lang="en-US" b="1" baseline="-25000" dirty="0"/>
              <a:t>2</a:t>
            </a:r>
          </a:p>
          <a:p>
            <a:pPr>
              <a:spcBef>
                <a:spcPct val="50000"/>
              </a:spcBef>
            </a:pPr>
            <a:r>
              <a:rPr lang="en-US" b="1" baseline="-25000" dirty="0">
                <a:sym typeface="Wingdings" pitchFamily="2" charset="2"/>
              </a:rPr>
              <a:t>-</a:t>
            </a:r>
            <a:r>
              <a:rPr lang="en-US" b="1" dirty="0">
                <a:sym typeface="Wingdings" pitchFamily="2" charset="2"/>
              </a:rPr>
              <a:t> High C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ym typeface="Wingdings" pitchFamily="2" charset="2"/>
              </a:rPr>
              <a:t>(charred)</a:t>
            </a:r>
            <a:endParaRPr lang="en-US" b="1" dirty="0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04800" y="2133600"/>
            <a:ext cx="2057400" cy="249299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Hi </a:t>
            </a:r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ym typeface="Wingdings" pitchFamily="2" charset="2"/>
              </a:rPr>
              <a:t></a:t>
            </a:r>
            <a:r>
              <a:rPr lang="en-US" b="1" dirty="0"/>
              <a:t>Hi CO</a:t>
            </a:r>
            <a:r>
              <a:rPr lang="en-US" b="1" baseline="-25000" dirty="0"/>
              <a:t>2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ym typeface="Wingdings" pitchFamily="2" charset="2"/>
              </a:rPr>
              <a:t>Low C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ym typeface="Wingdings" pitchFamily="2" charset="2"/>
              </a:rPr>
              <a:t>(no `char’)</a:t>
            </a:r>
            <a:endParaRPr lang="en-US" b="1" dirty="0"/>
          </a:p>
          <a:p>
            <a:pPr>
              <a:spcBef>
                <a:spcPct val="50000"/>
              </a:spcBef>
            </a:pPr>
            <a:endParaRPr lang="en-US" b="1" baseline="-25000" dirty="0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0" y="0"/>
            <a:ext cx="56388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Sometimes several answers possible</a:t>
            </a:r>
            <a:endParaRPr lang="en-US" sz="2400" b="1" dirty="0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5638800" y="0"/>
            <a:ext cx="3505200" cy="4572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Barbecuing steaks…</a:t>
            </a: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H="1">
            <a:off x="2438400" y="3962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6705600" y="35814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1676400" y="457200"/>
            <a:ext cx="392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C</a:t>
            </a:r>
            <a:r>
              <a:rPr lang="en-US" sz="2400" b="1" baseline="-25000" dirty="0">
                <a:solidFill>
                  <a:schemeClr val="accent2"/>
                </a:solidFill>
              </a:rPr>
              <a:t>3</a:t>
            </a:r>
            <a:r>
              <a:rPr lang="en-US" sz="2400" b="1" dirty="0">
                <a:solidFill>
                  <a:schemeClr val="accent2"/>
                </a:solidFill>
              </a:rPr>
              <a:t>H</a:t>
            </a:r>
            <a:r>
              <a:rPr lang="en-US" sz="2400" b="1" baseline="-25000" dirty="0">
                <a:solidFill>
                  <a:schemeClr val="accent2"/>
                </a:solidFill>
              </a:rPr>
              <a:t>8</a:t>
            </a:r>
            <a:r>
              <a:rPr lang="en-US" sz="2400" b="1" dirty="0"/>
              <a:t> + </a:t>
            </a:r>
            <a:r>
              <a:rPr lang="en-US" sz="2400" b="1" dirty="0">
                <a:solidFill>
                  <a:srgbClr val="FF0000"/>
                </a:solidFill>
              </a:rPr>
              <a:t>5O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ym typeface="Wingdings" pitchFamily="2" charset="2"/>
              </a:rPr>
              <a:t>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4H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2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O</a:t>
            </a:r>
            <a:r>
              <a:rPr lang="en-US" sz="2400" b="1" dirty="0">
                <a:solidFill>
                  <a:schemeClr val="hlink"/>
                </a:solidFill>
                <a:sym typeface="Wingdings" pitchFamily="2" charset="2"/>
              </a:rPr>
              <a:t> +</a:t>
            </a:r>
            <a:r>
              <a:rPr lang="en-US" sz="2400" b="1" dirty="0">
                <a:solidFill>
                  <a:srgbClr val="00B050"/>
                </a:solidFill>
                <a:sym typeface="Wingdings" pitchFamily="2" charset="2"/>
              </a:rPr>
              <a:t>3CO</a:t>
            </a:r>
            <a:r>
              <a:rPr lang="en-US" sz="2400" b="1" baseline="-25000" dirty="0">
                <a:solidFill>
                  <a:srgbClr val="00B050"/>
                </a:solidFill>
                <a:sym typeface="Wingdings" pitchFamily="2" charset="2"/>
              </a:rPr>
              <a:t>2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1676400" y="8382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/>
              <a:t>C</a:t>
            </a:r>
            <a:r>
              <a:rPr lang="en-US" sz="2400" b="1" baseline="-25000" dirty="0"/>
              <a:t>3</a:t>
            </a:r>
            <a:r>
              <a:rPr lang="en-US" sz="2400" b="1" dirty="0"/>
              <a:t>H</a:t>
            </a:r>
            <a:r>
              <a:rPr lang="en-US" sz="2400" b="1" baseline="-25000" dirty="0"/>
              <a:t>8</a:t>
            </a:r>
            <a:r>
              <a:rPr lang="en-US" sz="2400" b="1" dirty="0"/>
              <a:t> + </a:t>
            </a:r>
            <a:r>
              <a:rPr lang="en-US" sz="2400" b="1" dirty="0">
                <a:solidFill>
                  <a:srgbClr val="FF0000"/>
                </a:solidFill>
              </a:rPr>
              <a:t>4O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/>
              <a:t> </a:t>
            </a:r>
            <a:r>
              <a:rPr lang="en-US" sz="2400" b="1" dirty="0">
                <a:sym typeface="Wingdings" pitchFamily="2" charset="2"/>
              </a:rPr>
              <a:t>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4H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2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O</a:t>
            </a:r>
            <a:r>
              <a:rPr lang="en-US" sz="2400" b="1" dirty="0">
                <a:solidFill>
                  <a:schemeClr val="hlink"/>
                </a:solidFill>
                <a:sym typeface="Wingdings" pitchFamily="2" charset="2"/>
              </a:rPr>
              <a:t> </a:t>
            </a:r>
            <a:r>
              <a:rPr lang="en-US" sz="2400" b="1" dirty="0">
                <a:solidFill>
                  <a:srgbClr val="00B050"/>
                </a:solidFill>
                <a:sym typeface="Wingdings" pitchFamily="2" charset="2"/>
              </a:rPr>
              <a:t>+2CO</a:t>
            </a:r>
            <a:r>
              <a:rPr lang="en-US" sz="2400" b="1" baseline="-25000" dirty="0">
                <a:solidFill>
                  <a:srgbClr val="00B050"/>
                </a:solidFill>
                <a:sym typeface="Wingdings" pitchFamily="2" charset="2"/>
              </a:rPr>
              <a:t>2 </a:t>
            </a:r>
            <a:r>
              <a:rPr lang="en-US" sz="2400" b="1" dirty="0">
                <a:sym typeface="Wingdings" pitchFamily="2" charset="2"/>
              </a:rPr>
              <a:t>+ C</a:t>
            </a:r>
            <a:endParaRPr lang="en-US" sz="2400" b="1" baseline="-25000" dirty="0">
              <a:sym typeface="Wingdings" pitchFamily="2" charset="2"/>
            </a:endParaRP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1676400" y="12192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/>
              <a:t>C</a:t>
            </a:r>
            <a:r>
              <a:rPr lang="en-US" sz="2400" b="1" baseline="-25000" dirty="0"/>
              <a:t>3</a:t>
            </a:r>
            <a:r>
              <a:rPr lang="en-US" sz="2400" b="1" dirty="0"/>
              <a:t>H</a:t>
            </a:r>
            <a:r>
              <a:rPr lang="en-US" sz="2400" b="1" baseline="-25000" dirty="0"/>
              <a:t>8</a:t>
            </a:r>
            <a:r>
              <a:rPr lang="en-US" sz="2400" b="1" dirty="0"/>
              <a:t> + </a:t>
            </a:r>
            <a:r>
              <a:rPr lang="en-US" sz="2400" b="1" dirty="0">
                <a:solidFill>
                  <a:srgbClr val="FF0000"/>
                </a:solidFill>
              </a:rPr>
              <a:t>3O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/>
              <a:t> </a:t>
            </a:r>
            <a:r>
              <a:rPr lang="en-US" sz="2400" b="1" dirty="0">
                <a:sym typeface="Wingdings" pitchFamily="2" charset="2"/>
              </a:rPr>
              <a:t>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 4H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2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O </a:t>
            </a:r>
            <a:r>
              <a:rPr lang="en-US" sz="2400" b="1" dirty="0">
                <a:solidFill>
                  <a:schemeClr val="hlink"/>
                </a:solidFill>
                <a:sym typeface="Wingdings" pitchFamily="2" charset="2"/>
              </a:rPr>
              <a:t>+  </a:t>
            </a:r>
            <a:r>
              <a:rPr lang="en-US" sz="2400" b="1" dirty="0">
                <a:solidFill>
                  <a:srgbClr val="00B050"/>
                </a:solidFill>
                <a:sym typeface="Wingdings" pitchFamily="2" charset="2"/>
              </a:rPr>
              <a:t>CO</a:t>
            </a:r>
            <a:r>
              <a:rPr lang="en-US" sz="2400" b="1" baseline="-25000" dirty="0">
                <a:solidFill>
                  <a:srgbClr val="00B050"/>
                </a:solidFill>
                <a:sym typeface="Wingdings" pitchFamily="2" charset="2"/>
              </a:rPr>
              <a:t>2</a:t>
            </a:r>
            <a:r>
              <a:rPr lang="en-US" sz="2400" b="1" baseline="-25000" dirty="0">
                <a:sym typeface="Wingdings" pitchFamily="2" charset="2"/>
              </a:rPr>
              <a:t> </a:t>
            </a:r>
            <a:r>
              <a:rPr lang="en-US" sz="2400" b="1" dirty="0">
                <a:sym typeface="Wingdings" pitchFamily="2" charset="2"/>
              </a:rPr>
              <a:t>+ 2C</a:t>
            </a:r>
            <a:endParaRPr lang="en-US" sz="2400" b="1" baseline="-25000" dirty="0">
              <a:sym typeface="Wingdings" pitchFamily="2" charset="2"/>
            </a:endParaRP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1676400" y="16002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/>
              <a:t>C</a:t>
            </a:r>
            <a:r>
              <a:rPr lang="en-US" sz="2400" b="1" baseline="-25000" dirty="0"/>
              <a:t>3</a:t>
            </a:r>
            <a:r>
              <a:rPr lang="en-US" sz="2400" b="1" dirty="0"/>
              <a:t>H</a:t>
            </a:r>
            <a:r>
              <a:rPr lang="en-US" sz="2400" b="1" baseline="-25000" dirty="0"/>
              <a:t>8</a:t>
            </a:r>
            <a:r>
              <a:rPr lang="en-US" sz="2400" b="1" dirty="0"/>
              <a:t> + </a:t>
            </a:r>
            <a:r>
              <a:rPr lang="en-US" sz="2400" b="1" dirty="0">
                <a:solidFill>
                  <a:srgbClr val="FF0000"/>
                </a:solidFill>
              </a:rPr>
              <a:t>2O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/>
              <a:t> </a:t>
            </a:r>
            <a:r>
              <a:rPr lang="en-US" sz="2400" b="1" dirty="0">
                <a:sym typeface="Wingdings" pitchFamily="2" charset="2"/>
              </a:rPr>
              <a:t>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4H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2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O</a:t>
            </a:r>
            <a:r>
              <a:rPr lang="en-US" sz="2400" b="1" dirty="0">
                <a:solidFill>
                  <a:schemeClr val="hlink"/>
                </a:solidFill>
                <a:sym typeface="Wingdings" pitchFamily="2" charset="2"/>
              </a:rPr>
              <a:t> 	  </a:t>
            </a:r>
            <a:r>
              <a:rPr lang="en-US" sz="2400" b="1" dirty="0">
                <a:sym typeface="Wingdings" pitchFamily="2" charset="2"/>
              </a:rPr>
              <a:t>+ 3C</a:t>
            </a:r>
            <a:endParaRPr lang="en-US" sz="2400" b="1" baseline="-25000" dirty="0">
              <a:sym typeface="Wingdings" pitchFamily="2" charset="2"/>
            </a:endParaRP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6019800" y="4572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Complete combustion</a:t>
            </a:r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1676400" y="990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1676400" y="990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>
            <a:off x="1676400" y="1981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0" y="1066800"/>
            <a:ext cx="182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Incomplete combustion</a:t>
            </a:r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 flipH="1">
            <a:off x="5791200" y="685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2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8" grpId="0" animBg="1"/>
      <p:bldP spid="33800" grpId="0" animBg="1"/>
      <p:bldP spid="33801" grpId="0" animBg="1"/>
      <p:bldP spid="33802" grpId="0" animBg="1"/>
      <p:bldP spid="33804" grpId="0"/>
      <p:bldP spid="33808" grpId="0"/>
      <p:bldP spid="33810" grpId="0"/>
      <p:bldP spid="33811" grpId="0"/>
      <p:bldP spid="33814" grpId="0"/>
      <p:bldP spid="33815" grpId="0" animBg="1"/>
      <p:bldP spid="33816" grpId="0" animBg="1"/>
      <p:bldP spid="33817" grpId="0" animBg="1"/>
      <p:bldP spid="33818" grpId="0"/>
      <p:bldP spid="338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3708" y="4572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From text page 143 Challenge Problem 143</a:t>
            </a:r>
          </a:p>
          <a:p>
            <a:r>
              <a:rPr lang="en-US" sz="4000" dirty="0" smtClean="0"/>
              <a:t>…a `cumulative skills’ problem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7086600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When M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S</a:t>
            </a:r>
            <a:r>
              <a:rPr lang="en-US" sz="3200" b="1" baseline="-25000" dirty="0" smtClean="0"/>
              <a:t>3</a:t>
            </a:r>
            <a:r>
              <a:rPr lang="en-US" sz="3200" b="1" dirty="0" smtClean="0"/>
              <a:t> is heated in air it converts entirely to MO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. A 4.000 gram sample of M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S</a:t>
            </a:r>
            <a:r>
              <a:rPr lang="en-US" sz="3200" b="1" baseline="-25000" dirty="0" smtClean="0"/>
              <a:t>3</a:t>
            </a:r>
            <a:r>
              <a:rPr lang="en-US" sz="3200" b="1" dirty="0" smtClean="0"/>
              <a:t> loses 0.277 grams when so heated. What is the average atomic mass in g/</a:t>
            </a:r>
            <a:r>
              <a:rPr lang="en-US" sz="3200" b="1" dirty="0" err="1" smtClean="0"/>
              <a:t>mol</a:t>
            </a:r>
            <a:r>
              <a:rPr lang="en-US" sz="3200" b="1" dirty="0" smtClean="0"/>
              <a:t> of M 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6581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124200"/>
            <a:ext cx="9067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Basic mole-mass-count conversions (Bermuda triangle: </a:t>
            </a:r>
            <a:r>
              <a:rPr lang="en-US" sz="2800" b="1" dirty="0" smtClean="0">
                <a:solidFill>
                  <a:srgbClr val="0070C0"/>
                </a:solidFill>
              </a:rPr>
              <a:t>exercise 5a</a:t>
            </a:r>
            <a:r>
              <a:rPr lang="en-US" sz="2800" b="1" dirty="0" smtClean="0"/>
              <a:t>)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Mole ratio/ stoichiometry conversion (`body parts related: </a:t>
            </a:r>
            <a:r>
              <a:rPr lang="en-US" sz="2800" b="1" dirty="0" smtClean="0">
                <a:solidFill>
                  <a:srgbClr val="0070C0"/>
                </a:solidFill>
              </a:rPr>
              <a:t>exercise 5b </a:t>
            </a:r>
            <a:r>
              <a:rPr lang="en-US" sz="2800" b="1" dirty="0" smtClean="0"/>
              <a:t>+ exceeding quantities of board practice)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% composition problems and combustion analysis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/>
              <a:t>Reaction balancing </a:t>
            </a:r>
            <a:endParaRPr lang="en-US" sz="2800" b="1" dirty="0"/>
          </a:p>
        </p:txBody>
      </p:sp>
      <p:pic>
        <p:nvPicPr>
          <p:cNvPr id="3" name="Picture 2" descr="http://images.travelpod.com/users/carsonsontour2/1.1289910207.road-side-st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51" y="0"/>
            <a:ext cx="3919549" cy="294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51816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The road  trip through mole land so far…</a:t>
            </a:r>
            <a:endParaRPr lang="en-US" sz="4000" b="1" dirty="0"/>
          </a:p>
        </p:txBody>
      </p:sp>
      <p:pic>
        <p:nvPicPr>
          <p:cNvPr id="5" name="Picture 9" descr="mol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332" y="1371600"/>
            <a:ext cx="2380891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603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2964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Mole calculations </a:t>
            </a:r>
            <a:r>
              <a:rPr lang="en-US" sz="2800" b="1" dirty="0" smtClean="0">
                <a:solidFill>
                  <a:srgbClr val="FF0000"/>
                </a:solidFill>
              </a:rPr>
              <a:t>level 3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Reaction </a:t>
            </a:r>
            <a:r>
              <a:rPr lang="en-US" sz="2800" b="1" dirty="0" err="1" smtClean="0"/>
              <a:t>Stoichiometry</a:t>
            </a:r>
            <a:r>
              <a:rPr lang="en-US" sz="2800" b="1" dirty="0" smtClean="0"/>
              <a:t> </a:t>
            </a:r>
            <a:r>
              <a:rPr lang="en-US" sz="2800" b="1" dirty="0"/>
              <a:t>problems:</a:t>
            </a:r>
            <a:br>
              <a:rPr lang="en-US" sz="2800" b="1" dirty="0"/>
            </a:br>
            <a:r>
              <a:rPr lang="en-US" sz="2800" b="1" dirty="0"/>
              <a:t>how chemists cook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0" y="1447800"/>
            <a:ext cx="914400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  Some Typical Reaction </a:t>
            </a:r>
            <a:r>
              <a:rPr lang="en-US" sz="3200" b="1" dirty="0" err="1" smtClean="0"/>
              <a:t>stoichiometry</a:t>
            </a:r>
            <a:r>
              <a:rPr lang="en-US" sz="3200" b="1" dirty="0" smtClean="0"/>
              <a:t> problems</a:t>
            </a:r>
            <a:endParaRPr lang="en-US" sz="3200" b="1" dirty="0"/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228600" y="2133600"/>
            <a:ext cx="6629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chemeClr val="accent2"/>
                </a:solidFill>
              </a:rPr>
              <a:t>C</a:t>
            </a:r>
            <a:r>
              <a:rPr lang="en-US" sz="4000" b="1" baseline="-25000" dirty="0" smtClean="0">
                <a:solidFill>
                  <a:schemeClr val="accent2"/>
                </a:solidFill>
              </a:rPr>
              <a:t>3</a:t>
            </a:r>
            <a:r>
              <a:rPr lang="en-US" sz="4000" b="1" dirty="0" smtClean="0">
                <a:solidFill>
                  <a:schemeClr val="accent2"/>
                </a:solidFill>
              </a:rPr>
              <a:t>H</a:t>
            </a:r>
            <a:r>
              <a:rPr lang="en-US" sz="4000" b="1" baseline="-25000" dirty="0" smtClean="0">
                <a:solidFill>
                  <a:schemeClr val="accent2"/>
                </a:solidFill>
              </a:rPr>
              <a:t>8</a:t>
            </a:r>
            <a:r>
              <a:rPr lang="en-US" sz="4000" b="1" dirty="0" smtClean="0"/>
              <a:t>+   5</a:t>
            </a:r>
            <a:r>
              <a:rPr lang="en-US" sz="4000" b="1" dirty="0" smtClean="0">
                <a:solidFill>
                  <a:srgbClr val="FF0000"/>
                </a:solidFill>
              </a:rPr>
              <a:t>O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b="1" baseline="-25000" dirty="0" smtClean="0"/>
              <a:t> </a:t>
            </a:r>
            <a:r>
              <a:rPr lang="en-US" sz="4000" b="1" dirty="0">
                <a:sym typeface="Wingdings" pitchFamily="2" charset="2"/>
              </a:rPr>
              <a:t>   </a:t>
            </a:r>
            <a:r>
              <a:rPr lang="en-US" sz="4000" b="1" dirty="0" smtClean="0">
                <a:sym typeface="Wingdings" pitchFamily="2" charset="2"/>
              </a:rPr>
              <a:t>3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CO</a:t>
            </a:r>
            <a:r>
              <a:rPr lang="en-US" sz="4000" b="1" baseline="-25000" dirty="0" smtClean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2</a:t>
            </a:r>
            <a:r>
              <a:rPr lang="en-US" sz="4000" b="1" dirty="0">
                <a:sym typeface="Wingdings" pitchFamily="2" charset="2"/>
              </a:rPr>
              <a:t>+   4</a:t>
            </a:r>
            <a:r>
              <a:rPr lang="en-US" sz="4000" b="1" dirty="0">
                <a:solidFill>
                  <a:schemeClr val="tx2"/>
                </a:solidFill>
                <a:sym typeface="Wingdings" pitchFamily="2" charset="2"/>
              </a:rPr>
              <a:t>H</a:t>
            </a:r>
            <a:r>
              <a:rPr lang="en-US" sz="4000" b="1" baseline="-25000" dirty="0">
                <a:solidFill>
                  <a:schemeClr val="tx2"/>
                </a:solidFill>
                <a:sym typeface="Wingdings" pitchFamily="2" charset="2"/>
              </a:rPr>
              <a:t>2</a:t>
            </a:r>
            <a:r>
              <a:rPr lang="en-US" sz="4000" b="1" dirty="0">
                <a:solidFill>
                  <a:schemeClr val="tx2"/>
                </a:solidFill>
                <a:sym typeface="Wingdings" pitchFamily="2" charset="2"/>
              </a:rPr>
              <a:t>O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22098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BALANCED</a:t>
            </a:r>
            <a:r>
              <a:rPr lang="en-US" sz="4000" dirty="0" smtClean="0">
                <a:sym typeface="Symbol"/>
              </a:rPr>
              <a:t>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27432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Example 1: (reactant </a:t>
            </a:r>
            <a:r>
              <a:rPr lang="en-US" sz="2400" b="1" u="sng" dirty="0" smtClean="0">
                <a:sym typeface="Wingdings" pitchFamily="2" charset="2"/>
              </a:rPr>
              <a:t> product)</a:t>
            </a:r>
            <a:endParaRPr lang="en-US" sz="2400" b="1" u="sng" dirty="0" smtClean="0"/>
          </a:p>
          <a:p>
            <a:r>
              <a:rPr lang="en-US" sz="2400" b="1" dirty="0" smtClean="0"/>
              <a:t>Given 16 grams of 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predict the maximum molecules of CO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that can form.  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3962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Example 2: (products </a:t>
            </a:r>
            <a:r>
              <a:rPr lang="en-US" sz="2400" b="1" u="sng" dirty="0" smtClean="0">
                <a:sym typeface="Wingdings" pitchFamily="2" charset="2"/>
              </a:rPr>
              <a:t> reactants)</a:t>
            </a:r>
            <a:endParaRPr lang="en-US" sz="2400" b="1" u="sng" dirty="0" smtClean="0"/>
          </a:p>
          <a:p>
            <a:r>
              <a:rPr lang="en-US" sz="2400" b="1" dirty="0" smtClean="0"/>
              <a:t>How many grams of C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H</a:t>
            </a:r>
            <a:r>
              <a:rPr lang="en-US" sz="2400" b="1" baseline="-25000" dirty="0" smtClean="0"/>
              <a:t>8</a:t>
            </a:r>
            <a:r>
              <a:rPr lang="en-US" sz="2400" b="1" dirty="0" smtClean="0"/>
              <a:t> are needed to  produce  100 grams of H2O ? 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5181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Example 3: (limiting reactant</a:t>
            </a:r>
            <a:r>
              <a:rPr lang="en-US" sz="2400" b="1" u="sng" dirty="0" smtClean="0">
                <a:sym typeface="Wingdings" pitchFamily="2" charset="2"/>
              </a:rPr>
              <a:t> product)</a:t>
            </a:r>
            <a:endParaRPr lang="en-US" sz="2400" b="1" u="sng" dirty="0" smtClean="0"/>
          </a:p>
          <a:p>
            <a:r>
              <a:rPr lang="en-US" sz="2400" b="1" dirty="0" smtClean="0"/>
              <a:t>Given 1 gram of 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and 1 gram of C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H</a:t>
            </a:r>
            <a:r>
              <a:rPr lang="en-US" sz="2400" b="1" baseline="-25000" dirty="0" smtClean="0"/>
              <a:t>8</a:t>
            </a:r>
            <a:r>
              <a:rPr lang="en-US" sz="2400" b="1" dirty="0" smtClean="0"/>
              <a:t>, what is the maximum weight of 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O we can make ?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676400" y="4572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Moles or molecules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6400" y="46482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Moles or molecules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905000" y="4419600"/>
            <a:ext cx="685800" cy="228600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858000" y="4419600"/>
            <a:ext cx="685800" cy="228600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16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8" grpId="0" animBg="1"/>
      <p:bldP spid="34830" grpId="0"/>
      <p:bldP spid="13" grpId="0"/>
      <p:bldP spid="14" grpId="0"/>
      <p:bldP spid="15" grpId="0"/>
      <p:bldP spid="16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8305800" cy="1754326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/>
              <a:t>“What does </a:t>
            </a:r>
            <a:r>
              <a:rPr lang="en-US" sz="3600" b="1" i="1" dirty="0" smtClean="0">
                <a:solidFill>
                  <a:srgbClr val="FF0000"/>
                </a:solidFill>
              </a:rPr>
              <a:t>reaction</a:t>
            </a:r>
            <a:r>
              <a:rPr lang="en-US" sz="3600" b="1" i="1" dirty="0" smtClean="0"/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stoichiometry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smtClean="0"/>
              <a:t> </a:t>
            </a:r>
            <a:r>
              <a:rPr lang="en-US" sz="3600" b="1" i="1" dirty="0"/>
              <a:t>have to do with anything  really </a:t>
            </a:r>
            <a:r>
              <a:rPr lang="en-US" sz="3600" b="1" i="1" dirty="0" smtClean="0"/>
              <a:t>important and practical ?”</a:t>
            </a:r>
            <a:endParaRPr lang="en-US" sz="3600" b="1" i="1" dirty="0"/>
          </a:p>
        </p:txBody>
      </p:sp>
      <p:pic>
        <p:nvPicPr>
          <p:cNvPr id="13314" name="Picture 2" descr="http://3.bp.blogspot.com/_6xEShP64DM8/TNu715mqrRI/AAAAAAAAAnY/09B6h-rb0dc/s400/bored%2Bc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057400"/>
            <a:ext cx="4191000" cy="4624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176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ars-bikes.info/d/1467-2/2008-ford-taurus-eng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276600"/>
            <a:ext cx="4998720" cy="3124200"/>
          </a:xfrm>
          <a:prstGeom prst="rect">
            <a:avLst/>
          </a:prstGeom>
          <a:noFill/>
        </p:spPr>
      </p:pic>
      <p:pic>
        <p:nvPicPr>
          <p:cNvPr id="24580" name="Picture 4" descr="http://www.fleetmag.com/images/article/1228510016244__AlliantPower_HEUIRFuelInjector_FMS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81000"/>
            <a:ext cx="2209800" cy="2857500"/>
          </a:xfrm>
          <a:prstGeom prst="rect">
            <a:avLst/>
          </a:prstGeom>
          <a:noFill/>
        </p:spPr>
      </p:pic>
      <p:pic>
        <p:nvPicPr>
          <p:cNvPr id="24582" name="Picture 6" descr="http://www.racecarwarehouse.co.uk/images_parts/parts/engines&amp;ancillaries/V8%20k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429000"/>
            <a:ext cx="3124200" cy="23431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9718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V-8 fuel injection module</a:t>
            </a:r>
            <a:endParaRPr lang="en-US" sz="24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00400" y="4876800"/>
            <a:ext cx="35052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381000" y="2133600"/>
            <a:ext cx="687977" cy="1558834"/>
          </a:xfrm>
          <a:custGeom>
            <a:avLst/>
            <a:gdLst>
              <a:gd name="connsiteX0" fmla="*/ 548640 w 687977"/>
              <a:gd name="connsiteY0" fmla="*/ 1558834 h 1558834"/>
              <a:gd name="connsiteX1" fmla="*/ 60960 w 687977"/>
              <a:gd name="connsiteY1" fmla="*/ 418011 h 1558834"/>
              <a:gd name="connsiteX2" fmla="*/ 182880 w 687977"/>
              <a:gd name="connsiteY2" fmla="*/ 78377 h 1558834"/>
              <a:gd name="connsiteX3" fmla="*/ 687977 w 687977"/>
              <a:gd name="connsiteY3" fmla="*/ 0 h 155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977" h="1558834">
                <a:moveTo>
                  <a:pt x="548640" y="1558834"/>
                </a:moveTo>
                <a:cubicBezTo>
                  <a:pt x="335280" y="1111794"/>
                  <a:pt x="121920" y="664754"/>
                  <a:pt x="60960" y="418011"/>
                </a:cubicBezTo>
                <a:cubicBezTo>
                  <a:pt x="0" y="171268"/>
                  <a:pt x="78377" y="148045"/>
                  <a:pt x="182880" y="78377"/>
                </a:cubicBezTo>
                <a:cubicBezTo>
                  <a:pt x="287383" y="8709"/>
                  <a:pt x="687977" y="0"/>
                  <a:pt x="687977" y="0"/>
                </a:cubicBezTo>
              </a:path>
            </a:pathLst>
          </a:custGeom>
          <a:ln w="3492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Individual fuel injectors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76600" y="4267200"/>
            <a:ext cx="1828800" cy="707886"/>
          </a:xfrm>
          <a:prstGeom prst="rect">
            <a:avLst/>
          </a:prstGeom>
          <a:gradFill>
            <a:gsLst>
              <a:gs pos="0">
                <a:srgbClr val="DDEBCF">
                  <a:alpha val="4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18900000" scaled="1"/>
          </a:gra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Goes under here*</a:t>
            </a:r>
            <a:endParaRPr lang="en-US" sz="2000" b="1" dirty="0"/>
          </a:p>
        </p:txBody>
      </p:sp>
      <p:pic>
        <p:nvPicPr>
          <p:cNvPr id="24584" name="Picture 8" descr="http://image.hondatuningmagazine.com/f/9323356+w750+st0/0506_ht_31_z+ecu_tuning+jumper_wi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457200"/>
            <a:ext cx="2743200" cy="2057400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/>
          <p:nvPr/>
        </p:nvCxnSpPr>
        <p:spPr>
          <a:xfrm rot="10800000">
            <a:off x="3124200" y="2057400"/>
            <a:ext cx="6096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81400" y="533400"/>
            <a:ext cx="1600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Gas/O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ratio and flow rate  to each fuel injector controlled by engine block microchip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124200" y="1"/>
            <a:ext cx="60198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Stoichiometric</a:t>
            </a:r>
            <a:r>
              <a:rPr lang="en-US" sz="2800" b="1" dirty="0" smtClean="0"/>
              <a:t> control in the real world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10200" y="2438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Microchip controlling engine operation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58674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Ok, ok motor heads… I know  the engine shown is a V-6 </a:t>
            </a:r>
            <a:endParaRPr lang="en-US" sz="2400" b="1" dirty="0"/>
          </a:p>
        </p:txBody>
      </p:sp>
      <p:cxnSp>
        <p:nvCxnSpPr>
          <p:cNvPr id="18" name="Straight Arrow Connector 17"/>
          <p:cNvCxnSpPr/>
          <p:nvPr/>
        </p:nvCxnSpPr>
        <p:spPr>
          <a:xfrm rot="16200000" flipV="1">
            <a:off x="6019800" y="1828800"/>
            <a:ext cx="1219200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15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/>
      <p:bldP spid="12" grpId="0" animBg="1"/>
      <p:bldP spid="16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sightline.org/sightlineuid/f28757be7f94bef9ae75f4c90354fa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49276"/>
            <a:ext cx="6553200" cy="464185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rot="5400000" flipH="1" flipV="1">
            <a:off x="2476500" y="4686300"/>
            <a:ext cx="1752600" cy="1588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5486400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1975 US Congressional mandate for 23.5 mpg fleet average enacted</a:t>
            </a:r>
            <a:endParaRPr lang="en-US" sz="2800" b="1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5143500" y="4838700"/>
            <a:ext cx="990600" cy="1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81600" y="55626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8 bit PROM chips become reasonably cheap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Variation of mpg and hp </a:t>
            </a:r>
            <a:r>
              <a:rPr lang="en-US" sz="2800" b="1" dirty="0" err="1" smtClean="0"/>
              <a:t>vs</a:t>
            </a:r>
            <a:r>
              <a:rPr lang="en-US" sz="2800" b="1" dirty="0" smtClean="0"/>
              <a:t> time for light-duty trucks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617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83058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Think about …</a:t>
            </a:r>
            <a:r>
              <a:rPr lang="en-US" sz="2400" b="1" dirty="0" smtClean="0"/>
              <a:t>Goldilocks </a:t>
            </a:r>
            <a:r>
              <a:rPr lang="en-US" sz="2400" b="1" dirty="0"/>
              <a:t>and the 3 Bears</a:t>
            </a:r>
            <a:r>
              <a:rPr lang="en-US" sz="2400" b="1" dirty="0" smtClean="0"/>
              <a:t>…….</a:t>
            </a:r>
            <a:endParaRPr lang="en-US" sz="2400" b="1" dirty="0"/>
          </a:p>
        </p:txBody>
      </p:sp>
      <p:pic>
        <p:nvPicPr>
          <p:cNvPr id="8197" name="Picture 5" descr="three bea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914400"/>
            <a:ext cx="3670300" cy="5257800"/>
          </a:xfrm>
          <a:prstGeom prst="rect">
            <a:avLst/>
          </a:prstGeom>
          <a:noFill/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657600" y="1905000"/>
            <a:ext cx="1752600" cy="36671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Mama Bear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781800" y="1752600"/>
            <a:ext cx="1905000" cy="36671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Papa Bear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572000" y="5029200"/>
            <a:ext cx="1447800" cy="838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Baby Bear</a:t>
            </a:r>
          </a:p>
        </p:txBody>
      </p:sp>
      <p:pic>
        <p:nvPicPr>
          <p:cNvPr id="8202" name="Picture 10" descr="Goldilo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3227387" cy="3810000"/>
          </a:xfrm>
          <a:prstGeom prst="rect">
            <a:avLst/>
          </a:prstGeom>
          <a:noFill/>
        </p:spPr>
      </p:pic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70693" y="5029200"/>
            <a:ext cx="2895600" cy="1219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Goldilocks: commits breaking and entering felony</a:t>
            </a:r>
          </a:p>
        </p:txBody>
      </p:sp>
    </p:spTree>
    <p:extLst>
      <p:ext uri="{BB962C8B-B14F-4D97-AF65-F5344CB8AC3E}">
        <p14:creationId xmlns:p14="http://schemas.microsoft.com/office/powerpoint/2010/main" val="229450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8" grpId="0" animBg="1"/>
      <p:bldP spid="8199" grpId="0" animBg="1"/>
      <p:bldP spid="8200" grpId="0" animBg="1"/>
      <p:bldP spid="820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04800" y="1371600"/>
            <a:ext cx="807720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/>
              <a:t>How </a:t>
            </a:r>
            <a:r>
              <a:rPr lang="en-US" sz="2000" b="1" dirty="0"/>
              <a:t>many moles of O</a:t>
            </a:r>
            <a:r>
              <a:rPr lang="en-US" sz="2000" b="1" baseline="-25000" dirty="0"/>
              <a:t>2</a:t>
            </a:r>
            <a:r>
              <a:rPr lang="en-US" sz="2000" b="1" dirty="0"/>
              <a:t> will burn to form  </a:t>
            </a:r>
            <a:r>
              <a:rPr lang="en-US" sz="2000" b="1" dirty="0" smtClean="0"/>
              <a:t>1.2 </a:t>
            </a:r>
            <a:r>
              <a:rPr lang="en-US" sz="2000" b="1" dirty="0"/>
              <a:t>moles of CO</a:t>
            </a:r>
            <a:r>
              <a:rPr lang="en-US" sz="2000" b="1" baseline="-25000" dirty="0"/>
              <a:t>2</a:t>
            </a:r>
            <a:r>
              <a:rPr lang="en-US" sz="2000" b="1" dirty="0"/>
              <a:t>  ?</a:t>
            </a:r>
            <a:r>
              <a:rPr lang="en-US" sz="2000" dirty="0"/>
              <a:t> 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7696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 smtClean="0"/>
              <a:t>Simple mol-mol </a:t>
            </a:r>
            <a:r>
              <a:rPr lang="en-US" b="1" dirty="0" err="1" smtClean="0"/>
              <a:t>stoichiometry</a:t>
            </a:r>
            <a:r>
              <a:rPr lang="en-US" b="1" dirty="0" smtClean="0"/>
              <a:t> conversions</a:t>
            </a:r>
            <a:endParaRPr lang="pt-BR" dirty="0"/>
          </a:p>
          <a:p>
            <a:r>
              <a:rPr lang="pt-BR" sz="3200" b="1" dirty="0"/>
              <a:t>C</a:t>
            </a:r>
            <a:r>
              <a:rPr lang="pt-BR" sz="3200" b="1" baseline="-25000" dirty="0"/>
              <a:t>3</a:t>
            </a:r>
            <a:r>
              <a:rPr lang="pt-BR" sz="3200" b="1" dirty="0"/>
              <a:t>H</a:t>
            </a:r>
            <a:r>
              <a:rPr lang="pt-BR" sz="3200" b="1" baseline="-25000" dirty="0"/>
              <a:t>8</a:t>
            </a:r>
            <a:r>
              <a:rPr lang="pt-BR" sz="3200" b="1" dirty="0"/>
              <a:t> + </a:t>
            </a:r>
            <a:r>
              <a:rPr lang="pt-BR" sz="3200" b="1" dirty="0">
                <a:solidFill>
                  <a:srgbClr val="FF0000"/>
                </a:solidFill>
              </a:rPr>
              <a:t>5O</a:t>
            </a:r>
            <a:r>
              <a:rPr lang="pt-BR" sz="3200" b="1" baseline="-25000" dirty="0">
                <a:solidFill>
                  <a:srgbClr val="FF0000"/>
                </a:solidFill>
              </a:rPr>
              <a:t>2</a:t>
            </a:r>
            <a:r>
              <a:rPr lang="pt-BR" sz="3200" b="1" dirty="0"/>
              <a:t>--------</a:t>
            </a:r>
            <a:r>
              <a:rPr lang="en-US" sz="3200" b="1" dirty="0">
                <a:sym typeface="Wingdings" pitchFamily="2" charset="2"/>
              </a:rPr>
              <a:t></a:t>
            </a:r>
            <a:r>
              <a:rPr lang="pt-BR" sz="3200" b="1" dirty="0"/>
              <a:t> 	 3</a:t>
            </a:r>
            <a:r>
              <a:rPr lang="pt-BR" sz="3200" b="1" dirty="0">
                <a:solidFill>
                  <a:srgbClr val="00B050"/>
                </a:solidFill>
              </a:rPr>
              <a:t>CO</a:t>
            </a:r>
            <a:r>
              <a:rPr lang="pt-BR" sz="3200" b="1" baseline="-25000" dirty="0">
                <a:solidFill>
                  <a:srgbClr val="00B050"/>
                </a:solidFill>
              </a:rPr>
              <a:t>2</a:t>
            </a:r>
            <a:r>
              <a:rPr lang="pt-BR" sz="3200" b="1" dirty="0"/>
              <a:t> + 4H</a:t>
            </a:r>
            <a:r>
              <a:rPr lang="pt-BR" sz="3200" b="1" baseline="-25000" dirty="0"/>
              <a:t>2</a:t>
            </a:r>
            <a:r>
              <a:rPr lang="pt-BR" sz="3200" b="1" dirty="0"/>
              <a:t>O</a:t>
            </a:r>
            <a:r>
              <a:rPr lang="pt-BR" b="1" dirty="0"/>
              <a:t>  	</a:t>
            </a:r>
            <a:endParaRPr lang="pt-BR" dirty="0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4876800" y="198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2133600" y="1828800"/>
            <a:ext cx="3200400" cy="46166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Method </a:t>
            </a:r>
            <a:r>
              <a:rPr lang="en-US" b="1" dirty="0" smtClean="0"/>
              <a:t>1: factor label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" y="3047999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1.2  mol CO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95600" y="2895600"/>
            <a:ext cx="190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  5 mol O</a:t>
            </a:r>
            <a:r>
              <a:rPr lang="en-US" u="sng" baseline="-25000" dirty="0" smtClean="0"/>
              <a:t>2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>   3 mol 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endParaRPr lang="en-US" u="sng" baseline="-25000" dirty="0" smtClean="0"/>
          </a:p>
          <a:p>
            <a:endParaRPr lang="en-US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914400" y="2362200"/>
            <a:ext cx="9906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given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819400" y="2362200"/>
            <a:ext cx="38100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from reaction </a:t>
            </a:r>
            <a:r>
              <a:rPr lang="en-US" dirty="0" err="1" smtClean="0"/>
              <a:t>stoichiometry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667000" y="2971800"/>
            <a:ext cx="15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105400" y="3048000"/>
            <a:ext cx="1752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= 2 mol O</a:t>
            </a:r>
            <a:r>
              <a:rPr lang="en-US" baseline="-25000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49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68" grpId="0" animBg="1"/>
      <p:bldP spid="18" grpId="0"/>
      <p:bldP spid="19" grpId="0"/>
      <p:bldP spid="20" grpId="0" animBg="1"/>
      <p:bldP spid="22" grpId="0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295400"/>
            <a:ext cx="8001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/>
              <a:t>2) A hydrocarbon sample (</a:t>
            </a:r>
            <a:r>
              <a:rPr lang="en-US" sz="3200" dirty="0" err="1" smtClean="0"/>
              <a:t>C</a:t>
            </a:r>
            <a:r>
              <a:rPr lang="en-US" sz="3200" baseline="-25000" dirty="0" err="1" smtClean="0"/>
              <a:t>x</a:t>
            </a:r>
            <a:r>
              <a:rPr lang="en-US" sz="3200" dirty="0" smtClean="0"/>
              <a:t> </a:t>
            </a:r>
            <a:r>
              <a:rPr lang="en-US" sz="3200" dirty="0" err="1" smtClean="0"/>
              <a:t>H</a:t>
            </a:r>
            <a:r>
              <a:rPr lang="en-US" sz="3200" baseline="-25000" dirty="0" err="1" smtClean="0"/>
              <a:t>y</a:t>
            </a:r>
            <a:r>
              <a:rPr lang="en-US" sz="3200" dirty="0" smtClean="0"/>
              <a:t>) is burned in oxygen producing 1.0 gram of CO</a:t>
            </a:r>
            <a:r>
              <a:rPr lang="en-US" sz="3200" baseline="-25000" dirty="0" smtClean="0"/>
              <a:t>2 </a:t>
            </a:r>
            <a:r>
              <a:rPr lang="en-US" sz="3200" dirty="0" smtClean="0"/>
              <a:t> and 0.4086 g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O. What is the empiric formula for the hydrocarbon ? (C=12, O=16, H=1)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Chemical Compositions from Reaction Data (continued)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3657600"/>
            <a:ext cx="54864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Blackboard work !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30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1143000"/>
          </a:xfrm>
        </p:spPr>
        <p:txBody>
          <a:bodyPr/>
          <a:lstStyle/>
          <a:p>
            <a:r>
              <a:rPr lang="en-US" sz="2800" b="1" dirty="0"/>
              <a:t>Brief </a:t>
            </a:r>
            <a:r>
              <a:rPr lang="en-US" sz="2800" b="1" dirty="0" smtClean="0"/>
              <a:t>historical aside</a:t>
            </a:r>
            <a:r>
              <a:rPr lang="en-US" sz="2800" b="1" dirty="0"/>
              <a:t>:</a:t>
            </a:r>
            <a:br>
              <a:rPr lang="en-US" sz="2800" b="1" dirty="0"/>
            </a:br>
            <a:r>
              <a:rPr lang="en-US" sz="2800" b="1" dirty="0"/>
              <a:t>Finding compositions: then and now</a:t>
            </a:r>
          </a:p>
        </p:txBody>
      </p:sp>
      <p:pic>
        <p:nvPicPr>
          <p:cNvPr id="20483" name="Picture 3" descr="old fashioned chem g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5000"/>
            <a:ext cx="2819400" cy="2189211"/>
          </a:xfrm>
          <a:prstGeom prst="rect">
            <a:avLst/>
          </a:prstGeom>
          <a:noFill/>
        </p:spPr>
      </p:pic>
      <p:pic>
        <p:nvPicPr>
          <p:cNvPr id="20484" name="Picture 4" descr="oldfashioned distill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998912"/>
            <a:ext cx="3067050" cy="2859088"/>
          </a:xfrm>
          <a:prstGeom prst="rect">
            <a:avLst/>
          </a:prstGeom>
          <a:noFill/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0" y="990600"/>
            <a:ext cx="9144000" cy="40011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66"/>
                </a:solidFill>
              </a:rPr>
              <a:t>Then: ~ </a:t>
            </a:r>
            <a:r>
              <a:rPr lang="en-US" sz="2000" b="1" dirty="0" smtClean="0">
                <a:solidFill>
                  <a:srgbClr val="FF0066"/>
                </a:solidFill>
              </a:rPr>
              <a:t>1700-1950 </a:t>
            </a:r>
            <a:r>
              <a:rPr lang="en-US" sz="2000" b="1" dirty="0">
                <a:solidFill>
                  <a:srgbClr val="FF0066"/>
                </a:solidFill>
              </a:rPr>
              <a:t>: classical chemical methods decompose and capture elements 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33400" y="1447800"/>
            <a:ext cx="1600200" cy="46166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/>
              <a:t>Glassware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1447800"/>
            <a:ext cx="182880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+ Balance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1981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1750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4038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1950</a:t>
            </a:r>
            <a:endParaRPr lang="en-US" dirty="0"/>
          </a:p>
        </p:txBody>
      </p:sp>
      <p:pic>
        <p:nvPicPr>
          <p:cNvPr id="15362" name="Picture 2" descr="http://www.dtradingpost.com/oldb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191000"/>
            <a:ext cx="1885950" cy="2514600"/>
          </a:xfrm>
          <a:prstGeom prst="rect">
            <a:avLst/>
          </a:prstGeom>
          <a:noFill/>
        </p:spPr>
      </p:pic>
      <p:pic>
        <p:nvPicPr>
          <p:cNvPr id="15364" name="Picture 4" descr="http://www.segoviamint.org/cth/Munich_DE09_20090916_718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1981200"/>
            <a:ext cx="1619250" cy="2117979"/>
          </a:xfrm>
          <a:prstGeom prst="rect">
            <a:avLst/>
          </a:prstGeom>
          <a:noFill/>
        </p:spPr>
      </p:pic>
      <p:pic>
        <p:nvPicPr>
          <p:cNvPr id="15366" name="Picture 6" descr="http://blog.makezine.com/MAKE_PT1335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06997" y="1905000"/>
            <a:ext cx="3237003" cy="2943225"/>
          </a:xfrm>
          <a:prstGeom prst="rect">
            <a:avLst/>
          </a:prstGeom>
          <a:noFill/>
        </p:spPr>
      </p:pic>
      <p:pic>
        <p:nvPicPr>
          <p:cNvPr id="15368" name="Picture 8" descr="http://rlv.zcache.com/thinking_about_chemistry_poster-p228779578375458178td87_2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4857750"/>
            <a:ext cx="2000250" cy="200025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943600" y="1447800"/>
            <a:ext cx="320040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+ </a:t>
            </a:r>
            <a:r>
              <a:rPr lang="en-US" b="1" dirty="0" smtClean="0"/>
              <a:t>Chemical Finesse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781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7" grpId="0" animBg="1"/>
      <p:bldP spid="9" grpId="0" animBg="1"/>
      <p:bldP spid="11" grpId="0"/>
      <p:bldP spid="12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382000" cy="1143000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en-US" dirty="0"/>
              <a:t>…</a:t>
            </a:r>
            <a:r>
              <a:rPr lang="en-US" dirty="0" smtClean="0"/>
              <a:t>now 1950-2010</a:t>
            </a:r>
            <a:br>
              <a:rPr lang="en-US" dirty="0" smtClean="0"/>
            </a:br>
            <a:r>
              <a:rPr lang="en-US" dirty="0" smtClean="0"/>
              <a:t>…instrumentation </a:t>
            </a:r>
            <a:r>
              <a:rPr lang="en-US" dirty="0"/>
              <a:t>rules</a:t>
            </a:r>
          </a:p>
        </p:txBody>
      </p:sp>
      <p:pic>
        <p:nvPicPr>
          <p:cNvPr id="21508" name="Picture 4" descr="cocai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00"/>
            <a:ext cx="3438525" cy="4514850"/>
          </a:xfrm>
          <a:prstGeom prst="rect">
            <a:avLst/>
          </a:prstGeom>
          <a:noFill/>
        </p:spPr>
      </p:pic>
      <p:pic>
        <p:nvPicPr>
          <p:cNvPr id="21509" name="Picture 5" descr="ms schemat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495800"/>
            <a:ext cx="3733800" cy="2009775"/>
          </a:xfrm>
          <a:prstGeom prst="rect">
            <a:avLst/>
          </a:prstGeom>
          <a:noFill/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334000" y="60198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Mass spectrum of cocaine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828800" y="4114800"/>
            <a:ext cx="2438400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0066"/>
                </a:solidFill>
              </a:rPr>
              <a:t>Mass Spec (CSI !)</a:t>
            </a:r>
          </a:p>
        </p:txBody>
      </p:sp>
      <p:pic>
        <p:nvPicPr>
          <p:cNvPr id="14338" name="Picture 2" descr="http://ag.ca.gov/bfs/images/gcm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410891"/>
            <a:ext cx="4419600" cy="30799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09800" y="1371600"/>
            <a:ext cx="2895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ASC Instrumentation lab has three of these (~80 k$ each)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4110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7086600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Old-school analysis took 1-3 days…relied on </a:t>
            </a:r>
            <a:r>
              <a:rPr lang="en-US" sz="2400" b="1" dirty="0" smtClean="0"/>
              <a:t>the bench skills and savvy </a:t>
            </a:r>
            <a:r>
              <a:rPr lang="en-US" sz="2400" b="1" dirty="0"/>
              <a:t>of </a:t>
            </a:r>
            <a:r>
              <a:rPr lang="en-US" sz="2400" b="1" dirty="0" smtClean="0"/>
              <a:t>the chemist</a:t>
            </a:r>
            <a:endParaRPr lang="en-US" sz="2400" b="1" dirty="0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066800" y="1371600"/>
            <a:ext cx="7239000" cy="120032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/>
              <a:t>New school GC-MS </a:t>
            </a:r>
            <a:r>
              <a:rPr lang="en-US" sz="2400" b="1" dirty="0"/>
              <a:t>analysis yields answers in a few minutes…computer matches </a:t>
            </a:r>
            <a:r>
              <a:rPr lang="en-US" sz="2400" b="1" dirty="0" smtClean="0"/>
              <a:t>patterns… any yahoo can feed the instrument and read the computer output</a:t>
            </a:r>
            <a:endParaRPr lang="en-US" sz="2400" b="1" dirty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3124200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ym typeface="Wingdings" pitchFamily="2" charset="2"/>
              </a:rPr>
              <a:t>a </a:t>
            </a:r>
            <a:r>
              <a:rPr lang="en-US" sz="2800" b="1" dirty="0" smtClean="0">
                <a:sym typeface="Wingdings" pitchFamily="2" charset="2"/>
              </a:rPr>
              <a:t>grumpy old Doc Fong kvetch….</a:t>
            </a:r>
            <a:endParaRPr lang="en-US" sz="6000" dirty="0">
              <a:sym typeface="Wingdings" pitchFamily="2" charset="2"/>
            </a:endParaRPr>
          </a:p>
        </p:txBody>
      </p:sp>
      <p:pic>
        <p:nvPicPr>
          <p:cNvPr id="13314" name="Picture 2" descr="http://www.andreadams.com/assets/watermark%20files/grumpy_old_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0416" y="2590800"/>
            <a:ext cx="2403584" cy="24669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3962400"/>
            <a:ext cx="6781800" cy="224676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>
                <a:sym typeface="Wingdings" pitchFamily="2" charset="2"/>
              </a:rPr>
              <a:t>With every advance, we lose something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sym typeface="Wingdings" pitchFamily="2" charset="2"/>
              </a:rPr>
              <a:t>…many recent </a:t>
            </a:r>
            <a:r>
              <a:rPr lang="en-US" sz="2800" b="1" dirty="0" err="1" smtClean="0">
                <a:sym typeface="Wingdings" pitchFamily="2" charset="2"/>
              </a:rPr>
              <a:t>Ph.Ds</a:t>
            </a:r>
            <a:r>
              <a:rPr lang="en-US" sz="2800" b="1" dirty="0" smtClean="0">
                <a:sym typeface="Wingdings" pitchFamily="2" charset="2"/>
              </a:rPr>
              <a:t> in chemistry know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sym typeface="Wingdings" pitchFamily="2" charset="2"/>
              </a:rPr>
              <a:t> more about computers than classical analysis, can’t build equipment and are not `sensitive’ in the lab</a:t>
            </a:r>
            <a:r>
              <a:rPr lang="en-US" sz="2800" dirty="0" smtClean="0">
                <a:sym typeface="Wingdings" pitchFamily="2" charset="2"/>
              </a:rPr>
              <a:t>.</a:t>
            </a:r>
            <a:endParaRPr lang="en-US" sz="28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4794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5" grpId="0" animBg="1"/>
      <p:bldP spid="28676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Chemical </a:t>
            </a:r>
            <a:r>
              <a:rPr lang="en-US" sz="4000" dirty="0" smtClean="0"/>
              <a:t>bookkeeping: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balancing </a:t>
            </a:r>
            <a:r>
              <a:rPr lang="en-US" sz="4000" dirty="0" smtClean="0"/>
              <a:t>reactions old school</a:t>
            </a:r>
            <a:br>
              <a:rPr lang="en-US" sz="4000" dirty="0" smtClean="0"/>
            </a:br>
            <a:r>
              <a:rPr lang="en-US" sz="4000" dirty="0" smtClean="0"/>
              <a:t> (on blackboard)  </a:t>
            </a:r>
            <a:endParaRPr lang="en-US" sz="4000" dirty="0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5562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4800" dirty="0">
                <a:solidFill>
                  <a:srgbClr val="FF0000"/>
                </a:solidFill>
              </a:rPr>
              <a:t>Cu</a:t>
            </a:r>
            <a:r>
              <a:rPr lang="en-US" sz="4800" dirty="0"/>
              <a:t> +O</a:t>
            </a:r>
            <a:r>
              <a:rPr lang="en-US" sz="4800" baseline="-25000" dirty="0"/>
              <a:t>2  </a:t>
            </a:r>
            <a:r>
              <a:rPr lang="en-US" sz="4800" dirty="0"/>
              <a:t> </a:t>
            </a:r>
            <a:r>
              <a:rPr lang="en-US" sz="4800" dirty="0" smtClean="0">
                <a:sym typeface="Wingdings" pitchFamily="2" charset="2"/>
              </a:rPr>
              <a:t>     </a:t>
            </a:r>
            <a:r>
              <a:rPr lang="en-US" sz="4800" dirty="0" err="1">
                <a:solidFill>
                  <a:srgbClr val="FF0000"/>
                </a:solidFill>
                <a:sym typeface="Wingdings" pitchFamily="2" charset="2"/>
              </a:rPr>
              <a:t>Cu</a:t>
            </a:r>
            <a:r>
              <a:rPr lang="en-US" sz="4800" dirty="0" err="1">
                <a:sym typeface="Wingdings" pitchFamily="2" charset="2"/>
              </a:rPr>
              <a:t>O</a:t>
            </a:r>
            <a:endParaRPr lang="en-US" sz="4800" baseline="-25000" dirty="0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810000" y="2743200"/>
            <a:ext cx="457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smtClean="0">
                <a:solidFill>
                  <a:schemeClr val="accent2"/>
                </a:solidFill>
              </a:rPr>
              <a:t>2 </a:t>
            </a:r>
            <a:endParaRPr lang="en-US" sz="5400" b="1" dirty="0">
              <a:solidFill>
                <a:schemeClr val="accent2"/>
              </a:solidFill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3505200" y="1828800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2955925" y="5294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457200" y="2743200"/>
            <a:ext cx="381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2209800" y="4267200"/>
            <a:ext cx="4800600" cy="519113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Balanced !!!! </a:t>
            </a:r>
            <a:r>
              <a:rPr lang="en-US" sz="2800">
                <a:sym typeface="Wingdings" pitchFamily="2" charset="2"/>
              </a:rPr>
              <a:t></a:t>
            </a:r>
            <a:endParaRPr lang="en-US" sz="2800"/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5791200" y="2895600"/>
            <a:ext cx="3200400" cy="82232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/>
              <a:t>Example #1:</a:t>
            </a:r>
          </a:p>
          <a:p>
            <a:r>
              <a:rPr lang="en-US" sz="2400" b="1" i="1" dirty="0">
                <a:solidFill>
                  <a:schemeClr val="accent2"/>
                </a:solidFill>
              </a:rPr>
              <a:t>Element</a:t>
            </a:r>
            <a:r>
              <a:rPr lang="en-US" sz="2400" b="1" dirty="0">
                <a:solidFill>
                  <a:schemeClr val="hlink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combustion</a:t>
            </a:r>
          </a:p>
        </p:txBody>
      </p:sp>
    </p:spTree>
    <p:extLst>
      <p:ext uri="{BB962C8B-B14F-4D97-AF65-F5344CB8AC3E}">
        <p14:creationId xmlns:p14="http://schemas.microsoft.com/office/powerpoint/2010/main" val="107542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6" grpId="0"/>
      <p:bldP spid="22542" grpId="0"/>
      <p:bldP spid="22544" grpId="0" animBg="1"/>
      <p:bldP spid="225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Reaction balancing (continued)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143000" y="1066800"/>
            <a:ext cx="3200400" cy="82232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/>
              <a:t>Example #2:</a:t>
            </a:r>
          </a:p>
          <a:p>
            <a:r>
              <a:rPr lang="en-US" sz="2400" b="1" i="1" dirty="0">
                <a:solidFill>
                  <a:schemeClr val="accent2"/>
                </a:solidFill>
              </a:rPr>
              <a:t>Organic </a:t>
            </a:r>
            <a:r>
              <a:rPr lang="en-US" sz="2400" b="1" dirty="0">
                <a:solidFill>
                  <a:srgbClr val="FF0000"/>
                </a:solidFill>
              </a:rPr>
              <a:t>combustion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62000" y="2971800"/>
            <a:ext cx="838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</a:rPr>
              <a:t>C</a:t>
            </a:r>
            <a:r>
              <a:rPr lang="en-US" sz="5400" b="1" baseline="-25000" dirty="0">
                <a:solidFill>
                  <a:srgbClr val="FF0000"/>
                </a:solidFill>
              </a:rPr>
              <a:t>3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en-US" sz="5400" b="1" baseline="-25000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r>
              <a:rPr lang="en-US" sz="5400" b="1" dirty="0"/>
              <a:t>+   O</a:t>
            </a:r>
            <a:r>
              <a:rPr lang="en-US" sz="5400" b="1" baseline="-25000" dirty="0"/>
              <a:t>2 </a:t>
            </a:r>
            <a:r>
              <a:rPr lang="en-US" sz="5400" b="1" dirty="0">
                <a:sym typeface="Wingdings" pitchFamily="2" charset="2"/>
              </a:rPr>
              <a:t>   </a:t>
            </a:r>
            <a:r>
              <a:rPr lang="en-US" sz="5400" b="1" dirty="0">
                <a:solidFill>
                  <a:srgbClr val="FF0000"/>
                </a:solidFill>
                <a:sym typeface="Wingdings" pitchFamily="2" charset="2"/>
              </a:rPr>
              <a:t>C</a:t>
            </a:r>
            <a:r>
              <a:rPr lang="en-US" sz="5400" b="1" dirty="0">
                <a:sym typeface="Wingdings" pitchFamily="2" charset="2"/>
              </a:rPr>
              <a:t>O</a:t>
            </a:r>
            <a:r>
              <a:rPr lang="en-US" sz="5400" b="1" baseline="-25000" dirty="0">
                <a:sym typeface="Wingdings" pitchFamily="2" charset="2"/>
              </a:rPr>
              <a:t>2</a:t>
            </a:r>
            <a:r>
              <a:rPr lang="en-US" sz="5400" b="1" dirty="0">
                <a:sym typeface="Wingdings" pitchFamily="2" charset="2"/>
              </a:rPr>
              <a:t>+   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H</a:t>
            </a:r>
            <a:r>
              <a:rPr lang="en-US" sz="5400" b="1" baseline="-25000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2</a:t>
            </a:r>
            <a:r>
              <a:rPr lang="en-US" sz="5400" b="1" dirty="0">
                <a:sym typeface="Wingdings" pitchFamily="2" charset="2"/>
              </a:rPr>
              <a:t>O</a:t>
            </a:r>
            <a:endParaRPr lang="en-US" sz="5400" b="1" dirty="0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81000" y="4191000"/>
            <a:ext cx="3581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smtClean="0"/>
              <a:t>Propane=LNG</a:t>
            </a:r>
          </a:p>
          <a:p>
            <a:pPr>
              <a:spcBef>
                <a:spcPct val="50000"/>
              </a:spcBef>
            </a:pPr>
            <a:r>
              <a:rPr lang="en-US" sz="3200" b="1" i="1" dirty="0" smtClean="0"/>
              <a:t>Liquid Natural Gas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6324600" y="2971800"/>
            <a:ext cx="38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4419600" y="2971800"/>
            <a:ext cx="38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2438400" y="2971800"/>
            <a:ext cx="30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/>
              <a:t>5</a:t>
            </a: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2057400" y="2362200"/>
            <a:ext cx="4343400" cy="5191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Balanced…at last !!!!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914400" y="4038600"/>
            <a:ext cx="228600" cy="2286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95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23561" grpId="0"/>
      <p:bldP spid="23565" grpId="0"/>
      <p:bldP spid="23566" grpId="0"/>
      <p:bldP spid="23569" grpId="0"/>
      <p:bldP spid="235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2590800"/>
            <a:ext cx="8686800" cy="76944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/>
              <a:t>  __</a:t>
            </a:r>
            <a:r>
              <a:rPr lang="en-US" sz="4400" b="1" dirty="0">
                <a:solidFill>
                  <a:srgbClr val="0070C0"/>
                </a:solidFill>
              </a:rPr>
              <a:t>C</a:t>
            </a:r>
            <a:r>
              <a:rPr lang="en-US" sz="4400" b="1" baseline="-25000" dirty="0">
                <a:solidFill>
                  <a:srgbClr val="0070C0"/>
                </a:solidFill>
              </a:rPr>
              <a:t>8</a:t>
            </a:r>
            <a:r>
              <a:rPr lang="en-US" sz="4400" b="1" dirty="0"/>
              <a:t>H</a:t>
            </a:r>
            <a:r>
              <a:rPr lang="en-US" sz="4400" b="1" baseline="-25000" dirty="0"/>
              <a:t>18</a:t>
            </a:r>
            <a:r>
              <a:rPr lang="en-US" sz="4400" b="1" dirty="0"/>
              <a:t> +  __</a:t>
            </a:r>
            <a:r>
              <a:rPr lang="en-US" sz="4400" b="1" dirty="0">
                <a:solidFill>
                  <a:srgbClr val="FF0000"/>
                </a:solidFill>
              </a:rPr>
              <a:t>O</a:t>
            </a:r>
            <a:r>
              <a:rPr lang="en-US" sz="4400" b="1" baseline="-25000" dirty="0">
                <a:solidFill>
                  <a:srgbClr val="FF0000"/>
                </a:solidFill>
              </a:rPr>
              <a:t>2</a:t>
            </a:r>
            <a:r>
              <a:rPr lang="en-US" sz="4400" b="1" dirty="0">
                <a:sym typeface="Wingdings" pitchFamily="2" charset="2"/>
              </a:rPr>
              <a:t> __</a:t>
            </a:r>
            <a:r>
              <a:rPr lang="en-US" sz="4400" b="1" dirty="0">
                <a:solidFill>
                  <a:schemeClr val="accent2"/>
                </a:solidFill>
                <a:sym typeface="Wingdings" pitchFamily="2" charset="2"/>
              </a:rPr>
              <a:t>H</a:t>
            </a:r>
            <a:r>
              <a:rPr lang="en-US" sz="4400" b="1" baseline="-25000" dirty="0">
                <a:solidFill>
                  <a:schemeClr val="accent2"/>
                </a:solidFill>
                <a:sym typeface="Wingdings" pitchFamily="2" charset="2"/>
              </a:rPr>
              <a:t>2</a:t>
            </a:r>
            <a:r>
              <a:rPr lang="en-US" sz="4400" b="1" dirty="0">
                <a:solidFill>
                  <a:srgbClr val="FF0000"/>
                </a:solidFill>
                <a:sym typeface="Wingdings" pitchFamily="2" charset="2"/>
              </a:rPr>
              <a:t>O</a:t>
            </a:r>
            <a:r>
              <a:rPr lang="en-US" sz="4400" b="1" dirty="0">
                <a:sym typeface="Wingdings" pitchFamily="2" charset="2"/>
              </a:rPr>
              <a:t> + </a:t>
            </a:r>
            <a:r>
              <a:rPr lang="en-US" sz="4400" b="1" dirty="0" smtClean="0">
                <a:sym typeface="Wingdings" pitchFamily="2" charset="2"/>
              </a:rPr>
              <a:t>__ </a:t>
            </a:r>
            <a:r>
              <a:rPr lang="en-US" sz="4400" b="1" dirty="0">
                <a:solidFill>
                  <a:srgbClr val="0070C0"/>
                </a:solidFill>
                <a:sym typeface="Wingdings" pitchFamily="2" charset="2"/>
              </a:rPr>
              <a:t>C</a:t>
            </a:r>
            <a:r>
              <a:rPr lang="en-US" sz="4400" b="1" dirty="0">
                <a:solidFill>
                  <a:srgbClr val="FF0000"/>
                </a:solidFill>
                <a:sym typeface="Wingdings" pitchFamily="2" charset="2"/>
              </a:rPr>
              <a:t>O</a:t>
            </a:r>
            <a:r>
              <a:rPr lang="en-US" sz="4400" b="1" baseline="-25000" dirty="0">
                <a:solidFill>
                  <a:srgbClr val="FF0000"/>
                </a:solidFill>
                <a:sym typeface="Wingdings" pitchFamily="2" charset="2"/>
              </a:rPr>
              <a:t>2</a:t>
            </a:r>
            <a:endParaRPr lang="en-US" sz="4400" b="1" baseline="-25000" dirty="0">
              <a:solidFill>
                <a:srgbClr val="FF0000"/>
              </a:solidFill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57200" y="762000"/>
            <a:ext cx="8305800" cy="4270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/>
              <a:t>Slightly trickier balancing…the odd/even  oxygen dilemma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39624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Octane = gasoline</a:t>
            </a:r>
            <a:endParaRPr lang="en-US" sz="3600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1181100" y="3543300"/>
            <a:ext cx="381000" cy="3048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76400" y="16764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Internal combustion reaction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25146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2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25908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25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25908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18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7010400" y="251460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16</a:t>
            </a:r>
            <a:endParaRPr lang="en-US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4038600" y="4191000"/>
            <a:ext cx="23622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balanced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2410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8916" y="1971675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In-class Exercise 6.2 + more…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03131" y="2667000"/>
            <a:ext cx="6019800" cy="37856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</a:rPr>
              <a:t>WHITE BOARD WORK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559804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Chance to earn</a:t>
            </a:r>
          </a:p>
          <a:p>
            <a:r>
              <a:rPr lang="en-US" sz="4000" dirty="0" smtClean="0"/>
              <a:t>Mole $$$ !!</a:t>
            </a:r>
            <a:endParaRPr lang="en-US" sz="4000" dirty="0"/>
          </a:p>
        </p:txBody>
      </p:sp>
      <p:pic>
        <p:nvPicPr>
          <p:cNvPr id="5" name="Picture 4" descr="mole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09750" cy="1333500"/>
          </a:xfrm>
          <a:prstGeom prst="rect">
            <a:avLst/>
          </a:prstGeom>
        </p:spPr>
      </p:pic>
      <p:pic>
        <p:nvPicPr>
          <p:cNvPr id="6" name="Picture 5" descr="money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304800"/>
            <a:ext cx="16002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763</Words>
  <Application>Microsoft Office PowerPoint</Application>
  <PresentationFormat>On-screen Show (4:3)</PresentationFormat>
  <Paragraphs>126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Brief historical aside: Finding compositions: then and now</vt:lpstr>
      <vt:lpstr>…now 1950-2010 …instrumentation rules</vt:lpstr>
      <vt:lpstr>PowerPoint Presentation</vt:lpstr>
      <vt:lpstr>Chemical bookkeeping:  balancing reactions old school  (on blackboard)  </vt:lpstr>
      <vt:lpstr>Reaction balancing (continued)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Mole calculations level 3 Reaction Stoichiometry problems: how chemists cook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Fong, Jerry</dc:creator>
  <cp:lastModifiedBy>Fong, Jerry</cp:lastModifiedBy>
  <cp:revision>80</cp:revision>
  <dcterms:created xsi:type="dcterms:W3CDTF">2011-09-19T15:19:47Z</dcterms:created>
  <dcterms:modified xsi:type="dcterms:W3CDTF">2012-10-17T13:57:36Z</dcterms:modified>
</cp:coreProperties>
</file>