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6" r:id="rId2"/>
    <p:sldId id="327" r:id="rId3"/>
    <p:sldId id="328" r:id="rId4"/>
    <p:sldId id="307" r:id="rId5"/>
    <p:sldId id="309" r:id="rId6"/>
    <p:sldId id="310" r:id="rId7"/>
    <p:sldId id="311" r:id="rId8"/>
    <p:sldId id="312" r:id="rId9"/>
    <p:sldId id="313" r:id="rId10"/>
    <p:sldId id="314" r:id="rId11"/>
    <p:sldId id="31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163" autoAdjust="0"/>
  </p:normalViewPr>
  <p:slideViewPr>
    <p:cSldViewPr>
      <p:cViewPr varScale="1">
        <p:scale>
          <a:sx n="81" d="100"/>
          <a:sy n="81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7CBE5C-3FD8-4B4F-BFCC-AB7A3CCD2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722" y="2003809"/>
            <a:ext cx="8217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CONVERT ANY GIVEN  NON-MOLE QUANTITY TO MOLES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6692" y="877228"/>
            <a:ext cx="5257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9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8</a:t>
            </a:r>
            <a:r>
              <a:rPr lang="en-US" sz="3200" b="1" dirty="0" smtClean="0">
                <a:solidFill>
                  <a:srgbClr val="FF0000"/>
                </a:solidFill>
              </a:rPr>
              <a:t>0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  MW = 180 g/</a:t>
            </a:r>
            <a:r>
              <a:rPr lang="en-US" sz="3200" b="1" dirty="0" err="1" smtClean="0">
                <a:solidFill>
                  <a:srgbClr val="FF0000"/>
                </a:solidFill>
              </a:rPr>
              <a:t>mol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5492" y="1480589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	How many moles of O are present in 720 g aspirin 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85092" y="2570946"/>
            <a:ext cx="734450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720 g aspirin* </a:t>
            </a:r>
            <a:r>
              <a:rPr lang="en-US" sz="2800" b="1" u="sng" dirty="0" smtClean="0"/>
              <a:t>1 </a:t>
            </a:r>
            <a:r>
              <a:rPr lang="en-US" sz="2800" b="1" u="sng" dirty="0" err="1" smtClean="0"/>
              <a:t>mol</a:t>
            </a:r>
            <a:r>
              <a:rPr lang="en-US" sz="2800" b="1" u="sng" dirty="0" smtClean="0"/>
              <a:t> aspirin</a:t>
            </a:r>
            <a:r>
              <a:rPr lang="en-US" sz="2800" b="1" dirty="0" smtClean="0"/>
              <a:t>  =  4 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aspirin</a:t>
            </a:r>
            <a:endParaRPr lang="en-US" sz="2800" b="1" u="sng" dirty="0" smtClean="0"/>
          </a:p>
          <a:p>
            <a:r>
              <a:rPr lang="en-US" sz="2800" b="1" dirty="0"/>
              <a:t>	</a:t>
            </a:r>
            <a:r>
              <a:rPr lang="en-US" sz="2800" b="1" dirty="0" smtClean="0"/>
              <a:t>   	     180 g aspirin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1338" y="3612381"/>
            <a:ext cx="760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SET UP RATIO </a:t>
            </a:r>
            <a:r>
              <a:rPr lang="en-US" sz="2400" b="1" dirty="0" smtClean="0">
                <a:solidFill>
                  <a:srgbClr val="FF0000"/>
                </a:solidFill>
              </a:rPr>
              <a:t>BETWEEN GIVEN </a:t>
            </a:r>
            <a:r>
              <a:rPr lang="en-US" sz="2400" b="1" dirty="0">
                <a:solidFill>
                  <a:srgbClr val="FF0000"/>
                </a:solidFill>
              </a:rPr>
              <a:t>MOLES (DENOMINATOR) AND DESIRED MOLES (NUMERATOR) USING </a:t>
            </a:r>
            <a:r>
              <a:rPr lang="en-US" sz="2400" b="1" dirty="0" smtClean="0">
                <a:solidFill>
                  <a:srgbClr val="FF0000"/>
                </a:solidFill>
              </a:rPr>
              <a:t>COMPOUND FORMULA AND SET EQUAL TO PROBLEM’S GIVEN MOLES AND DESIRED MOLES  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4731" y="5105400"/>
            <a:ext cx="2127738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/>
              <a:t>Mol</a:t>
            </a:r>
            <a:r>
              <a:rPr lang="en-US" sz="2800" b="1" u="sng" dirty="0" smtClean="0"/>
              <a:t> O</a:t>
            </a:r>
            <a:r>
              <a:rPr lang="en-US" sz="2800" b="1" dirty="0" smtClean="0"/>
              <a:t>	=    </a:t>
            </a:r>
            <a:r>
              <a:rPr lang="en-US" sz="2800" b="1" u="sng" dirty="0" smtClean="0"/>
              <a:t> 8</a:t>
            </a:r>
            <a:r>
              <a:rPr lang="en-US" sz="2800" b="1" dirty="0" smtClean="0"/>
              <a:t>	</a:t>
            </a:r>
            <a:endParaRPr lang="en-US" sz="2800" b="1" u="sng" dirty="0" smtClean="0"/>
          </a:p>
          <a:p>
            <a:r>
              <a:rPr lang="en-US" sz="2800" b="1" dirty="0" err="1" smtClean="0"/>
              <a:t>Mol</a:t>
            </a:r>
            <a:r>
              <a:rPr lang="en-US" sz="2800" b="1" dirty="0" smtClean="0"/>
              <a:t> asp    1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From </a:t>
            </a:r>
            <a:r>
              <a:rPr lang="en-US" sz="2000" b="1" dirty="0" smtClean="0">
                <a:solidFill>
                  <a:srgbClr val="FF0000"/>
                </a:solidFill>
              </a:rPr>
              <a:t>compound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formula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5692" y="5105400"/>
            <a:ext cx="1828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  </a:t>
            </a:r>
            <a:r>
              <a:rPr lang="en-US" sz="2800" b="1" u="sng" dirty="0" smtClean="0"/>
              <a:t>x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4</a:t>
            </a:r>
          </a:p>
          <a:p>
            <a:r>
              <a:rPr lang="en-US" sz="2000" dirty="0" smtClean="0"/>
              <a:t>From problem givens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762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Sample Mole-mole (body parts) problem solution process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3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679413"/>
            <a:ext cx="3930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</a:t>
            </a:r>
            <a:r>
              <a:rPr lang="en-US" dirty="0"/>
              <a:t>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</a:t>
            </a:r>
            <a:r>
              <a:rPr lang="en-US" sz="2000" dirty="0" smtClean="0"/>
              <a:t>exercise 6.1: </a:t>
            </a:r>
            <a:r>
              <a:rPr lang="en-US" sz="2000" dirty="0" err="1"/>
              <a:t>chem</a:t>
            </a:r>
            <a:r>
              <a:rPr lang="en-US" sz="2000" dirty="0"/>
              <a:t> 1114  </a:t>
            </a:r>
            <a:r>
              <a:rPr lang="en-US" sz="2000" b="1" dirty="0"/>
              <a:t>Chemical 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3938368" y="6127750"/>
            <a:ext cx="30075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= CH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dirty="0"/>
              <a:t>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371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27.27/12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72.73/16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981200"/>
            <a:ext cx="19812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E22B00"/>
                </a:solidFill>
                <a:latin typeface="Arial Black" pitchFamily="34" charset="0"/>
              </a:rPr>
              <a:t>4.5456/2.2725   	</a:t>
            </a: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4191000" y="2590800"/>
            <a:ext cx="281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C</a:t>
            </a:r>
            <a:r>
              <a:rPr lang="en-US" sz="4000" b="1" baseline="-25000" dirty="0"/>
              <a:t>1</a:t>
            </a:r>
            <a:r>
              <a:rPr lang="en-US" sz="4000" b="1" dirty="0"/>
              <a:t>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  <a:r>
              <a:rPr lang="en-US" sz="4000" b="1" dirty="0">
                <a:solidFill>
                  <a:srgbClr val="E22B00"/>
                </a:solidFill>
              </a:rPr>
              <a:t>=</a:t>
            </a:r>
            <a:r>
              <a:rPr lang="en-US" sz="4000" b="1" dirty="0">
                <a:solidFill>
                  <a:schemeClr val="tx2"/>
                </a:solidFill>
              </a:rPr>
              <a:t>CO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91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33.3/12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8.3/1=8.3</a:t>
            </a: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44.4/16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800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   =3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6250374"/>
            <a:ext cx="3249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099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144" name="Group 592"/>
          <p:cNvGraphicFramePr>
            <a:graphicFrameLocks noGrp="1"/>
          </p:cNvGraphicFramePr>
          <p:nvPr/>
        </p:nvGraphicFramePr>
        <p:xfrm>
          <a:off x="609600" y="990600"/>
          <a:ext cx="8153400" cy="3957004"/>
        </p:xfrm>
        <a:graphic>
          <a:graphicData uri="http://schemas.openxmlformats.org/drawingml/2006/table">
            <a:tbl>
              <a:tblPr/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X multiplier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33.64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1.87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44.86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19.63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2145" name="Text Box 593"/>
          <p:cNvSpPr txBox="1">
            <a:spLocks noChangeArrowheads="1"/>
          </p:cNvSpPr>
          <p:nvPr/>
        </p:nvSpPr>
        <p:spPr bwMode="auto">
          <a:xfrm>
            <a:off x="47244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33.64/12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2.803</a:t>
            </a:r>
          </a:p>
        </p:txBody>
      </p:sp>
      <p:sp>
        <p:nvSpPr>
          <p:cNvPr id="152147" name="Text Box 595"/>
          <p:cNvSpPr txBox="1">
            <a:spLocks noChangeArrowheads="1"/>
          </p:cNvSpPr>
          <p:nvPr/>
        </p:nvSpPr>
        <p:spPr bwMode="auto">
          <a:xfrm>
            <a:off x="4724400" y="2514600"/>
            <a:ext cx="114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1.87/1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1.87</a:t>
            </a:r>
          </a:p>
        </p:txBody>
      </p:sp>
      <p:sp>
        <p:nvSpPr>
          <p:cNvPr id="152148" name="Text Box 596"/>
          <p:cNvSpPr txBox="1">
            <a:spLocks noChangeArrowheads="1"/>
          </p:cNvSpPr>
          <p:nvPr/>
        </p:nvSpPr>
        <p:spPr bwMode="auto">
          <a:xfrm>
            <a:off x="4648200" y="33528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44.86/16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=2.803</a:t>
            </a:r>
          </a:p>
        </p:txBody>
      </p:sp>
      <p:sp>
        <p:nvSpPr>
          <p:cNvPr id="152149" name="Text Box 597"/>
          <p:cNvSpPr txBox="1">
            <a:spLocks noChangeArrowheads="1"/>
          </p:cNvSpPr>
          <p:nvPr/>
        </p:nvSpPr>
        <p:spPr bwMode="auto">
          <a:xfrm>
            <a:off x="4724400" y="41148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19.63/14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0" name="Text Box 598"/>
          <p:cNvSpPr txBox="1">
            <a:spLocks noChangeArrowheads="1"/>
          </p:cNvSpPr>
          <p:nvPr/>
        </p:nvSpPr>
        <p:spPr bwMode="auto">
          <a:xfrm>
            <a:off x="6172200" y="41910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2152" name="Text Box 600"/>
          <p:cNvSpPr txBox="1">
            <a:spLocks noChangeArrowheads="1"/>
          </p:cNvSpPr>
          <p:nvPr/>
        </p:nvSpPr>
        <p:spPr bwMode="auto">
          <a:xfrm>
            <a:off x="60198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</a:t>
            </a:r>
            <a:r>
              <a:rPr lang="en-US" sz="2400" b="1" dirty="0" smtClean="0">
                <a:solidFill>
                  <a:srgbClr val="E22B00"/>
                </a:solidFill>
              </a:rPr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r>
              <a:rPr lang="en-US" sz="2400" b="1" dirty="0" smtClean="0">
                <a:solidFill>
                  <a:srgbClr val="E22B00"/>
                </a:solidFill>
              </a:rPr>
              <a:t>=2</a:t>
            </a:r>
            <a:endParaRPr lang="en-US" sz="2400" b="1" dirty="0">
              <a:solidFill>
                <a:srgbClr val="E22B00"/>
              </a:solidFill>
            </a:endParaRPr>
          </a:p>
        </p:txBody>
      </p:sp>
      <p:sp>
        <p:nvSpPr>
          <p:cNvPr id="152154" name="Text Box 602"/>
          <p:cNvSpPr txBox="1">
            <a:spLocks noChangeArrowheads="1"/>
          </p:cNvSpPr>
          <p:nvPr/>
        </p:nvSpPr>
        <p:spPr bwMode="auto">
          <a:xfrm>
            <a:off x="5943600" y="32766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2.803/1.4=2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5" name="Text Box 603"/>
          <p:cNvSpPr txBox="1">
            <a:spLocks noChangeArrowheads="1"/>
          </p:cNvSpPr>
          <p:nvPr/>
        </p:nvSpPr>
        <p:spPr bwMode="auto">
          <a:xfrm>
            <a:off x="5943600" y="2438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1.87/1.4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=1.333</a:t>
            </a:r>
          </a:p>
        </p:txBody>
      </p:sp>
      <p:sp>
        <p:nvSpPr>
          <p:cNvPr id="152156" name="Text Box 604"/>
          <p:cNvSpPr txBox="1">
            <a:spLocks noChangeArrowheads="1"/>
          </p:cNvSpPr>
          <p:nvPr/>
        </p:nvSpPr>
        <p:spPr bwMode="auto">
          <a:xfrm>
            <a:off x="7391400" y="2438400"/>
            <a:ext cx="144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1.333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   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= </a:t>
            </a:r>
            <a:r>
              <a:rPr lang="en-US" sz="28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52157" name="Text Box 605"/>
          <p:cNvSpPr txBox="1">
            <a:spLocks noChangeArrowheads="1"/>
          </p:cNvSpPr>
          <p:nvPr/>
        </p:nvSpPr>
        <p:spPr bwMode="auto">
          <a:xfrm>
            <a:off x="7543800" y="3352800"/>
            <a:ext cx="129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/>
              <a:t>   </a:t>
            </a:r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  <a:p>
            <a:r>
              <a:rPr lang="en-US" sz="2800" b="1" dirty="0"/>
              <a:t>  </a:t>
            </a:r>
            <a:r>
              <a:rPr lang="en-US" sz="2800" b="1" dirty="0" smtClean="0"/>
              <a:t>  =</a:t>
            </a:r>
            <a:r>
              <a:rPr lang="en-US" sz="2800" b="1" dirty="0"/>
              <a:t>6</a:t>
            </a:r>
          </a:p>
        </p:txBody>
      </p:sp>
      <p:sp>
        <p:nvSpPr>
          <p:cNvPr id="152158" name="Text Box 606"/>
          <p:cNvSpPr txBox="1">
            <a:spLocks noChangeArrowheads="1"/>
          </p:cNvSpPr>
          <p:nvPr/>
        </p:nvSpPr>
        <p:spPr bwMode="auto">
          <a:xfrm>
            <a:off x="7620000" y="4114800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6600CC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  <a:p>
            <a:r>
              <a:rPr lang="en-US" sz="2800" b="1" dirty="0"/>
              <a:t>  = 3</a:t>
            </a:r>
          </a:p>
        </p:txBody>
      </p:sp>
      <p:sp>
        <p:nvSpPr>
          <p:cNvPr id="152161" name="Text Box 609"/>
          <p:cNvSpPr txBox="1">
            <a:spLocks noChangeArrowheads="1"/>
          </p:cNvSpPr>
          <p:nvPr/>
        </p:nvSpPr>
        <p:spPr bwMode="auto">
          <a:xfrm>
            <a:off x="0" y="50292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Empiric </a:t>
            </a:r>
            <a:r>
              <a:rPr lang="en-US" sz="2800" b="1" dirty="0" smtClean="0"/>
              <a:t>formula=:</a:t>
            </a:r>
            <a:r>
              <a:rPr lang="en-US" sz="2800" b="1" dirty="0"/>
              <a:t>	____________________</a:t>
            </a:r>
          </a:p>
          <a:p>
            <a:r>
              <a:rPr lang="en-US" sz="2800" b="1" dirty="0"/>
              <a:t>MW=  </a:t>
            </a:r>
            <a:r>
              <a:rPr lang="en-US" sz="2800" b="1" dirty="0" smtClean="0"/>
              <a:t>856</a:t>
            </a:r>
            <a:r>
              <a:rPr lang="en-US" b="1" dirty="0"/>
              <a:t>	Molecular formula = _______________</a:t>
            </a:r>
          </a:p>
        </p:txBody>
      </p:sp>
      <p:sp>
        <p:nvSpPr>
          <p:cNvPr id="152162" name="Text Box 610"/>
          <p:cNvSpPr txBox="1">
            <a:spLocks noChangeArrowheads="1"/>
          </p:cNvSpPr>
          <p:nvPr/>
        </p:nvSpPr>
        <p:spPr bwMode="auto">
          <a:xfrm>
            <a:off x="2514600" y="5029200"/>
            <a:ext cx="182880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/>
              <a:t>C</a:t>
            </a:r>
            <a:r>
              <a:rPr lang="en-US" sz="3000" b="1" baseline="-25000" dirty="0"/>
              <a:t>6</a:t>
            </a:r>
            <a:r>
              <a:rPr lang="en-US" sz="3000" b="1" dirty="0"/>
              <a:t>H</a:t>
            </a:r>
            <a:r>
              <a:rPr lang="en-US" sz="3000" b="1" baseline="-25000" dirty="0"/>
              <a:t>4</a:t>
            </a:r>
            <a:r>
              <a:rPr lang="en-US" sz="3000" b="1" dirty="0"/>
              <a:t>O</a:t>
            </a:r>
            <a:r>
              <a:rPr lang="en-US" sz="3000" b="1" baseline="-25000" dirty="0"/>
              <a:t>6</a:t>
            </a:r>
            <a:r>
              <a:rPr lang="en-US" sz="3000" b="1" dirty="0"/>
              <a:t>N</a:t>
            </a:r>
            <a:r>
              <a:rPr lang="en-US" sz="3000" b="1" baseline="-25000" dirty="0"/>
              <a:t>3 </a:t>
            </a:r>
          </a:p>
        </p:txBody>
      </p:sp>
      <p:sp>
        <p:nvSpPr>
          <p:cNvPr id="152163" name="Rectangle 611"/>
          <p:cNvSpPr>
            <a:spLocks noChangeArrowheads="1"/>
          </p:cNvSpPr>
          <p:nvPr/>
        </p:nvSpPr>
        <p:spPr bwMode="auto">
          <a:xfrm>
            <a:off x="457200" y="6019800"/>
            <a:ext cx="6781800" cy="52322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</a:t>
            </a:r>
            <a:r>
              <a:rPr lang="en-US" sz="2800" b="1" dirty="0"/>
              <a:t>H</a:t>
            </a:r>
            <a:r>
              <a:rPr lang="en-US" sz="2800" b="1" baseline="-25000" dirty="0"/>
              <a:t>4</a:t>
            </a:r>
            <a:r>
              <a:rPr lang="en-US" sz="2800" b="1" dirty="0"/>
              <a:t>O</a:t>
            </a:r>
            <a:r>
              <a:rPr lang="en-US" sz="2800" b="1" baseline="-25000" dirty="0"/>
              <a:t>6</a:t>
            </a:r>
            <a:r>
              <a:rPr lang="en-US" sz="2800" b="1" dirty="0"/>
              <a:t>N</a:t>
            </a:r>
            <a:r>
              <a:rPr lang="en-US" sz="2800" b="1" baseline="-25000" dirty="0"/>
              <a:t>3</a:t>
            </a:r>
            <a:r>
              <a:rPr lang="en-US" sz="2800" b="1" dirty="0"/>
              <a:t> </a:t>
            </a:r>
            <a:r>
              <a:rPr lang="en-US" sz="2800" dirty="0"/>
              <a:t>weighs  </a:t>
            </a:r>
            <a:r>
              <a:rPr lang="en-US" sz="2800" b="1" dirty="0" smtClean="0"/>
              <a:t>12*6+4*1+6*16+3*14=</a:t>
            </a:r>
            <a:r>
              <a:rPr lang="en-US" sz="2800" b="1" dirty="0" smtClean="0">
                <a:solidFill>
                  <a:srgbClr val="E22B00"/>
                </a:solidFill>
              </a:rPr>
              <a:t>214</a:t>
            </a:r>
            <a:endParaRPr lang="en-US" sz="2800" b="1" dirty="0">
              <a:solidFill>
                <a:srgbClr val="E22B00"/>
              </a:solidFill>
            </a:endParaRPr>
          </a:p>
        </p:txBody>
      </p:sp>
      <p:sp>
        <p:nvSpPr>
          <p:cNvPr id="152164" name="Text Box 612"/>
          <p:cNvSpPr txBox="1">
            <a:spLocks noChangeArrowheads="1"/>
          </p:cNvSpPr>
          <p:nvPr/>
        </p:nvSpPr>
        <p:spPr bwMode="auto">
          <a:xfrm>
            <a:off x="7239000" y="5791200"/>
            <a:ext cx="190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856/</a:t>
            </a:r>
            <a:r>
              <a:rPr lang="en-US" sz="3600" b="1" dirty="0" smtClean="0">
                <a:solidFill>
                  <a:srgbClr val="E22B00"/>
                </a:solidFill>
              </a:rPr>
              <a:t>214</a:t>
            </a:r>
            <a:endParaRPr lang="en-US" sz="3600" b="1" dirty="0">
              <a:solidFill>
                <a:srgbClr val="E22B00"/>
              </a:solidFill>
            </a:endParaRPr>
          </a:p>
          <a:p>
            <a:r>
              <a:rPr lang="en-US" sz="3600" b="1" dirty="0"/>
              <a:t>     =4</a:t>
            </a:r>
          </a:p>
        </p:txBody>
      </p:sp>
      <p:sp>
        <p:nvSpPr>
          <p:cNvPr id="152165" name="Text Box 613"/>
          <p:cNvSpPr txBox="1">
            <a:spLocks noChangeArrowheads="1"/>
          </p:cNvSpPr>
          <p:nvPr/>
        </p:nvSpPr>
        <p:spPr bwMode="auto">
          <a:xfrm>
            <a:off x="4305300" y="5306198"/>
            <a:ext cx="48387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6*4</a:t>
            </a:r>
            <a:r>
              <a:rPr lang="en-US" sz="2800" b="1" dirty="0"/>
              <a:t>H</a:t>
            </a:r>
            <a:r>
              <a:rPr lang="en-US" sz="2800" b="1" baseline="-25000" dirty="0"/>
              <a:t>4*4</a:t>
            </a:r>
            <a:r>
              <a:rPr lang="en-US" sz="2800" b="1" dirty="0"/>
              <a:t>O</a:t>
            </a:r>
            <a:r>
              <a:rPr lang="en-US" sz="2800" b="1" baseline="-25000" dirty="0"/>
              <a:t>6*4</a:t>
            </a:r>
            <a:r>
              <a:rPr lang="en-US" sz="2800" b="1" dirty="0"/>
              <a:t>N</a:t>
            </a:r>
            <a:r>
              <a:rPr lang="en-US" sz="2800" b="1" baseline="-25000" dirty="0"/>
              <a:t>3*4  </a:t>
            </a:r>
            <a:r>
              <a:rPr lang="en-US" sz="2800" b="1" dirty="0"/>
              <a:t>=C</a:t>
            </a:r>
            <a:r>
              <a:rPr lang="en-US" sz="2800" b="1" baseline="-25000" dirty="0"/>
              <a:t>24</a:t>
            </a:r>
            <a:r>
              <a:rPr lang="en-US" sz="2800" b="1" dirty="0"/>
              <a:t>H</a:t>
            </a:r>
            <a:r>
              <a:rPr lang="en-US" sz="2800" b="1" baseline="-25000" dirty="0"/>
              <a:t>16</a:t>
            </a:r>
            <a:r>
              <a:rPr lang="en-US" sz="2800" b="1" dirty="0"/>
              <a:t>O</a:t>
            </a:r>
            <a:r>
              <a:rPr lang="en-US" sz="2800" b="1" baseline="-25000" dirty="0"/>
              <a:t>24</a:t>
            </a:r>
            <a:r>
              <a:rPr lang="en-US" sz="2800" b="1" dirty="0"/>
              <a:t>N</a:t>
            </a:r>
            <a:r>
              <a:rPr lang="en-US" sz="2800" b="1" baseline="-25000" dirty="0"/>
              <a:t>12</a:t>
            </a:r>
          </a:p>
        </p:txBody>
      </p:sp>
      <p:sp>
        <p:nvSpPr>
          <p:cNvPr id="152166" name="Text Box 614"/>
          <p:cNvSpPr txBox="1">
            <a:spLocks noChangeArrowheads="1"/>
          </p:cNvSpPr>
          <p:nvPr/>
        </p:nvSpPr>
        <p:spPr bwMode="auto">
          <a:xfrm>
            <a:off x="7696200" y="1600200"/>
            <a:ext cx="83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E22B00"/>
                </a:solidFill>
              </a:rPr>
              <a:t>2</a:t>
            </a:r>
          </a:p>
          <a:p>
            <a:r>
              <a:rPr lang="en-US" sz="2800" b="1" dirty="0"/>
              <a:t>= </a:t>
            </a:r>
            <a:r>
              <a:rPr lang="en-US" sz="2800" b="1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116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5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145" grpId="0"/>
      <p:bldP spid="152147" grpId="0"/>
      <p:bldP spid="152148" grpId="0"/>
      <p:bldP spid="152149" grpId="0"/>
      <p:bldP spid="152150" grpId="0"/>
      <p:bldP spid="152152" grpId="0"/>
      <p:bldP spid="152154" grpId="0"/>
      <p:bldP spid="152155" grpId="0"/>
      <p:bldP spid="152155" grpId="1"/>
      <p:bldP spid="152156" grpId="0"/>
      <p:bldP spid="152157" grpId="0"/>
      <p:bldP spid="152158" grpId="0"/>
      <p:bldP spid="152162" grpId="0" animBg="1"/>
      <p:bldP spid="152163" grpId="0" animBg="1"/>
      <p:bldP spid="152164" grpId="0"/>
      <p:bldP spid="152165" grpId="0" animBg="1"/>
      <p:bldP spid="1521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261" y="325233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SOLVE FOR DESIRED MOLES (x)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143000"/>
            <a:ext cx="2057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8</a:t>
            </a:r>
            <a:r>
              <a:rPr lang="en-US" sz="2800" b="1" dirty="0" smtClean="0"/>
              <a:t>   = </a:t>
            </a:r>
            <a:r>
              <a:rPr lang="en-US" sz="2800" b="1" u="sng" dirty="0" smtClean="0"/>
              <a:t>x</a:t>
            </a:r>
          </a:p>
          <a:p>
            <a:pPr marL="342900" indent="-342900">
              <a:buAutoNum type="arabicPlain"/>
            </a:pPr>
            <a:r>
              <a:rPr lang="en-US" sz="2800" b="1" dirty="0" smtClean="0"/>
              <a:t>    4</a:t>
            </a:r>
            <a:r>
              <a:rPr lang="en-US" b="1" dirty="0" smtClean="0"/>
              <a:t>   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6139" y="2187464"/>
            <a:ext cx="236806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4*8</a:t>
            </a:r>
            <a:r>
              <a:rPr lang="en-US" sz="2800" b="1" dirty="0" smtClean="0"/>
              <a:t>   =</a:t>
            </a:r>
            <a:r>
              <a:rPr lang="en-US" sz="2800" b="1" u="sng" dirty="0" smtClean="0"/>
              <a:t> 4*x</a:t>
            </a:r>
          </a:p>
          <a:p>
            <a:r>
              <a:rPr lang="en-US" sz="2800" b="1" dirty="0" smtClean="0"/>
              <a:t>    1           4</a:t>
            </a:r>
            <a:r>
              <a:rPr lang="en-US" b="1" dirty="0" smtClean="0"/>
              <a:t>   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0277" y="3258733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32= x = moles O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038600"/>
            <a:ext cx="8991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If problem asks for mass or molecule count, convert x to these desired units using `triangle’ approach (multiply)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699" y="5131207"/>
            <a:ext cx="537210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32 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O * 16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= 512 g O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699" y="5810555"/>
            <a:ext cx="826770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32 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O * 6.02*10</a:t>
            </a:r>
            <a:r>
              <a:rPr lang="en-US" sz="2800" b="1" baseline="30000" dirty="0" smtClean="0"/>
              <a:t>23</a:t>
            </a:r>
            <a:r>
              <a:rPr lang="en-US" sz="2800" b="1" dirty="0" smtClean="0"/>
              <a:t> molecules=1.93*10</a:t>
            </a:r>
            <a:r>
              <a:rPr lang="en-US" sz="2800" b="1" baseline="30000" dirty="0" smtClean="0"/>
              <a:t>25</a:t>
            </a:r>
            <a:r>
              <a:rPr lang="en-US" sz="2800" b="1" dirty="0" smtClean="0"/>
              <a:t> molecules</a:t>
            </a:r>
            <a:endParaRPr lang="en-US" sz="28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38704" y="2304878"/>
            <a:ext cx="108438" cy="2889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9881" y="2733668"/>
            <a:ext cx="108438" cy="28890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67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371600"/>
            <a:ext cx="670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Try a few more…</a:t>
            </a:r>
          </a:p>
          <a:p>
            <a:r>
              <a:rPr lang="en-US" sz="4000" smtClean="0"/>
              <a:t>	see….</a:t>
            </a:r>
            <a:endParaRPr lang="en-US" sz="4000" dirty="0" smtClean="0"/>
          </a:p>
          <a:p>
            <a:r>
              <a:rPr lang="en-US" sz="4000" dirty="0" smtClean="0"/>
              <a:t>More mole-Mole  (body parts) problems with solutions handout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1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Sample  problem #1 (see also pp 93-102)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8688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  <p:bldP spid="144388" grpId="0"/>
      <p:bldP spid="144389" grpId="0"/>
      <p:bldP spid="144390" grpId="0" animBg="1"/>
      <p:bldP spid="144391" grpId="0" animBg="1"/>
      <p:bldP spid="144392" grpId="0" animBg="1"/>
      <p:bldP spid="144394" grpId="0"/>
      <p:bldP spid="144397" grpId="0" animBg="1"/>
      <p:bldP spid="144398" grpId="0" animBg="1"/>
      <p:bldP spid="1443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057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EMPIRIC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6002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Now EMPIRIC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505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…3 &amp; 7 have no shared factors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26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formulas below are  </a:t>
            </a:r>
            <a:r>
              <a:rPr lang="en-US" sz="2800" b="1" dirty="0" smtClean="0">
                <a:solidFill>
                  <a:srgbClr val="FF0000"/>
                </a:solidFill>
              </a:rPr>
              <a:t>empiric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(= lowest common denominator form)  ??  (continued)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17526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2743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 …5 has no shared factors with 3,9  or 12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1752600"/>
            <a:ext cx="6324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Do not </a:t>
            </a:r>
            <a:r>
              <a:rPr lang="en-US" sz="4000" b="1" dirty="0" smtClean="0"/>
              <a:t>write HP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S</a:t>
            </a:r>
            <a:r>
              <a:rPr lang="en-US" sz="4000" b="1" baseline="-25000" dirty="0" smtClean="0"/>
              <a:t>5/3</a:t>
            </a:r>
            <a:endParaRPr lang="en-US" sz="40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657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Cu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(PO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)</a:t>
            </a:r>
            <a:r>
              <a:rPr lang="en-US" sz="3600" b="1" baseline="-25000" dirty="0" smtClean="0"/>
              <a:t>8</a:t>
            </a:r>
            <a:r>
              <a:rPr lang="en-US" sz="3600" b="1" dirty="0" smtClean="0"/>
              <a:t>*2H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3657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EMPIRIC</a:t>
            </a:r>
            <a:endParaRPr lang="en-US" sz="28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3886200"/>
            <a:ext cx="10668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000" y="3581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÷ ???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7239000" y="3581400"/>
            <a:ext cx="609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029200"/>
            <a:ext cx="3635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D60093"/>
                </a:solidFill>
              </a:rPr>
              <a:t>Cu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(PO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)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*H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O</a:t>
            </a:r>
            <a:endParaRPr lang="en-US" sz="4000" b="1" dirty="0">
              <a:solidFill>
                <a:srgbClr val="D6009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6800" y="4419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D60093"/>
                </a:solidFill>
              </a:rPr>
              <a:t>ALMOST EMPIRIC</a:t>
            </a:r>
            <a:endParaRPr lang="en-US" sz="3600" b="1" dirty="0">
              <a:solidFill>
                <a:srgbClr val="D6009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410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Cu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7" idx="1"/>
            <a:endCxn id="29" idx="3"/>
          </p:cNvCxnSpPr>
          <p:nvPr/>
        </p:nvCxnSpPr>
        <p:spPr>
          <a:xfrm flipH="1">
            <a:off x="4038600" y="5383143"/>
            <a:ext cx="10668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487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FINALLY</a:t>
            </a:r>
            <a:r>
              <a:rPr lang="en-US" sz="3600" b="1" dirty="0" smtClean="0">
                <a:solidFill>
                  <a:srgbClr val="FF0000"/>
                </a:solidFill>
              </a:rPr>
              <a:t> EMPIRIC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5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7" grpId="0"/>
      <p:bldP spid="20" grpId="0"/>
      <p:bldP spid="21" grpId="0"/>
      <p:bldP spid="25" grpId="0"/>
      <p:bldP spid="26" grpId="0" animBg="1"/>
      <p:bldP spid="27" grpId="0"/>
      <p:bldP spid="28" grpId="0"/>
      <p:bldP spid="29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continued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4191000" cy="7078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endParaRPr lang="en-US" sz="2400" dirty="0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4.545</a:t>
            </a:r>
            <a:endParaRPr lang="en-US" sz="2400" dirty="0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 sz="2400" dirty="0">
                <a:latin typeface="Arial" charset="0"/>
              </a:rPr>
              <a:t>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4.545</a:t>
            </a:r>
            <a:r>
              <a:rPr lang="en-US" sz="2400" b="1" dirty="0">
                <a:latin typeface="Arial" charset="0"/>
              </a:rPr>
              <a:t> = 2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2.273</a:t>
            </a:r>
            <a:r>
              <a:rPr lang="en-US" sz="2400" b="1" dirty="0">
                <a:latin typeface="Arial" charset="0"/>
              </a:rPr>
              <a:t> =1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</a:rPr>
              <a:t>n</a:t>
            </a:r>
            <a:r>
              <a:rPr lang="en-US" sz="2800" b="1" baseline="-25000">
                <a:latin typeface="Arial" charset="0"/>
              </a:rPr>
              <a:t>min</a:t>
            </a:r>
            <a:endParaRPr lang="en-US" sz="280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054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6858000" y="1752600"/>
            <a:ext cx="228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Dinitrogen</a:t>
            </a:r>
            <a:r>
              <a:rPr lang="en-US" sz="3600" b="1" dirty="0" smtClean="0">
                <a:solidFill>
                  <a:srgbClr val="FF0000"/>
                </a:solidFill>
              </a:rPr>
              <a:t> monoxide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A compound contains: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>
                <a:latin typeface="Arial" charset="0"/>
              </a:rPr>
              <a:t>and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b="1">
                <a:latin typeface="Arial" charset="0"/>
              </a:rPr>
              <a:t>. It’s </a:t>
            </a:r>
            <a:r>
              <a:rPr lang="en-US" i="1">
                <a:latin typeface="Arial" charset="0"/>
              </a:rPr>
              <a:t>molecular weight (MW)  is </a:t>
            </a:r>
            <a:r>
              <a:rPr lang="en-US" sz="2800" b="1" i="1">
                <a:latin typeface="Arial" charset="0"/>
              </a:rPr>
              <a:t>228 g/mol</a:t>
            </a:r>
            <a:r>
              <a:rPr lang="en-US" i="1">
                <a:latin typeface="Arial" charset="0"/>
              </a:rPr>
              <a:t>. What is the </a:t>
            </a:r>
            <a:r>
              <a:rPr lang="en-US" sz="2800" b="1" i="1">
                <a:latin typeface="Arial" charset="0"/>
              </a:rPr>
              <a:t>molecular formula</a:t>
            </a:r>
            <a:r>
              <a:rPr lang="en-US" i="1">
                <a:latin typeface="Arial" charset="0"/>
              </a:rPr>
              <a:t> of the compound 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610600" cy="3359150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76400"/>
                <a:gridCol w="13716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endParaRPr lang="en-US" sz="24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16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n=w/AWmoles</a:t>
            </a: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>
                <a:latin typeface="Arial" charset="0"/>
              </a:rPr>
              <a:t>/12=0.0263</a:t>
            </a: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419600" y="4572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/1=0.0526</a:t>
            </a: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495800" y="54102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>
                <a:latin typeface="Arial" charset="0"/>
              </a:rPr>
              <a:t>/16=0.0394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6576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 2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334000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0.0394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=1.5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Whole # equivalent</a:t>
            </a: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atin typeface="Arial" charset="0"/>
              </a:rPr>
              <a:t>1*2=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000" dirty="0">
                <a:latin typeface="Arial" charset="0"/>
              </a:rPr>
              <a:t>2*2=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0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4102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dirty="0">
                <a:latin typeface="Arial" charset="0"/>
              </a:rPr>
              <a:t>2*1.5=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440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formula…C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4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3</a:t>
            </a:r>
            <a:endParaRPr lang="en-US" sz="28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66294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2800" b="1" dirty="0">
                <a:latin typeface="Arial" charset="0"/>
              </a:rPr>
              <a:t>12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2800" b="1" dirty="0">
                <a:latin typeface="Arial" charset="0"/>
              </a:rPr>
              <a:t>1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2800" b="1" dirty="0">
                <a:latin typeface="Arial" charset="0"/>
              </a:rPr>
              <a:t>16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609600" y="2590800"/>
            <a:ext cx="6324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276600" y="3276600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2800" b="1" u="sng" dirty="0">
                <a:latin typeface="Arial" charset="0"/>
              </a:rPr>
              <a:t>Molecular mass 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u="sng" dirty="0">
                <a:latin typeface="Arial" charset="0"/>
              </a:rPr>
              <a:t>228 </a:t>
            </a:r>
            <a:r>
              <a:rPr lang="en-US" sz="2800" b="1" dirty="0">
                <a:latin typeface="Arial" charset="0"/>
              </a:rPr>
              <a:t>= </a:t>
            </a:r>
            <a:r>
              <a:rPr lang="en-US" sz="32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57200" y="762000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838200" y="45720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C</a:t>
            </a:r>
            <a:r>
              <a:rPr lang="en-US" sz="3200" b="1" baseline="-25000" dirty="0">
                <a:latin typeface="Arial" charset="0"/>
              </a:rPr>
              <a:t>2*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H</a:t>
            </a:r>
            <a:r>
              <a:rPr lang="en-US" sz="3200" b="1" baseline="-25000" dirty="0">
                <a:latin typeface="Arial" charset="0"/>
              </a:rPr>
              <a:t>4*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 O</a:t>
            </a:r>
            <a:r>
              <a:rPr lang="en-US" sz="3200" b="1" baseline="-25000" dirty="0">
                <a:latin typeface="Arial" charset="0"/>
              </a:rPr>
              <a:t>3*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648200" y="53340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 </a:t>
            </a:r>
            <a:r>
              <a:rPr lang="en-US" sz="3600" b="1" dirty="0">
                <a:latin typeface="Arial" charset="0"/>
              </a:rPr>
              <a:t>C</a:t>
            </a:r>
            <a:r>
              <a:rPr lang="en-US" sz="3600" b="1" baseline="-25000" dirty="0">
                <a:latin typeface="Arial" charset="0"/>
              </a:rPr>
              <a:t>6</a:t>
            </a:r>
            <a:r>
              <a:rPr lang="en-US" sz="3600" b="1" dirty="0">
                <a:latin typeface="Arial" charset="0"/>
              </a:rPr>
              <a:t> H</a:t>
            </a:r>
            <a:r>
              <a:rPr lang="en-US" sz="3600" b="1" baseline="-25000" dirty="0">
                <a:latin typeface="Arial" charset="0"/>
              </a:rPr>
              <a:t>12</a:t>
            </a:r>
            <a:r>
              <a:rPr lang="en-US" sz="3600" b="1" dirty="0">
                <a:latin typeface="Arial" charset="0"/>
              </a:rPr>
              <a:t>  O</a:t>
            </a:r>
            <a:r>
              <a:rPr lang="en-US" sz="3600" b="1" baseline="-25000" dirty="0">
                <a:latin typeface="Arial" charset="0"/>
              </a:rPr>
              <a:t>9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124200"/>
            <a:ext cx="342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7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/>
      <p:bldP spid="147464" grpId="0"/>
      <p:bldP spid="147465" grpId="0" animBg="1"/>
      <p:bldP spid="1474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675</Words>
  <Application>Microsoft Office PowerPoint</Application>
  <PresentationFormat>On-screen Show (4:3)</PresentationFormat>
  <Paragraphs>218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77</cp:revision>
  <dcterms:created xsi:type="dcterms:W3CDTF">2011-09-19T15:19:47Z</dcterms:created>
  <dcterms:modified xsi:type="dcterms:W3CDTF">2012-10-15T19:47:54Z</dcterms:modified>
</cp:coreProperties>
</file>