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5" r:id="rId2"/>
    <p:sldId id="306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5" r:id="rId20"/>
    <p:sldId id="32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1" autoAdjust="0"/>
    <p:restoredTop sz="94318" autoAdjust="0"/>
  </p:normalViewPr>
  <p:slideViewPr>
    <p:cSldViewPr>
      <p:cViewPr varScale="1">
        <p:scale>
          <a:sx n="81" d="100"/>
          <a:sy n="81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7CBE5C-3FD8-4B4F-BFCC-AB7A3CCD2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8991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2.5) moles to molecules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E22B00"/>
                </a:solidFill>
              </a:rPr>
              <a:t>molecules of O</a:t>
            </a:r>
            <a:r>
              <a:rPr lang="en-US" sz="3600" dirty="0"/>
              <a:t> are present in </a:t>
            </a:r>
            <a:r>
              <a:rPr lang="en-US" sz="3600" dirty="0" smtClean="0"/>
              <a:t>0.13888</a:t>
            </a:r>
            <a:r>
              <a:rPr lang="en-US" sz="3600" dirty="0" smtClean="0"/>
              <a:t> </a:t>
            </a:r>
            <a:r>
              <a:rPr lang="en-US" sz="3600" dirty="0" err="1"/>
              <a:t>mol</a:t>
            </a:r>
            <a:r>
              <a:rPr lang="en-US" sz="3600" dirty="0"/>
              <a:t> of C</a:t>
            </a:r>
            <a:r>
              <a:rPr lang="en-US" sz="3600" baseline="-25000" dirty="0"/>
              <a:t>6 </a:t>
            </a:r>
            <a:r>
              <a:rPr lang="en-US" sz="3600" dirty="0"/>
              <a:t>H</a:t>
            </a:r>
            <a:r>
              <a:rPr lang="en-US" sz="3600" baseline="-25000" dirty="0"/>
              <a:t>12</a:t>
            </a:r>
            <a:r>
              <a:rPr lang="en-US" sz="3600" dirty="0"/>
              <a:t>O</a:t>
            </a:r>
            <a:r>
              <a:rPr lang="en-US" sz="3600" baseline="-25000" dirty="0"/>
              <a:t>6</a:t>
            </a:r>
            <a:r>
              <a:rPr lang="en-US" sz="3600" dirty="0"/>
              <a:t>?	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5064369" y="2522188"/>
            <a:ext cx="34290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sz="4000" b="1" dirty="0">
                <a:solidFill>
                  <a:srgbClr val="E22B00"/>
                </a:solidFill>
              </a:rPr>
              <a:t>5*10</a:t>
            </a:r>
            <a:r>
              <a:rPr lang="en-US" sz="4000" b="1" baseline="30000" dirty="0">
                <a:solidFill>
                  <a:srgbClr val="E22B00"/>
                </a:solidFill>
              </a:rPr>
              <a:t>23</a:t>
            </a:r>
            <a:endParaRPr lang="en-US" sz="4000" b="1" dirty="0">
              <a:solidFill>
                <a:srgbClr val="E22B00"/>
              </a:solidFill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169985" y="3505200"/>
            <a:ext cx="8991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/>
              <a:t>   </a:t>
            </a:r>
            <a:r>
              <a:rPr lang="en-US" sz="3200" b="1" dirty="0"/>
              <a:t>2.6) molecules to </a:t>
            </a:r>
            <a:r>
              <a:rPr lang="en-US" sz="3200" b="1" dirty="0" smtClean="0"/>
              <a:t>moles</a:t>
            </a:r>
          </a:p>
          <a:p>
            <a:r>
              <a:rPr lang="en-US" sz="3200" dirty="0" smtClean="0"/>
              <a:t>how </a:t>
            </a:r>
            <a:r>
              <a:rPr lang="en-US" sz="3200" dirty="0"/>
              <a:t>many </a:t>
            </a:r>
            <a:r>
              <a:rPr lang="en-US" sz="3200" b="1" dirty="0">
                <a:solidFill>
                  <a:srgbClr val="E22B00"/>
                </a:solidFill>
              </a:rPr>
              <a:t>moles of C</a:t>
            </a:r>
            <a:r>
              <a:rPr lang="en-US" sz="3200" b="1" baseline="-25000" dirty="0">
                <a:solidFill>
                  <a:srgbClr val="E22B00"/>
                </a:solidFill>
              </a:rPr>
              <a:t>6 </a:t>
            </a:r>
            <a:r>
              <a:rPr lang="en-US" sz="3200" b="1" dirty="0">
                <a:solidFill>
                  <a:srgbClr val="E22B00"/>
                </a:solidFill>
              </a:rPr>
              <a:t>H</a:t>
            </a:r>
            <a:r>
              <a:rPr lang="en-US" sz="3200" b="1" baseline="-25000" dirty="0">
                <a:solidFill>
                  <a:srgbClr val="E22B00"/>
                </a:solidFill>
              </a:rPr>
              <a:t>12</a:t>
            </a:r>
            <a:r>
              <a:rPr lang="en-US" sz="3200" b="1" dirty="0">
                <a:solidFill>
                  <a:srgbClr val="E22B00"/>
                </a:solidFill>
              </a:rPr>
              <a:t>O</a:t>
            </a:r>
            <a:r>
              <a:rPr lang="en-US" sz="3200" b="1" baseline="-25000" dirty="0">
                <a:solidFill>
                  <a:srgbClr val="E22B00"/>
                </a:solidFill>
              </a:rPr>
              <a:t>6</a:t>
            </a:r>
            <a:r>
              <a:rPr lang="en-US" sz="3200" dirty="0"/>
              <a:t> are formed from  </a:t>
            </a:r>
            <a:r>
              <a:rPr lang="en-US" sz="3200" dirty="0" smtClean="0"/>
              <a:t>4.32</a:t>
            </a:r>
            <a:r>
              <a:rPr lang="en-US" sz="3200" dirty="0" smtClean="0"/>
              <a:t>*10</a:t>
            </a:r>
            <a:r>
              <a:rPr lang="en-US" sz="3200" baseline="30000" dirty="0" smtClean="0"/>
              <a:t>25</a:t>
            </a:r>
            <a:r>
              <a:rPr lang="en-US" sz="3200" dirty="0" smtClean="0"/>
              <a:t> </a:t>
            </a:r>
            <a:r>
              <a:rPr lang="en-US" sz="3200" dirty="0"/>
              <a:t>atoms </a:t>
            </a:r>
            <a:r>
              <a:rPr lang="en-US" sz="3200" dirty="0" smtClean="0"/>
              <a:t>of </a:t>
            </a:r>
            <a:r>
              <a:rPr lang="en-US" sz="3200" dirty="0"/>
              <a:t>H ?</a:t>
            </a: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1447800" y="5410200"/>
            <a:ext cx="29718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rgbClr val="E22B00"/>
                </a:solidFill>
              </a:rPr>
              <a:t>6</a:t>
            </a:r>
            <a:r>
              <a:rPr lang="en-US" sz="4000" b="1" dirty="0" smtClean="0">
                <a:solidFill>
                  <a:srgbClr val="E22B00"/>
                </a:solidFill>
              </a:rPr>
              <a:t> </a:t>
            </a:r>
            <a:r>
              <a:rPr lang="en-US" sz="4000" b="1" dirty="0" smtClean="0">
                <a:solidFill>
                  <a:srgbClr val="E22B00"/>
                </a:solidFill>
              </a:rPr>
              <a:t>moles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9724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nimBg="1"/>
      <p:bldP spid="135175" grpId="0"/>
      <p:bldP spid="13517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144" name="Group 592"/>
          <p:cNvGraphicFramePr>
            <a:graphicFrameLocks noGrp="1"/>
          </p:cNvGraphicFramePr>
          <p:nvPr/>
        </p:nvGraphicFramePr>
        <p:xfrm>
          <a:off x="609600" y="990600"/>
          <a:ext cx="8153400" cy="3957004"/>
        </p:xfrm>
        <a:graphic>
          <a:graphicData uri="http://schemas.openxmlformats.org/drawingml/2006/table">
            <a:tbl>
              <a:tblPr/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X multiplier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33.64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 1.87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44.86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19.63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2145" name="Text Box 593"/>
          <p:cNvSpPr txBox="1">
            <a:spLocks noChangeArrowheads="1"/>
          </p:cNvSpPr>
          <p:nvPr/>
        </p:nvSpPr>
        <p:spPr bwMode="auto">
          <a:xfrm>
            <a:off x="4724400" y="1676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33.64/12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2.803</a:t>
            </a:r>
          </a:p>
        </p:txBody>
      </p:sp>
      <p:sp>
        <p:nvSpPr>
          <p:cNvPr id="152147" name="Text Box 595"/>
          <p:cNvSpPr txBox="1">
            <a:spLocks noChangeArrowheads="1"/>
          </p:cNvSpPr>
          <p:nvPr/>
        </p:nvSpPr>
        <p:spPr bwMode="auto">
          <a:xfrm>
            <a:off x="4724400" y="2514600"/>
            <a:ext cx="114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1.87/1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1.87</a:t>
            </a:r>
          </a:p>
        </p:txBody>
      </p:sp>
      <p:sp>
        <p:nvSpPr>
          <p:cNvPr id="152148" name="Text Box 596"/>
          <p:cNvSpPr txBox="1">
            <a:spLocks noChangeArrowheads="1"/>
          </p:cNvSpPr>
          <p:nvPr/>
        </p:nvSpPr>
        <p:spPr bwMode="auto">
          <a:xfrm>
            <a:off x="4648200" y="33528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44.86/16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=2.803</a:t>
            </a:r>
          </a:p>
        </p:txBody>
      </p:sp>
      <p:sp>
        <p:nvSpPr>
          <p:cNvPr id="152149" name="Text Box 597"/>
          <p:cNvSpPr txBox="1">
            <a:spLocks noChangeArrowheads="1"/>
          </p:cNvSpPr>
          <p:nvPr/>
        </p:nvSpPr>
        <p:spPr bwMode="auto">
          <a:xfrm>
            <a:off x="4724400" y="4114800"/>
            <a:ext cx="137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19.63/14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</a:rPr>
              <a:t>1.4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2150" name="Text Box 598"/>
          <p:cNvSpPr txBox="1">
            <a:spLocks noChangeArrowheads="1"/>
          </p:cNvSpPr>
          <p:nvPr/>
        </p:nvSpPr>
        <p:spPr bwMode="auto">
          <a:xfrm>
            <a:off x="6172200" y="419100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2152" name="Text Box 600"/>
          <p:cNvSpPr txBox="1">
            <a:spLocks noChangeArrowheads="1"/>
          </p:cNvSpPr>
          <p:nvPr/>
        </p:nvSpPr>
        <p:spPr bwMode="auto">
          <a:xfrm>
            <a:off x="6019800" y="1676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2.803</a:t>
            </a:r>
            <a:r>
              <a:rPr lang="en-US" sz="2400" b="1" dirty="0" smtClean="0">
                <a:solidFill>
                  <a:srgbClr val="E22B00"/>
                </a:solidFill>
              </a:rPr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1.4</a:t>
            </a:r>
            <a:r>
              <a:rPr lang="en-US" sz="2400" b="1" dirty="0" smtClean="0">
                <a:solidFill>
                  <a:srgbClr val="E22B00"/>
                </a:solidFill>
              </a:rPr>
              <a:t>=2</a:t>
            </a:r>
            <a:endParaRPr lang="en-US" sz="2400" b="1" dirty="0">
              <a:solidFill>
                <a:srgbClr val="E22B00"/>
              </a:solidFill>
            </a:endParaRPr>
          </a:p>
        </p:txBody>
      </p:sp>
      <p:sp>
        <p:nvSpPr>
          <p:cNvPr id="152154" name="Text Box 602"/>
          <p:cNvSpPr txBox="1">
            <a:spLocks noChangeArrowheads="1"/>
          </p:cNvSpPr>
          <p:nvPr/>
        </p:nvSpPr>
        <p:spPr bwMode="auto">
          <a:xfrm>
            <a:off x="5943600" y="32766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2.803/1.4=2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2155" name="Text Box 603"/>
          <p:cNvSpPr txBox="1">
            <a:spLocks noChangeArrowheads="1"/>
          </p:cNvSpPr>
          <p:nvPr/>
        </p:nvSpPr>
        <p:spPr bwMode="auto">
          <a:xfrm>
            <a:off x="5943600" y="2438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1.87/1.4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=1.333</a:t>
            </a:r>
          </a:p>
        </p:txBody>
      </p:sp>
      <p:sp>
        <p:nvSpPr>
          <p:cNvPr id="152156" name="Text Box 604"/>
          <p:cNvSpPr txBox="1">
            <a:spLocks noChangeArrowheads="1"/>
          </p:cNvSpPr>
          <p:nvPr/>
        </p:nvSpPr>
        <p:spPr bwMode="auto">
          <a:xfrm>
            <a:off x="7391400" y="2438400"/>
            <a:ext cx="1447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1.333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   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>
                <a:solidFill>
                  <a:schemeClr val="accent2"/>
                </a:solidFill>
              </a:rPr>
              <a:t>= </a:t>
            </a:r>
            <a:r>
              <a:rPr lang="en-US" sz="28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52157" name="Text Box 605"/>
          <p:cNvSpPr txBox="1">
            <a:spLocks noChangeArrowheads="1"/>
          </p:cNvSpPr>
          <p:nvPr/>
        </p:nvSpPr>
        <p:spPr bwMode="auto">
          <a:xfrm>
            <a:off x="7543800" y="3352800"/>
            <a:ext cx="129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/>
              <a:t>   </a:t>
            </a:r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</a:p>
          <a:p>
            <a:r>
              <a:rPr lang="en-US" sz="2800" b="1" dirty="0"/>
              <a:t>  </a:t>
            </a:r>
            <a:r>
              <a:rPr lang="en-US" sz="2800" b="1" dirty="0" smtClean="0"/>
              <a:t>  =</a:t>
            </a:r>
            <a:r>
              <a:rPr lang="en-US" sz="2800" b="1" dirty="0"/>
              <a:t>6</a:t>
            </a:r>
          </a:p>
        </p:txBody>
      </p:sp>
      <p:sp>
        <p:nvSpPr>
          <p:cNvPr id="152158" name="Text Box 606"/>
          <p:cNvSpPr txBox="1">
            <a:spLocks noChangeArrowheads="1"/>
          </p:cNvSpPr>
          <p:nvPr/>
        </p:nvSpPr>
        <p:spPr bwMode="auto">
          <a:xfrm>
            <a:off x="7620000" y="4114800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6600CC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1</a:t>
            </a:r>
          </a:p>
          <a:p>
            <a:r>
              <a:rPr lang="en-US" sz="2800" b="1" dirty="0"/>
              <a:t>  = 3</a:t>
            </a:r>
          </a:p>
        </p:txBody>
      </p:sp>
      <p:sp>
        <p:nvSpPr>
          <p:cNvPr id="152161" name="Text Box 609"/>
          <p:cNvSpPr txBox="1">
            <a:spLocks noChangeArrowheads="1"/>
          </p:cNvSpPr>
          <p:nvPr/>
        </p:nvSpPr>
        <p:spPr bwMode="auto">
          <a:xfrm>
            <a:off x="0" y="502920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Empiric </a:t>
            </a:r>
            <a:r>
              <a:rPr lang="en-US" sz="2800" b="1" dirty="0" smtClean="0"/>
              <a:t>formula=:</a:t>
            </a:r>
            <a:r>
              <a:rPr lang="en-US" sz="2800" b="1" dirty="0"/>
              <a:t>	____________________</a:t>
            </a:r>
          </a:p>
          <a:p>
            <a:r>
              <a:rPr lang="en-US" sz="2800" b="1" dirty="0"/>
              <a:t>MW=  </a:t>
            </a:r>
            <a:r>
              <a:rPr lang="en-US" sz="2800" b="1" dirty="0" smtClean="0"/>
              <a:t>856</a:t>
            </a:r>
            <a:r>
              <a:rPr lang="en-US" b="1" dirty="0"/>
              <a:t>	Molecular formula = _______________</a:t>
            </a:r>
          </a:p>
        </p:txBody>
      </p:sp>
      <p:sp>
        <p:nvSpPr>
          <p:cNvPr id="152162" name="Text Box 610"/>
          <p:cNvSpPr txBox="1">
            <a:spLocks noChangeArrowheads="1"/>
          </p:cNvSpPr>
          <p:nvPr/>
        </p:nvSpPr>
        <p:spPr bwMode="auto">
          <a:xfrm>
            <a:off x="2514600" y="5029200"/>
            <a:ext cx="1828800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/>
              <a:t>C</a:t>
            </a:r>
            <a:r>
              <a:rPr lang="en-US" sz="3000" b="1" baseline="-25000" dirty="0"/>
              <a:t>6</a:t>
            </a:r>
            <a:r>
              <a:rPr lang="en-US" sz="3000" b="1" dirty="0"/>
              <a:t>H</a:t>
            </a:r>
            <a:r>
              <a:rPr lang="en-US" sz="3000" b="1" baseline="-25000" dirty="0"/>
              <a:t>4</a:t>
            </a:r>
            <a:r>
              <a:rPr lang="en-US" sz="3000" b="1" dirty="0"/>
              <a:t>O</a:t>
            </a:r>
            <a:r>
              <a:rPr lang="en-US" sz="3000" b="1" baseline="-25000" dirty="0"/>
              <a:t>6</a:t>
            </a:r>
            <a:r>
              <a:rPr lang="en-US" sz="3000" b="1" dirty="0"/>
              <a:t>N</a:t>
            </a:r>
            <a:r>
              <a:rPr lang="en-US" sz="3000" b="1" baseline="-25000" dirty="0"/>
              <a:t>3 </a:t>
            </a:r>
          </a:p>
        </p:txBody>
      </p:sp>
      <p:sp>
        <p:nvSpPr>
          <p:cNvPr id="152163" name="Rectangle 611"/>
          <p:cNvSpPr>
            <a:spLocks noChangeArrowheads="1"/>
          </p:cNvSpPr>
          <p:nvPr/>
        </p:nvSpPr>
        <p:spPr bwMode="auto">
          <a:xfrm>
            <a:off x="457200" y="6019800"/>
            <a:ext cx="6781800" cy="52322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</a:t>
            </a:r>
            <a:r>
              <a:rPr lang="en-US" sz="2800" b="1" baseline="-25000" dirty="0"/>
              <a:t>6</a:t>
            </a:r>
            <a:r>
              <a:rPr lang="en-US" sz="2800" b="1" dirty="0"/>
              <a:t>H</a:t>
            </a:r>
            <a:r>
              <a:rPr lang="en-US" sz="2800" b="1" baseline="-25000" dirty="0"/>
              <a:t>4</a:t>
            </a:r>
            <a:r>
              <a:rPr lang="en-US" sz="2800" b="1" dirty="0"/>
              <a:t>O</a:t>
            </a:r>
            <a:r>
              <a:rPr lang="en-US" sz="2800" b="1" baseline="-25000" dirty="0"/>
              <a:t>6</a:t>
            </a:r>
            <a:r>
              <a:rPr lang="en-US" sz="2800" b="1" dirty="0"/>
              <a:t>N</a:t>
            </a:r>
            <a:r>
              <a:rPr lang="en-US" sz="2800" b="1" baseline="-25000" dirty="0"/>
              <a:t>3</a:t>
            </a:r>
            <a:r>
              <a:rPr lang="en-US" sz="2800" b="1" dirty="0"/>
              <a:t> </a:t>
            </a:r>
            <a:r>
              <a:rPr lang="en-US" sz="2800" dirty="0"/>
              <a:t>weighs  </a:t>
            </a:r>
            <a:r>
              <a:rPr lang="en-US" sz="2800" b="1" dirty="0" smtClean="0"/>
              <a:t>12*6+4*1+6*16+3*14=</a:t>
            </a:r>
            <a:r>
              <a:rPr lang="en-US" sz="2800" b="1" dirty="0" smtClean="0">
                <a:solidFill>
                  <a:srgbClr val="E22B00"/>
                </a:solidFill>
              </a:rPr>
              <a:t>214</a:t>
            </a:r>
            <a:endParaRPr lang="en-US" sz="2800" b="1" dirty="0">
              <a:solidFill>
                <a:srgbClr val="E22B00"/>
              </a:solidFill>
            </a:endParaRPr>
          </a:p>
        </p:txBody>
      </p:sp>
      <p:sp>
        <p:nvSpPr>
          <p:cNvPr id="152164" name="Text Box 612"/>
          <p:cNvSpPr txBox="1">
            <a:spLocks noChangeArrowheads="1"/>
          </p:cNvSpPr>
          <p:nvPr/>
        </p:nvSpPr>
        <p:spPr bwMode="auto">
          <a:xfrm>
            <a:off x="7239000" y="5791200"/>
            <a:ext cx="190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856/</a:t>
            </a:r>
            <a:r>
              <a:rPr lang="en-US" sz="3600" b="1" dirty="0" smtClean="0">
                <a:solidFill>
                  <a:srgbClr val="E22B00"/>
                </a:solidFill>
              </a:rPr>
              <a:t>214</a:t>
            </a:r>
            <a:endParaRPr lang="en-US" sz="3600" b="1" dirty="0">
              <a:solidFill>
                <a:srgbClr val="E22B00"/>
              </a:solidFill>
            </a:endParaRPr>
          </a:p>
          <a:p>
            <a:r>
              <a:rPr lang="en-US" sz="3600" b="1" dirty="0"/>
              <a:t>     =4</a:t>
            </a:r>
          </a:p>
        </p:txBody>
      </p:sp>
      <p:sp>
        <p:nvSpPr>
          <p:cNvPr id="152165" name="Text Box 613"/>
          <p:cNvSpPr txBox="1">
            <a:spLocks noChangeArrowheads="1"/>
          </p:cNvSpPr>
          <p:nvPr/>
        </p:nvSpPr>
        <p:spPr bwMode="auto">
          <a:xfrm>
            <a:off x="4305300" y="5306198"/>
            <a:ext cx="48387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</a:t>
            </a:r>
            <a:r>
              <a:rPr lang="en-US" sz="2800" b="1" baseline="-25000" dirty="0"/>
              <a:t>6*4</a:t>
            </a:r>
            <a:r>
              <a:rPr lang="en-US" sz="2800" b="1" dirty="0"/>
              <a:t>H</a:t>
            </a:r>
            <a:r>
              <a:rPr lang="en-US" sz="2800" b="1" baseline="-25000" dirty="0"/>
              <a:t>4*4</a:t>
            </a:r>
            <a:r>
              <a:rPr lang="en-US" sz="2800" b="1" dirty="0"/>
              <a:t>O</a:t>
            </a:r>
            <a:r>
              <a:rPr lang="en-US" sz="2800" b="1" baseline="-25000" dirty="0"/>
              <a:t>6*4</a:t>
            </a:r>
            <a:r>
              <a:rPr lang="en-US" sz="2800" b="1" dirty="0"/>
              <a:t>N</a:t>
            </a:r>
            <a:r>
              <a:rPr lang="en-US" sz="2800" b="1" baseline="-25000" dirty="0"/>
              <a:t>3*4  </a:t>
            </a:r>
            <a:r>
              <a:rPr lang="en-US" sz="2800" b="1" dirty="0"/>
              <a:t>=C</a:t>
            </a:r>
            <a:r>
              <a:rPr lang="en-US" sz="2800" b="1" baseline="-25000" dirty="0"/>
              <a:t>24</a:t>
            </a:r>
            <a:r>
              <a:rPr lang="en-US" sz="2800" b="1" dirty="0"/>
              <a:t>H</a:t>
            </a:r>
            <a:r>
              <a:rPr lang="en-US" sz="2800" b="1" baseline="-25000" dirty="0"/>
              <a:t>16</a:t>
            </a:r>
            <a:r>
              <a:rPr lang="en-US" sz="2800" b="1" dirty="0"/>
              <a:t>O</a:t>
            </a:r>
            <a:r>
              <a:rPr lang="en-US" sz="2800" b="1" baseline="-25000" dirty="0"/>
              <a:t>24</a:t>
            </a:r>
            <a:r>
              <a:rPr lang="en-US" sz="2800" b="1" dirty="0"/>
              <a:t>N</a:t>
            </a:r>
            <a:r>
              <a:rPr lang="en-US" sz="2800" b="1" baseline="-25000" dirty="0"/>
              <a:t>12</a:t>
            </a:r>
          </a:p>
        </p:txBody>
      </p:sp>
      <p:sp>
        <p:nvSpPr>
          <p:cNvPr id="152166" name="Text Box 614"/>
          <p:cNvSpPr txBox="1">
            <a:spLocks noChangeArrowheads="1"/>
          </p:cNvSpPr>
          <p:nvPr/>
        </p:nvSpPr>
        <p:spPr bwMode="auto">
          <a:xfrm>
            <a:off x="7696200" y="1600200"/>
            <a:ext cx="83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E22B00"/>
                </a:solidFill>
              </a:rPr>
              <a:t>2</a:t>
            </a:r>
          </a:p>
          <a:p>
            <a:r>
              <a:rPr lang="en-US" sz="2800" b="1" dirty="0"/>
              <a:t>= </a:t>
            </a:r>
            <a:r>
              <a:rPr lang="en-US" sz="2800" b="1" dirty="0">
                <a:solidFill>
                  <a:srgbClr val="00206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1160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5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5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145" grpId="0"/>
      <p:bldP spid="152147" grpId="0"/>
      <p:bldP spid="152148" grpId="0"/>
      <p:bldP spid="152149" grpId="0"/>
      <p:bldP spid="152150" grpId="0"/>
      <p:bldP spid="152152" grpId="0"/>
      <p:bldP spid="152154" grpId="0"/>
      <p:bldP spid="152155" grpId="0"/>
      <p:bldP spid="152155" grpId="1"/>
      <p:bldP spid="152156" grpId="0"/>
      <p:bldP spid="152157" grpId="0"/>
      <p:bldP spid="152158" grpId="0"/>
      <p:bldP spid="152162" grpId="0" animBg="1"/>
      <p:bldP spid="152163" grpId="0" animBg="1"/>
      <p:bldP spid="152164" grpId="0"/>
      <p:bldP spid="152165" grpId="0" animBg="1"/>
      <p:bldP spid="1521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143000"/>
            <a:ext cx="769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/>
              <a:t>1) A </a:t>
            </a:r>
            <a:r>
              <a:rPr lang="en-US" sz="2800" b="1" dirty="0"/>
              <a:t>0.30 gram sample of carbon black is burned in a covered crucible. The collected gas weighs 0.70 grams. What is the empiric formula of the gas ?		(C =12, O =</a:t>
            </a:r>
            <a:r>
              <a:rPr lang="en-US" sz="2800" b="1" dirty="0" smtClean="0"/>
              <a:t>16)</a:t>
            </a:r>
            <a:r>
              <a:rPr lang="en-US" dirty="0"/>
              <a:t> 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86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Compositions from Reaction Data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12420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 ---------------------------------------</a:t>
            </a:r>
            <a:r>
              <a:rPr lang="en-US" sz="2800" b="1" dirty="0" smtClean="0">
                <a:sym typeface="Wingdings" pitchFamily="2" charset="2"/>
              </a:rPr>
              <a:t> </a:t>
            </a:r>
            <a:r>
              <a:rPr lang="en-US" sz="2800" b="1" dirty="0" err="1" smtClean="0">
                <a:sym typeface="Wingdings" pitchFamily="2" charset="2"/>
              </a:rPr>
              <a:t>CO</a:t>
            </a:r>
            <a:r>
              <a:rPr lang="en-US" sz="2800" b="1" baseline="-25000" dirty="0" err="1" smtClean="0">
                <a:sym typeface="Wingdings" pitchFamily="2" charset="2"/>
              </a:rPr>
              <a:t>x</a:t>
            </a:r>
            <a:endParaRPr lang="en-US" sz="2800" b="1" dirty="0" smtClean="0"/>
          </a:p>
          <a:p>
            <a:r>
              <a:rPr lang="en-US" sz="2800" b="1" dirty="0" smtClean="0"/>
              <a:t>0.3 g			     		     0.7 g	</a:t>
            </a:r>
            <a:r>
              <a:rPr lang="en-US" sz="2800" dirty="0" smtClean="0"/>
              <a:t>  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337538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Mol</a:t>
            </a:r>
            <a:r>
              <a:rPr lang="en-US" sz="3200" dirty="0" smtClean="0"/>
              <a:t> C= 0.3/12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=0.025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404515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Mass O=0.7-0.3 g=0.4 g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143500" y="4495800"/>
            <a:ext cx="365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Mol</a:t>
            </a:r>
            <a:r>
              <a:rPr lang="en-US" sz="3200" dirty="0" smtClean="0"/>
              <a:t> O= 0.4/16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=0.025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638800"/>
            <a:ext cx="81915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Mole C/</a:t>
            </a:r>
            <a:r>
              <a:rPr lang="en-US" sz="4000" b="1" dirty="0" err="1" smtClean="0"/>
              <a:t>Mol</a:t>
            </a:r>
            <a:r>
              <a:rPr lang="en-US" sz="4000" b="1" dirty="0" smtClean="0"/>
              <a:t> O = 0.025/0.025=1=&gt;CO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7289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95400"/>
            <a:ext cx="8001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/>
              <a:t>2) A hydrocarbon sample (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x</a:t>
            </a:r>
            <a:r>
              <a:rPr lang="en-US" sz="3200" dirty="0" smtClean="0"/>
              <a:t> </a:t>
            </a:r>
            <a:r>
              <a:rPr lang="en-US" sz="3200" dirty="0" err="1" smtClean="0"/>
              <a:t>H</a:t>
            </a:r>
            <a:r>
              <a:rPr lang="en-US" sz="3200" baseline="-25000" dirty="0" err="1" smtClean="0"/>
              <a:t>y</a:t>
            </a:r>
            <a:r>
              <a:rPr lang="en-US" sz="3200" dirty="0" smtClean="0"/>
              <a:t>) is burned in oxygen producing 1.0 gram of CO</a:t>
            </a:r>
            <a:r>
              <a:rPr lang="en-US" sz="3200" baseline="-25000" dirty="0" smtClean="0"/>
              <a:t>2 </a:t>
            </a:r>
            <a:r>
              <a:rPr lang="en-US" sz="3200" dirty="0" smtClean="0"/>
              <a:t> and 0.4086 g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O. What is the empiric formula for the hydrocarbon ? (C=12, O=16, H=1)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Compositions from Reaction Data (continued)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657600"/>
            <a:ext cx="54864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Blackboard work !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/>
          <a:lstStyle/>
          <a:p>
            <a:r>
              <a:rPr lang="en-US" sz="2800" b="1" dirty="0"/>
              <a:t>Brief </a:t>
            </a:r>
            <a:r>
              <a:rPr lang="en-US" sz="2800" b="1" dirty="0" smtClean="0"/>
              <a:t>historical aside</a:t>
            </a:r>
            <a:r>
              <a:rPr lang="en-US" sz="2800" b="1" dirty="0"/>
              <a:t>:</a:t>
            </a:r>
            <a:br>
              <a:rPr lang="en-US" sz="2800" b="1" dirty="0"/>
            </a:br>
            <a:r>
              <a:rPr lang="en-US" sz="2800" b="1" dirty="0"/>
              <a:t>Finding compositions: then and now</a:t>
            </a:r>
          </a:p>
        </p:txBody>
      </p:sp>
      <p:pic>
        <p:nvPicPr>
          <p:cNvPr id="20483" name="Picture 3" descr="old fashioned chem g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5000"/>
            <a:ext cx="2819400" cy="2189211"/>
          </a:xfrm>
          <a:prstGeom prst="rect">
            <a:avLst/>
          </a:prstGeom>
          <a:noFill/>
        </p:spPr>
      </p:pic>
      <p:pic>
        <p:nvPicPr>
          <p:cNvPr id="20484" name="Picture 4" descr="oldfashioned distill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998912"/>
            <a:ext cx="3067050" cy="2859088"/>
          </a:xfrm>
          <a:prstGeom prst="rect">
            <a:avLst/>
          </a:prstGeo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990600"/>
            <a:ext cx="9144000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66"/>
                </a:solidFill>
              </a:rPr>
              <a:t>Then: ~ </a:t>
            </a:r>
            <a:r>
              <a:rPr lang="en-US" sz="2000" b="1" dirty="0" smtClean="0">
                <a:solidFill>
                  <a:srgbClr val="FF0066"/>
                </a:solidFill>
              </a:rPr>
              <a:t>1700-1950 </a:t>
            </a:r>
            <a:r>
              <a:rPr lang="en-US" sz="2000" b="1" dirty="0">
                <a:solidFill>
                  <a:srgbClr val="FF0066"/>
                </a:solidFill>
              </a:rPr>
              <a:t>: classical chemical methods decompose and capture elements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33400" y="1447800"/>
            <a:ext cx="1600200" cy="46166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Glassware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447800"/>
            <a:ext cx="182880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+ Balance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1981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1750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4038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1950</a:t>
            </a:r>
            <a:endParaRPr lang="en-US" dirty="0"/>
          </a:p>
        </p:txBody>
      </p:sp>
      <p:pic>
        <p:nvPicPr>
          <p:cNvPr id="15362" name="Picture 2" descr="http://www.dtradingpost.com/oldb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4191000"/>
            <a:ext cx="1885950" cy="2514600"/>
          </a:xfrm>
          <a:prstGeom prst="rect">
            <a:avLst/>
          </a:prstGeom>
          <a:noFill/>
        </p:spPr>
      </p:pic>
      <p:pic>
        <p:nvPicPr>
          <p:cNvPr id="15364" name="Picture 4" descr="http://www.segoviamint.org/cth/Munich_DE09_20090916_718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1981200"/>
            <a:ext cx="1619250" cy="2117979"/>
          </a:xfrm>
          <a:prstGeom prst="rect">
            <a:avLst/>
          </a:prstGeom>
          <a:noFill/>
        </p:spPr>
      </p:pic>
      <p:pic>
        <p:nvPicPr>
          <p:cNvPr id="15366" name="Picture 6" descr="http://blog.makezine.com/MAKE_PT1335-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06997" y="1905000"/>
            <a:ext cx="3237003" cy="2943225"/>
          </a:xfrm>
          <a:prstGeom prst="rect">
            <a:avLst/>
          </a:prstGeom>
          <a:noFill/>
        </p:spPr>
      </p:pic>
      <p:pic>
        <p:nvPicPr>
          <p:cNvPr id="15368" name="Picture 8" descr="http://rlv.zcache.com/thinking_about_chemistry_poster-p228779578375458178td87_21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857750"/>
            <a:ext cx="2000250" cy="200025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943600" y="1447800"/>
            <a:ext cx="320040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+ </a:t>
            </a:r>
            <a:r>
              <a:rPr lang="en-US" b="1" dirty="0" smtClean="0"/>
              <a:t>Chemical Finesse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781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87" grpId="0" animBg="1"/>
      <p:bldP spid="9" grpId="0" animBg="1"/>
      <p:bldP spid="11" grpId="0"/>
      <p:bldP spid="12" grpId="0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382000" cy="1143000"/>
          </a:xfrm>
          <a:solidFill>
            <a:srgbClr val="CCFFCC"/>
          </a:solidFill>
        </p:spPr>
        <p:txBody>
          <a:bodyPr>
            <a:normAutofit fontScale="90000"/>
          </a:bodyPr>
          <a:lstStyle/>
          <a:p>
            <a:r>
              <a:rPr lang="en-US" dirty="0"/>
              <a:t>…</a:t>
            </a:r>
            <a:r>
              <a:rPr lang="en-US" dirty="0" smtClean="0"/>
              <a:t>now 1950-2010</a:t>
            </a:r>
            <a:br>
              <a:rPr lang="en-US" dirty="0" smtClean="0"/>
            </a:br>
            <a:r>
              <a:rPr lang="en-US" dirty="0" smtClean="0"/>
              <a:t>…instrumentation </a:t>
            </a:r>
            <a:r>
              <a:rPr lang="en-US" dirty="0"/>
              <a:t>rules</a:t>
            </a:r>
          </a:p>
        </p:txBody>
      </p:sp>
      <p:pic>
        <p:nvPicPr>
          <p:cNvPr id="21508" name="Picture 4" descr="cocai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524000"/>
            <a:ext cx="3438525" cy="4514850"/>
          </a:xfrm>
          <a:prstGeom prst="rect">
            <a:avLst/>
          </a:prstGeom>
          <a:noFill/>
        </p:spPr>
      </p:pic>
      <p:pic>
        <p:nvPicPr>
          <p:cNvPr id="21509" name="Picture 5" descr="ms schemat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495800"/>
            <a:ext cx="3733800" cy="2009775"/>
          </a:xfrm>
          <a:prstGeom prst="rect">
            <a:avLst/>
          </a:prstGeom>
          <a:noFill/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334000" y="60198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Mass spectrum of cocaine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28800" y="4114800"/>
            <a:ext cx="2438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0066"/>
                </a:solidFill>
              </a:rPr>
              <a:t>Mass Spec (CSI !)</a:t>
            </a:r>
          </a:p>
        </p:txBody>
      </p:sp>
      <p:pic>
        <p:nvPicPr>
          <p:cNvPr id="14338" name="Picture 2" descr="http://ag.ca.gov/bfs/images/gcm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410891"/>
            <a:ext cx="4419600" cy="307990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09800" y="1371600"/>
            <a:ext cx="2895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ASC Instrumentation lab has three of these (~80 k$ each)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110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70866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Old-school analysis took 1-3 days…relied on </a:t>
            </a:r>
            <a:r>
              <a:rPr lang="en-US" sz="2400" b="1" dirty="0" smtClean="0"/>
              <a:t>the bench skills and savvy </a:t>
            </a:r>
            <a:r>
              <a:rPr lang="en-US" sz="2400" b="1" dirty="0"/>
              <a:t>of </a:t>
            </a:r>
            <a:r>
              <a:rPr lang="en-US" sz="2400" b="1" dirty="0" smtClean="0"/>
              <a:t>the chemist</a:t>
            </a:r>
            <a:endParaRPr lang="en-US" sz="2400" b="1" dirty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371600"/>
            <a:ext cx="7239000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New school GC-MS </a:t>
            </a:r>
            <a:r>
              <a:rPr lang="en-US" sz="2400" b="1" dirty="0"/>
              <a:t>analysis yields answers in a few minutes…computer matches </a:t>
            </a:r>
            <a:r>
              <a:rPr lang="en-US" sz="2400" b="1" dirty="0" smtClean="0"/>
              <a:t>patterns… any yahoo can feed the instrument and read the computer output</a:t>
            </a:r>
            <a:endParaRPr lang="en-US" sz="2400" b="1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3124200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ym typeface="Wingdings" pitchFamily="2" charset="2"/>
              </a:rPr>
              <a:t>a </a:t>
            </a:r>
            <a:r>
              <a:rPr lang="en-US" sz="2800" b="1" dirty="0" smtClean="0">
                <a:sym typeface="Wingdings" pitchFamily="2" charset="2"/>
              </a:rPr>
              <a:t>grumpy old Doc Fong kvetch….</a:t>
            </a:r>
            <a:endParaRPr lang="en-US" sz="6000" dirty="0">
              <a:sym typeface="Wingdings" pitchFamily="2" charset="2"/>
            </a:endParaRPr>
          </a:p>
        </p:txBody>
      </p:sp>
      <p:pic>
        <p:nvPicPr>
          <p:cNvPr id="13314" name="Picture 2" descr="http://www.andreadams.com/assets/watermark%20files/grumpy_old_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0416" y="2590800"/>
            <a:ext cx="2403584" cy="2466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3962400"/>
            <a:ext cx="6781800" cy="2246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ym typeface="Wingdings" pitchFamily="2" charset="2"/>
              </a:rPr>
              <a:t>With every advance, we lose something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ym typeface="Wingdings" pitchFamily="2" charset="2"/>
              </a:rPr>
              <a:t>…many recent </a:t>
            </a:r>
            <a:r>
              <a:rPr lang="en-US" sz="2800" b="1" dirty="0" err="1" smtClean="0">
                <a:sym typeface="Wingdings" pitchFamily="2" charset="2"/>
              </a:rPr>
              <a:t>Ph.Ds</a:t>
            </a:r>
            <a:r>
              <a:rPr lang="en-US" sz="2800" b="1" dirty="0" smtClean="0">
                <a:sym typeface="Wingdings" pitchFamily="2" charset="2"/>
              </a:rPr>
              <a:t> in chemistry know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ym typeface="Wingdings" pitchFamily="2" charset="2"/>
              </a:rPr>
              <a:t> more about computers than classical analysis, can’t build equipment and are not `sensitive’ in the lab</a:t>
            </a:r>
            <a:r>
              <a:rPr lang="en-US" sz="2800" dirty="0" smtClean="0">
                <a:sym typeface="Wingdings" pitchFamily="2" charset="2"/>
              </a:rPr>
              <a:t>.</a:t>
            </a:r>
            <a:endParaRPr lang="en-US" sz="2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794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28676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Chemical </a:t>
            </a:r>
            <a:r>
              <a:rPr lang="en-US" sz="4000" dirty="0" smtClean="0"/>
              <a:t>bookkeeping: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balancing </a:t>
            </a:r>
            <a:r>
              <a:rPr lang="en-US" sz="4000" dirty="0" smtClean="0"/>
              <a:t>reactions old school</a:t>
            </a:r>
            <a:br>
              <a:rPr lang="en-US" sz="4000" dirty="0" smtClean="0"/>
            </a:br>
            <a:r>
              <a:rPr lang="en-US" sz="4000" dirty="0" smtClean="0"/>
              <a:t> (on blackboard)  </a:t>
            </a:r>
            <a:endParaRPr lang="en-US" sz="4000" dirty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762000" y="2819400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4800" dirty="0">
                <a:solidFill>
                  <a:srgbClr val="FF0000"/>
                </a:solidFill>
              </a:rPr>
              <a:t>Cu</a:t>
            </a:r>
            <a:r>
              <a:rPr lang="en-US" sz="4800" dirty="0"/>
              <a:t> +O</a:t>
            </a:r>
            <a:r>
              <a:rPr lang="en-US" sz="4800" baseline="-25000" dirty="0"/>
              <a:t>2  </a:t>
            </a:r>
            <a:r>
              <a:rPr lang="en-US" sz="4800" dirty="0"/>
              <a:t> </a:t>
            </a:r>
            <a:r>
              <a:rPr lang="en-US" sz="4800" dirty="0" smtClean="0">
                <a:sym typeface="Wingdings" pitchFamily="2" charset="2"/>
              </a:rPr>
              <a:t>     </a:t>
            </a:r>
            <a:r>
              <a:rPr lang="en-US" sz="4800" dirty="0" err="1">
                <a:solidFill>
                  <a:srgbClr val="FF0000"/>
                </a:solidFill>
                <a:sym typeface="Wingdings" pitchFamily="2" charset="2"/>
              </a:rPr>
              <a:t>Cu</a:t>
            </a:r>
            <a:r>
              <a:rPr lang="en-US" sz="4800" dirty="0" err="1">
                <a:sym typeface="Wingdings" pitchFamily="2" charset="2"/>
              </a:rPr>
              <a:t>O</a:t>
            </a:r>
            <a:endParaRPr lang="en-US" sz="4800" baseline="-25000" dirty="0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810000" y="2743200"/>
            <a:ext cx="457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accent2"/>
                </a:solidFill>
              </a:rPr>
              <a:t>2 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3505200" y="1828800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955925" y="529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57200" y="2743200"/>
            <a:ext cx="381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209800" y="4267200"/>
            <a:ext cx="4800600" cy="5191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Balanced !!!! </a:t>
            </a:r>
            <a:r>
              <a:rPr lang="en-US" sz="2800">
                <a:sym typeface="Wingdings" pitchFamily="2" charset="2"/>
              </a:rPr>
              <a:t></a:t>
            </a:r>
            <a:endParaRPr lang="en-US" sz="2800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5791200" y="2895600"/>
            <a:ext cx="3200400" cy="8223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Example #1:</a:t>
            </a:r>
          </a:p>
          <a:p>
            <a:r>
              <a:rPr lang="en-US" sz="2400" b="1" i="1" dirty="0">
                <a:solidFill>
                  <a:schemeClr val="accent2"/>
                </a:solidFill>
              </a:rPr>
              <a:t>Element</a:t>
            </a:r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combustion</a:t>
            </a:r>
          </a:p>
        </p:txBody>
      </p:sp>
    </p:spTree>
    <p:extLst>
      <p:ext uri="{BB962C8B-B14F-4D97-AF65-F5344CB8AC3E}">
        <p14:creationId xmlns:p14="http://schemas.microsoft.com/office/powerpoint/2010/main" val="107542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6" grpId="0"/>
      <p:bldP spid="22542" grpId="0"/>
      <p:bldP spid="22544" grpId="0" animBg="1"/>
      <p:bldP spid="225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Reaction balancing (continued)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43000" y="1066800"/>
            <a:ext cx="3200400" cy="8223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Example #2:</a:t>
            </a:r>
          </a:p>
          <a:p>
            <a:r>
              <a:rPr lang="en-US" sz="2400" b="1" i="1" dirty="0">
                <a:solidFill>
                  <a:schemeClr val="accent2"/>
                </a:solidFill>
              </a:rPr>
              <a:t>Organic </a:t>
            </a:r>
            <a:r>
              <a:rPr lang="en-US" sz="2400" b="1" dirty="0">
                <a:solidFill>
                  <a:srgbClr val="FF0000"/>
                </a:solidFill>
              </a:rPr>
              <a:t>combustion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0000"/>
                </a:solidFill>
              </a:rPr>
              <a:t>C</a:t>
            </a:r>
            <a:r>
              <a:rPr lang="en-US" sz="5400" b="1" baseline="-25000" dirty="0">
                <a:solidFill>
                  <a:srgbClr val="FF0000"/>
                </a:solidFill>
              </a:rPr>
              <a:t>3</a:t>
            </a: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5400" b="1" baseline="-25000" dirty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en-US" sz="5400" b="1" dirty="0"/>
              <a:t>+   O</a:t>
            </a:r>
            <a:r>
              <a:rPr lang="en-US" sz="5400" b="1" baseline="-25000" dirty="0"/>
              <a:t>2 </a:t>
            </a:r>
            <a:r>
              <a:rPr lang="en-US" sz="5400" b="1" dirty="0">
                <a:sym typeface="Wingdings" pitchFamily="2" charset="2"/>
              </a:rPr>
              <a:t>   </a:t>
            </a:r>
            <a:r>
              <a:rPr lang="en-US" sz="5400" b="1" dirty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en-US" sz="5400" b="1" dirty="0">
                <a:sym typeface="Wingdings" pitchFamily="2" charset="2"/>
              </a:rPr>
              <a:t>O</a:t>
            </a:r>
            <a:r>
              <a:rPr lang="en-US" sz="5400" b="1" baseline="-25000" dirty="0">
                <a:sym typeface="Wingdings" pitchFamily="2" charset="2"/>
              </a:rPr>
              <a:t>2</a:t>
            </a:r>
            <a:r>
              <a:rPr lang="en-US" sz="5400" b="1" dirty="0">
                <a:sym typeface="Wingdings" pitchFamily="2" charset="2"/>
              </a:rPr>
              <a:t>+   </a:t>
            </a: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sz="5400" b="1" baseline="-25000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2</a:t>
            </a:r>
            <a:r>
              <a:rPr lang="en-US" sz="5400" b="1" dirty="0">
                <a:sym typeface="Wingdings" pitchFamily="2" charset="2"/>
              </a:rPr>
              <a:t>O</a:t>
            </a:r>
            <a:endParaRPr lang="en-US" sz="5400" b="1" dirty="0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81000" y="4191000"/>
            <a:ext cx="3581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/>
              <a:t>Propane=LNG</a:t>
            </a:r>
          </a:p>
          <a:p>
            <a:pPr>
              <a:spcBef>
                <a:spcPct val="50000"/>
              </a:spcBef>
            </a:pPr>
            <a:r>
              <a:rPr lang="en-US" sz="3200" b="1" i="1" dirty="0" smtClean="0"/>
              <a:t>Liquid Natural Gas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6324600" y="2971800"/>
            <a:ext cx="38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419600" y="2971800"/>
            <a:ext cx="38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2438400" y="2971800"/>
            <a:ext cx="30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/>
              <a:t>5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057400" y="2362200"/>
            <a:ext cx="43434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Balanced…at last !!!!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914400" y="4038600"/>
            <a:ext cx="228600" cy="2286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95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61" grpId="0"/>
      <p:bldP spid="23565" grpId="0"/>
      <p:bldP spid="23566" grpId="0"/>
      <p:bldP spid="23569" grpId="0"/>
      <p:bldP spid="2357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2590800"/>
            <a:ext cx="86868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/>
              <a:t>  __</a:t>
            </a:r>
            <a:r>
              <a:rPr lang="en-US" sz="4400" b="1" dirty="0">
                <a:solidFill>
                  <a:srgbClr val="0070C0"/>
                </a:solidFill>
              </a:rPr>
              <a:t>C</a:t>
            </a:r>
            <a:r>
              <a:rPr lang="en-US" sz="4400" b="1" baseline="-25000" dirty="0">
                <a:solidFill>
                  <a:srgbClr val="0070C0"/>
                </a:solidFill>
              </a:rPr>
              <a:t>8</a:t>
            </a:r>
            <a:r>
              <a:rPr lang="en-US" sz="4400" b="1" dirty="0"/>
              <a:t>H</a:t>
            </a:r>
            <a:r>
              <a:rPr lang="en-US" sz="4400" b="1" baseline="-25000" dirty="0"/>
              <a:t>18</a:t>
            </a:r>
            <a:r>
              <a:rPr lang="en-US" sz="4400" b="1" dirty="0"/>
              <a:t> +  __</a:t>
            </a:r>
            <a:r>
              <a:rPr lang="en-US" sz="4400" b="1" dirty="0">
                <a:solidFill>
                  <a:srgbClr val="FF0000"/>
                </a:solidFill>
              </a:rPr>
              <a:t>O</a:t>
            </a:r>
            <a:r>
              <a:rPr lang="en-US" sz="4400" b="1" baseline="-25000" dirty="0">
                <a:solidFill>
                  <a:srgbClr val="FF0000"/>
                </a:solidFill>
              </a:rPr>
              <a:t>2</a:t>
            </a:r>
            <a:r>
              <a:rPr lang="en-US" sz="4400" b="1" dirty="0">
                <a:sym typeface="Wingdings" pitchFamily="2" charset="2"/>
              </a:rPr>
              <a:t> __</a:t>
            </a:r>
            <a:r>
              <a:rPr lang="en-US" sz="4400" b="1" dirty="0">
                <a:solidFill>
                  <a:schemeClr val="accent2"/>
                </a:solidFill>
                <a:sym typeface="Wingdings" pitchFamily="2" charset="2"/>
              </a:rPr>
              <a:t>H</a:t>
            </a:r>
            <a:r>
              <a:rPr lang="en-US" sz="4400" b="1" baseline="-25000" dirty="0">
                <a:solidFill>
                  <a:schemeClr val="accent2"/>
                </a:solidFill>
                <a:sym typeface="Wingdings" pitchFamily="2" charset="2"/>
              </a:rPr>
              <a:t>2</a:t>
            </a:r>
            <a:r>
              <a:rPr lang="en-US" sz="4400" b="1" dirty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4400" b="1" dirty="0">
                <a:sym typeface="Wingdings" pitchFamily="2" charset="2"/>
              </a:rPr>
              <a:t> + </a:t>
            </a:r>
            <a:r>
              <a:rPr lang="en-US" sz="4400" b="1" dirty="0" smtClean="0">
                <a:sym typeface="Wingdings" pitchFamily="2" charset="2"/>
              </a:rPr>
              <a:t>__ </a:t>
            </a:r>
            <a:r>
              <a:rPr lang="en-US" sz="4400" b="1" dirty="0">
                <a:solidFill>
                  <a:srgbClr val="0070C0"/>
                </a:solidFill>
                <a:sym typeface="Wingdings" pitchFamily="2" charset="2"/>
              </a:rPr>
              <a:t>C</a:t>
            </a:r>
            <a:r>
              <a:rPr lang="en-US" sz="4400" b="1" dirty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4400" b="1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57200" y="762000"/>
            <a:ext cx="8305800" cy="4270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/>
              <a:t>Slightly trickier balancing…the odd/even  oxygen dilemma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9624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Octane = gasoline</a:t>
            </a:r>
            <a:endParaRPr lang="en-US" sz="3600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1181100" y="3543300"/>
            <a:ext cx="381000" cy="304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76400" y="16764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Internal combustion reaction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2514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2590800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25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5908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18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25146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16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4191000"/>
            <a:ext cx="23622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balanced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2410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8916" y="1971675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In-class Exercise 6.2 + more…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3131" y="2667000"/>
            <a:ext cx="6019800" cy="378565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</a:rPr>
              <a:t>WHITE BOARD WORK</a:t>
            </a:r>
            <a:endParaRPr lang="en-US" sz="8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559804"/>
            <a:ext cx="403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Chance to earn</a:t>
            </a:r>
          </a:p>
          <a:p>
            <a:r>
              <a:rPr lang="en-US" sz="4000" dirty="0" smtClean="0"/>
              <a:t>Mole $$$ !!</a:t>
            </a:r>
            <a:endParaRPr lang="en-US" sz="4000" dirty="0"/>
          </a:p>
        </p:txBody>
      </p:sp>
      <p:pic>
        <p:nvPicPr>
          <p:cNvPr id="5" name="Picture 4" descr="mole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9750" cy="1333500"/>
          </a:xfrm>
          <a:prstGeom prst="rect">
            <a:avLst/>
          </a:prstGeom>
        </p:spPr>
      </p:pic>
      <p:pic>
        <p:nvPicPr>
          <p:cNvPr id="6" name="Picture 5" descr="money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304800"/>
            <a:ext cx="16002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2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2.7 </a:t>
            </a:r>
            <a:r>
              <a:rPr lang="en-US" sz="3600" b="1" dirty="0" smtClean="0"/>
              <a:t>mass to molecules</a:t>
            </a:r>
            <a:r>
              <a:rPr lang="en-US" sz="3600" dirty="0" smtClean="0"/>
              <a:t>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molecules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of  C</a:t>
            </a:r>
            <a:r>
              <a:rPr lang="en-US" sz="3600" baseline="-25000" dirty="0" smtClean="0">
                <a:solidFill>
                  <a:srgbClr val="FF0000"/>
                </a:solidFill>
              </a:rPr>
              <a:t>6 </a:t>
            </a:r>
            <a:r>
              <a:rPr lang="en-US" sz="3600" dirty="0" smtClean="0">
                <a:solidFill>
                  <a:srgbClr val="FF0000"/>
                </a:solidFill>
              </a:rPr>
              <a:t>H</a:t>
            </a:r>
            <a:r>
              <a:rPr lang="en-US" sz="3600" baseline="-25000" dirty="0" smtClean="0">
                <a:solidFill>
                  <a:srgbClr val="FF0000"/>
                </a:solidFill>
              </a:rPr>
              <a:t>12</a:t>
            </a:r>
            <a:r>
              <a:rPr lang="en-US" sz="3600" dirty="0" smtClean="0">
                <a:solidFill>
                  <a:srgbClr val="FF0000"/>
                </a:solidFill>
              </a:rPr>
              <a:t>O</a:t>
            </a:r>
            <a:r>
              <a:rPr lang="en-US" sz="3600" baseline="-25000" dirty="0" smtClean="0">
                <a:solidFill>
                  <a:srgbClr val="FF0000"/>
                </a:solidFill>
              </a:rPr>
              <a:t>6</a:t>
            </a:r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dirty="0" smtClean="0"/>
              <a:t>form from </a:t>
            </a:r>
            <a:r>
              <a:rPr lang="en-US" sz="3600" dirty="0" smtClean="0"/>
              <a:t>84</a:t>
            </a:r>
            <a:r>
              <a:rPr lang="en-US" sz="3600" dirty="0" smtClean="0"/>
              <a:t> </a:t>
            </a:r>
            <a:r>
              <a:rPr lang="en-US" sz="3600" dirty="0" smtClean="0"/>
              <a:t>g of C ? </a:t>
            </a:r>
            <a:endParaRPr lang="en-US" sz="36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38400"/>
            <a:ext cx="7772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7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*10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23 </a:t>
            </a:r>
            <a:r>
              <a:rPr lang="en-US" sz="4400" b="1" dirty="0" smtClean="0">
                <a:solidFill>
                  <a:srgbClr val="FF0000"/>
                </a:solidFill>
              </a:rPr>
              <a:t> molecules </a:t>
            </a:r>
            <a:r>
              <a:rPr lang="en-US" sz="4400" dirty="0" smtClean="0">
                <a:solidFill>
                  <a:srgbClr val="FF0000"/>
                </a:solidFill>
              </a:rPr>
              <a:t>of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C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H</a:t>
            </a:r>
            <a:r>
              <a:rPr lang="en-US" sz="4400" baseline="-25000" dirty="0" smtClean="0">
                <a:solidFill>
                  <a:srgbClr val="FF0000"/>
                </a:solidFill>
              </a:rPr>
              <a:t>12</a:t>
            </a:r>
            <a:r>
              <a:rPr lang="en-US" sz="4400" dirty="0" smtClean="0">
                <a:solidFill>
                  <a:srgbClr val="FF0000"/>
                </a:solidFill>
              </a:rPr>
              <a:t>O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   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814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2.8 </a:t>
            </a:r>
            <a:r>
              <a:rPr lang="en-US" sz="3600" b="1" dirty="0" smtClean="0"/>
              <a:t>atoms to mass: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grams of H </a:t>
            </a:r>
            <a:r>
              <a:rPr lang="en-US" sz="3600" dirty="0" smtClean="0"/>
              <a:t>are combined with 2.7*10</a:t>
            </a:r>
            <a:r>
              <a:rPr lang="en-US" sz="3600" baseline="30000" dirty="0" smtClean="0"/>
              <a:t>24 </a:t>
            </a:r>
            <a:r>
              <a:rPr lang="en-US" sz="3600" dirty="0" smtClean="0"/>
              <a:t> atoms of O in  C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H</a:t>
            </a:r>
            <a:r>
              <a:rPr lang="en-US" sz="3600" baseline="-25000" dirty="0" smtClean="0"/>
              <a:t>12</a:t>
            </a:r>
            <a:r>
              <a:rPr lang="en-US" sz="3600" dirty="0" smtClean="0"/>
              <a:t>O</a:t>
            </a:r>
            <a:r>
              <a:rPr lang="en-US" sz="3600" baseline="-25000" dirty="0" smtClean="0"/>
              <a:t> 6</a:t>
            </a:r>
            <a:r>
              <a:rPr lang="en-US" sz="3600" dirty="0" smtClean="0"/>
              <a:t> ? 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4102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9 grams H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6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steaks coo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28850"/>
            <a:ext cx="2971800" cy="2228850"/>
          </a:xfrm>
          <a:prstGeom prst="rect">
            <a:avLst/>
          </a:prstGeom>
          <a:noFill/>
        </p:spPr>
      </p:pic>
      <p:pic>
        <p:nvPicPr>
          <p:cNvPr id="33795" name="Picture 3" descr="b urned ste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3657600" cy="2184400"/>
          </a:xfrm>
          <a:prstGeom prst="rect">
            <a:avLst/>
          </a:prstGeom>
          <a:noFill/>
        </p:spPr>
      </p:pic>
      <p:pic>
        <p:nvPicPr>
          <p:cNvPr id="33796" name="Picture 4" descr="230436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491038"/>
            <a:ext cx="2914650" cy="2366962"/>
          </a:xfrm>
          <a:prstGeom prst="rect">
            <a:avLst/>
          </a:prstGeom>
          <a:noFill/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391400" y="1905000"/>
            <a:ext cx="1600200" cy="249299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Low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Low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baseline="-25000" dirty="0">
                <a:sym typeface="Wingdings" pitchFamily="2" charset="2"/>
              </a:rPr>
              <a:t>-</a:t>
            </a:r>
            <a:r>
              <a:rPr lang="en-US" b="1" dirty="0">
                <a:sym typeface="Wingdings" pitchFamily="2" charset="2"/>
              </a:rPr>
              <a:t> High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(charred)</a:t>
            </a:r>
            <a:endParaRPr lang="en-US" b="1" dirty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2057400" cy="249299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Hi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Hi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Low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(no `char’)</a:t>
            </a:r>
            <a:endParaRPr lang="en-US" b="1" dirty="0"/>
          </a:p>
          <a:p>
            <a:pPr>
              <a:spcBef>
                <a:spcPct val="50000"/>
              </a:spcBef>
            </a:pPr>
            <a:endParaRPr lang="en-US" b="1" baseline="-25000" dirty="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0"/>
            <a:ext cx="563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Sometimes several answers possible</a:t>
            </a:r>
            <a:endParaRPr lang="en-US" sz="2400" b="1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638800" y="0"/>
            <a:ext cx="3505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Barbecuing steaks…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2438400" y="3962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705600" y="3581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676400" y="4572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</a:t>
            </a:r>
            <a:r>
              <a:rPr lang="en-US" sz="2400" b="1" baseline="-25000" dirty="0">
                <a:solidFill>
                  <a:schemeClr val="accent2"/>
                </a:solidFill>
              </a:rPr>
              <a:t>3</a:t>
            </a:r>
            <a:r>
              <a:rPr lang="en-US" sz="2400" b="1" dirty="0">
                <a:solidFill>
                  <a:schemeClr val="accent2"/>
                </a:solidFill>
              </a:rPr>
              <a:t>H</a:t>
            </a:r>
            <a:r>
              <a:rPr lang="en-US" sz="2400" b="1" baseline="-25000" dirty="0">
                <a:solidFill>
                  <a:schemeClr val="accent2"/>
                </a:solidFill>
              </a:rPr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5O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+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3CO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676400" y="838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4O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+2CO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 </a:t>
            </a:r>
            <a:r>
              <a:rPr lang="en-US" sz="2400" b="1" dirty="0">
                <a:sym typeface="Wingdings" pitchFamily="2" charset="2"/>
              </a:rPr>
              <a:t>+ 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676400" y="121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3O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 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+ 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400" b="1" baseline="-25000" dirty="0">
                <a:sym typeface="Wingdings" pitchFamily="2" charset="2"/>
              </a:rPr>
              <a:t> </a:t>
            </a:r>
            <a:r>
              <a:rPr lang="en-US" sz="2400" b="1" dirty="0">
                <a:sym typeface="Wingdings" pitchFamily="2" charset="2"/>
              </a:rPr>
              <a:t>+ 2C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1676400" y="1600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2O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	  </a:t>
            </a:r>
            <a:r>
              <a:rPr lang="en-US" sz="2400" b="1" dirty="0">
                <a:sym typeface="Wingdings" pitchFamily="2" charset="2"/>
              </a:rPr>
              <a:t>+ 3C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019800" y="457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Complete combustion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676400" y="99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1676400" y="990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676400" y="1981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0" y="10668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Incomplete combustion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791200" y="68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2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4" grpId="0"/>
      <p:bldP spid="33808" grpId="0"/>
      <p:bldP spid="33810" grpId="0"/>
      <p:bldP spid="33811" grpId="0"/>
      <p:bldP spid="33814" grpId="0"/>
      <p:bldP spid="33815" grpId="0" animBg="1"/>
      <p:bldP spid="33816" grpId="0" animBg="1"/>
      <p:bldP spid="33817" grpId="0" animBg="1"/>
      <p:bldP spid="33818" grpId="0"/>
      <p:bldP spid="338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Sample  problem #1 (see also pp 93-102)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86883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/>
      <p:bldP spid="144388" grpId="0"/>
      <p:bldP spid="144389" grpId="0"/>
      <p:bldP spid="144390" grpId="0" animBg="1"/>
      <p:bldP spid="144391" grpId="0" animBg="1"/>
      <p:bldP spid="144392" grpId="0" animBg="1"/>
      <p:bldP spid="144394" grpId="0"/>
      <p:bldP spid="144397" grpId="0" animBg="1"/>
      <p:bldP spid="144398" grpId="0" animBg="1"/>
      <p:bldP spid="1443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0574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NOT EMPIRIC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6002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Now EMPIRIC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35052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EMPIRIC</a:t>
            </a:r>
            <a:r>
              <a:rPr lang="en-US" sz="3200" b="1" dirty="0" smtClean="0"/>
              <a:t>…3 &amp; 7 have no shared factors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264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formulas below are  </a:t>
            </a:r>
            <a:r>
              <a:rPr lang="en-US" sz="2800" b="1" dirty="0" smtClean="0">
                <a:solidFill>
                  <a:srgbClr val="FF0000"/>
                </a:solidFill>
              </a:rPr>
              <a:t>empiric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(= lowest common denominator form)  ??  (continued)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17526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2743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EMPIRIC</a:t>
            </a:r>
            <a:r>
              <a:rPr lang="en-US" sz="3200" b="1" dirty="0" smtClean="0"/>
              <a:t> …5 has no shared factors with 3,9  or 12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1752600"/>
            <a:ext cx="6324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Do not </a:t>
            </a:r>
            <a:r>
              <a:rPr lang="en-US" sz="4000" b="1" dirty="0" smtClean="0"/>
              <a:t>write HP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S</a:t>
            </a:r>
            <a:r>
              <a:rPr lang="en-US" sz="4000" b="1" baseline="-25000" dirty="0" smtClean="0"/>
              <a:t>5/3</a:t>
            </a:r>
            <a:endParaRPr lang="en-US" sz="40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657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Cu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(PO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)</a:t>
            </a:r>
            <a:r>
              <a:rPr lang="en-US" sz="3600" b="1" baseline="-25000" dirty="0" smtClean="0"/>
              <a:t>8</a:t>
            </a:r>
            <a:r>
              <a:rPr lang="en-US" sz="3600" b="1" dirty="0" smtClean="0"/>
              <a:t>*2H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3657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EMPIRIC</a:t>
            </a:r>
            <a:endParaRPr lang="en-US" sz="28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3886200"/>
            <a:ext cx="1066800" cy="15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58000" y="35814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÷ ???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7239000" y="3581400"/>
            <a:ext cx="609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27" name="Rectangle 26"/>
          <p:cNvSpPr/>
          <p:nvPr/>
        </p:nvSpPr>
        <p:spPr>
          <a:xfrm>
            <a:off x="5105400" y="5029200"/>
            <a:ext cx="3635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D60093"/>
                </a:solidFill>
              </a:rPr>
              <a:t>Cu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(PO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)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*H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O</a:t>
            </a:r>
            <a:endParaRPr lang="en-US" sz="4000" b="1" dirty="0">
              <a:solidFill>
                <a:srgbClr val="D60093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76800" y="44196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D60093"/>
                </a:solidFill>
              </a:rPr>
              <a:t>ALMOST EMPIRIC</a:t>
            </a:r>
            <a:endParaRPr lang="en-US" sz="3600" b="1" dirty="0">
              <a:solidFill>
                <a:srgbClr val="D6009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5410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Cu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</a:rPr>
              <a:t> 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>
            <a:stCxn id="27" idx="1"/>
            <a:endCxn id="29" idx="3"/>
          </p:cNvCxnSpPr>
          <p:nvPr/>
        </p:nvCxnSpPr>
        <p:spPr>
          <a:xfrm flipH="1">
            <a:off x="4038600" y="5383143"/>
            <a:ext cx="10668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1000" y="4876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FINALLY</a:t>
            </a:r>
            <a:r>
              <a:rPr lang="en-US" sz="3600" b="1" dirty="0" smtClean="0">
                <a:solidFill>
                  <a:srgbClr val="FF0000"/>
                </a:solidFill>
              </a:rPr>
              <a:t> EMPIRIC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5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7" grpId="0"/>
      <p:bldP spid="20" grpId="0"/>
      <p:bldP spid="21" grpId="0"/>
      <p:bldP spid="25" grpId="0"/>
      <p:bldP spid="26" grpId="0" animBg="1"/>
      <p:bldP spid="27" grpId="0"/>
      <p:bldP spid="28" grpId="0"/>
      <p:bldP spid="29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continued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4191000" cy="707886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286000" y="449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63.63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2860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16</a:t>
            </a:r>
            <a:endParaRPr lang="en-US" sz="2400" dirty="0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 sz="2400" dirty="0">
                <a:latin typeface="Arial" charset="0"/>
              </a:rPr>
              <a:t>=</a:t>
            </a:r>
          </a:p>
          <a:p>
            <a:r>
              <a:rPr lang="en-US" sz="2400" b="1" dirty="0">
                <a:latin typeface="Arial" charset="0"/>
              </a:rPr>
              <a:t>4.545</a:t>
            </a:r>
            <a:endParaRPr lang="en-US" sz="2400" dirty="0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 sz="2400" dirty="0">
                <a:latin typeface="Arial" charset="0"/>
              </a:rPr>
              <a:t>/</a:t>
            </a: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 sz="2400" dirty="0">
                <a:latin typeface="Arial" charset="0"/>
              </a:rPr>
              <a:t>=</a:t>
            </a: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7010400" y="43434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>
                <a:latin typeface="Arial" charset="0"/>
              </a:rPr>
              <a:t>4.545</a:t>
            </a:r>
            <a:r>
              <a:rPr lang="en-US" sz="2400" b="1" dirty="0">
                <a:latin typeface="Arial" charset="0"/>
              </a:rPr>
              <a:t> = 2</a:t>
            </a:r>
            <a:endParaRPr lang="en-US" sz="2400" b="1" u="sng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>
                <a:latin typeface="Arial" charset="0"/>
              </a:rPr>
              <a:t>2.273</a:t>
            </a:r>
            <a:r>
              <a:rPr lang="en-US" sz="2400" b="1" dirty="0">
                <a:latin typeface="Arial" charset="0"/>
              </a:rPr>
              <a:t> =1</a:t>
            </a:r>
            <a:endParaRPr lang="en-US" sz="2400" b="1" u="sng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</a:rPr>
              <a:t>n</a:t>
            </a:r>
            <a:r>
              <a:rPr lang="en-US" sz="2800" b="1" baseline="-25000">
                <a:latin typeface="Arial" charset="0"/>
              </a:rPr>
              <a:t>min</a:t>
            </a:r>
            <a:endParaRPr lang="en-US" sz="280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054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 dirty="0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6858000" y="1752600"/>
            <a:ext cx="2286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Dinitrogen</a:t>
            </a:r>
            <a:r>
              <a:rPr lang="en-US" sz="3600" b="1" dirty="0" smtClean="0">
                <a:solidFill>
                  <a:srgbClr val="FF0000"/>
                </a:solidFill>
              </a:rPr>
              <a:t> monoxide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7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A compound contains: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>
                <a:latin typeface="Arial" charset="0"/>
              </a:rPr>
              <a:t>and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b="1">
                <a:latin typeface="Arial" charset="0"/>
              </a:rPr>
              <a:t>. It’s </a:t>
            </a:r>
            <a:r>
              <a:rPr lang="en-US" i="1">
                <a:latin typeface="Arial" charset="0"/>
              </a:rPr>
              <a:t>molecular weight (MW)  is </a:t>
            </a:r>
            <a:r>
              <a:rPr lang="en-US" sz="2800" b="1" i="1">
                <a:latin typeface="Arial" charset="0"/>
              </a:rPr>
              <a:t>228 g/mol</a:t>
            </a:r>
            <a:r>
              <a:rPr lang="en-US" i="1">
                <a:latin typeface="Arial" charset="0"/>
              </a:rPr>
              <a:t>. What is the </a:t>
            </a:r>
            <a:r>
              <a:rPr lang="en-US" sz="2800" b="1" i="1">
                <a:latin typeface="Arial" charset="0"/>
              </a:rPr>
              <a:t>molecular formula</a:t>
            </a:r>
            <a:r>
              <a:rPr lang="en-US" i="1">
                <a:latin typeface="Arial" charset="0"/>
              </a:rPr>
              <a:t> of the compound 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610600" cy="3359150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76400"/>
                <a:gridCol w="13716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4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endParaRPr lang="en-US" sz="24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latin typeface="Arial" charset="0"/>
              </a:rPr>
              <a:t>16</a:t>
            </a: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400" b="1" dirty="0">
              <a:latin typeface="Arial" charset="0"/>
            </a:endParaRP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n=w/AWmoles</a:t>
            </a: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>
                <a:latin typeface="Arial" charset="0"/>
              </a:rPr>
              <a:t>/12=0.0263</a:t>
            </a: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419600" y="45720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>
                <a:latin typeface="Arial" charset="0"/>
              </a:rPr>
              <a:t>/1=0.0526</a:t>
            </a: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495800" y="54102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>
                <a:latin typeface="Arial" charset="0"/>
              </a:rPr>
              <a:t>/16=0.0394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6576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=1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Arial" charset="0"/>
              </a:rPr>
              <a:t>0.0526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 2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334000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0.0394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=1.5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Whole # equivalent</a:t>
            </a: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latin typeface="Arial" charset="0"/>
              </a:rPr>
              <a:t>1*2=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000" dirty="0">
                <a:latin typeface="Arial" charset="0"/>
              </a:rPr>
              <a:t>2*2=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0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410200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dirty="0">
                <a:latin typeface="Arial" charset="0"/>
              </a:rPr>
              <a:t>2*1.5=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4408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formula…C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4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3</a:t>
            </a:r>
            <a:endParaRPr lang="en-US" sz="28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66294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2800" b="1" dirty="0">
                <a:latin typeface="Arial" charset="0"/>
              </a:rPr>
              <a:t>12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2800" b="1" dirty="0">
                <a:latin typeface="Arial" charset="0"/>
              </a:rPr>
              <a:t>1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2800" b="1" dirty="0">
                <a:latin typeface="Arial" charset="0"/>
              </a:rPr>
              <a:t>16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609600" y="2590800"/>
            <a:ext cx="63246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276600" y="3276600"/>
            <a:ext cx="472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2800" b="1" u="sng" dirty="0">
                <a:latin typeface="Arial" charset="0"/>
              </a:rPr>
              <a:t>Molecular mass 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u="sng" dirty="0">
                <a:latin typeface="Arial" charset="0"/>
              </a:rPr>
              <a:t>228 </a:t>
            </a:r>
            <a:r>
              <a:rPr lang="en-US" sz="2800" b="1" dirty="0">
                <a:latin typeface="Arial" charset="0"/>
              </a:rPr>
              <a:t>= </a:t>
            </a:r>
            <a:r>
              <a:rPr lang="en-US" sz="32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457200" y="762000"/>
            <a:ext cx="868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838200" y="45720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C</a:t>
            </a:r>
            <a:r>
              <a:rPr lang="en-US" sz="3200" b="1" baseline="-25000" dirty="0">
                <a:latin typeface="Arial" charset="0"/>
              </a:rPr>
              <a:t>2*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3200" b="1" dirty="0">
                <a:latin typeface="Arial" charset="0"/>
              </a:rPr>
              <a:t> H</a:t>
            </a:r>
            <a:r>
              <a:rPr lang="en-US" sz="3200" b="1" baseline="-25000" dirty="0">
                <a:latin typeface="Arial" charset="0"/>
              </a:rPr>
              <a:t>4*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3200" b="1" dirty="0">
                <a:latin typeface="Arial" charset="0"/>
              </a:rPr>
              <a:t>  O</a:t>
            </a:r>
            <a:r>
              <a:rPr lang="en-US" sz="3200" b="1" baseline="-25000" dirty="0">
                <a:latin typeface="Arial" charset="0"/>
              </a:rPr>
              <a:t>3*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648200" y="53340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 </a:t>
            </a:r>
            <a:r>
              <a:rPr lang="en-US" sz="3600" b="1" dirty="0">
                <a:latin typeface="Arial" charset="0"/>
              </a:rPr>
              <a:t>C</a:t>
            </a:r>
            <a:r>
              <a:rPr lang="en-US" sz="3600" b="1" baseline="-25000" dirty="0">
                <a:latin typeface="Arial" charset="0"/>
              </a:rPr>
              <a:t>6</a:t>
            </a:r>
            <a:r>
              <a:rPr lang="en-US" sz="3600" b="1" dirty="0">
                <a:latin typeface="Arial" charset="0"/>
              </a:rPr>
              <a:t> H</a:t>
            </a:r>
            <a:r>
              <a:rPr lang="en-US" sz="3600" b="1" baseline="-25000" dirty="0">
                <a:latin typeface="Arial" charset="0"/>
              </a:rPr>
              <a:t>12</a:t>
            </a:r>
            <a:r>
              <a:rPr lang="en-US" sz="3600" b="1" dirty="0">
                <a:latin typeface="Arial" charset="0"/>
              </a:rPr>
              <a:t>  O</a:t>
            </a:r>
            <a:r>
              <a:rPr lang="en-US" sz="3600" b="1" baseline="-25000" dirty="0">
                <a:latin typeface="Arial" charset="0"/>
              </a:rPr>
              <a:t>9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124200"/>
            <a:ext cx="342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77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/>
      <p:bldP spid="147464" grpId="0"/>
      <p:bldP spid="147465" grpId="0" animBg="1"/>
      <p:bldP spid="1474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679413"/>
            <a:ext cx="3930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200" dirty="0"/>
              <a:t>Empiric </a:t>
            </a:r>
            <a:r>
              <a:rPr lang="en-US" sz="3200" dirty="0" smtClean="0"/>
              <a:t>formula=:</a:t>
            </a:r>
            <a:r>
              <a:rPr lang="en-US" dirty="0"/>
              <a:t>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</a:t>
            </a:r>
            <a:r>
              <a:rPr lang="en-US" sz="2000" dirty="0" smtClean="0"/>
              <a:t>exercise </a:t>
            </a:r>
            <a:r>
              <a:rPr lang="en-US" sz="2000" dirty="0" smtClean="0"/>
              <a:t>6.1: </a:t>
            </a:r>
            <a:r>
              <a:rPr lang="en-US" sz="2000" dirty="0" err="1"/>
              <a:t>chem</a:t>
            </a:r>
            <a:r>
              <a:rPr lang="en-US" sz="2000" dirty="0"/>
              <a:t> 1114  </a:t>
            </a:r>
            <a:r>
              <a:rPr lang="en-US" sz="2000" b="1" dirty="0"/>
              <a:t>Chemical 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3938368" y="6127750"/>
            <a:ext cx="30075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1</a:t>
            </a:r>
            <a:r>
              <a:rPr lang="en-US" sz="3600" b="1" dirty="0" smtClean="0"/>
              <a:t>H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3</a:t>
            </a:r>
            <a:r>
              <a:rPr lang="en-US" sz="3600" b="1" dirty="0" smtClean="0"/>
              <a:t>O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1</a:t>
            </a:r>
            <a:r>
              <a:rPr lang="en-US" sz="3600" b="1" dirty="0" smtClean="0"/>
              <a:t>= CH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3</a:t>
            </a:r>
            <a:r>
              <a:rPr lang="en-US" sz="3600" b="1" dirty="0" smtClean="0"/>
              <a:t>O</a:t>
            </a:r>
            <a:r>
              <a:rPr lang="en-US" dirty="0"/>
              <a:t>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371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27.27/12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72.73/16</a:t>
            </a:r>
          </a:p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981200"/>
            <a:ext cx="19812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E22B00"/>
                </a:solidFill>
                <a:latin typeface="Arial Black" pitchFamily="34" charset="0"/>
              </a:rPr>
              <a:t>4.5456/2.2725   	</a:t>
            </a: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4191000" y="2590800"/>
            <a:ext cx="281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C</a:t>
            </a:r>
            <a:r>
              <a:rPr lang="en-US" sz="4000" b="1" baseline="-25000" dirty="0"/>
              <a:t>1</a:t>
            </a:r>
            <a:r>
              <a:rPr lang="en-US" sz="4000" b="1" dirty="0"/>
              <a:t>O</a:t>
            </a:r>
            <a:r>
              <a:rPr lang="en-US" sz="4000" b="1" baseline="-25000" dirty="0">
                <a:solidFill>
                  <a:srgbClr val="E22B00"/>
                </a:solidFill>
              </a:rPr>
              <a:t>2</a:t>
            </a:r>
            <a:r>
              <a:rPr lang="en-US" sz="4000" b="1" dirty="0">
                <a:solidFill>
                  <a:srgbClr val="E22B00"/>
                </a:solidFill>
              </a:rPr>
              <a:t>=</a:t>
            </a:r>
            <a:r>
              <a:rPr lang="en-US" sz="4000" b="1" dirty="0">
                <a:solidFill>
                  <a:schemeClr val="tx2"/>
                </a:solidFill>
              </a:rPr>
              <a:t>CO</a:t>
            </a:r>
            <a:r>
              <a:rPr lang="en-US" sz="4000" b="1" baseline="-25000" dirty="0">
                <a:solidFill>
                  <a:srgbClr val="E22B00"/>
                </a:solidFill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910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33.3/12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8.3/1=8.3</a:t>
            </a: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44.4/16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800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   =3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6250374"/>
            <a:ext cx="3249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Empiric </a:t>
            </a:r>
            <a:r>
              <a:rPr lang="en-US" sz="3200" dirty="0" smtClean="0"/>
              <a:t>formula=: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099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1031</Words>
  <Application>Microsoft Office PowerPoint</Application>
  <PresentationFormat>On-screen Show (4:3)</PresentationFormat>
  <Paragraphs>281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Brief historical aside: Finding compositions: then and now</vt:lpstr>
      <vt:lpstr>…now 1950-2010 …instrumentation rules</vt:lpstr>
      <vt:lpstr>PowerPoint Presentation</vt:lpstr>
      <vt:lpstr>Chemical bookkeeping:  balancing reactions old school  (on blackboard)  </vt:lpstr>
      <vt:lpstr>Reaction balancing (continued)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71</cp:revision>
  <dcterms:created xsi:type="dcterms:W3CDTF">2011-09-19T15:19:47Z</dcterms:created>
  <dcterms:modified xsi:type="dcterms:W3CDTF">2012-10-10T18:47:53Z</dcterms:modified>
</cp:coreProperties>
</file>