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02" r:id="rId2"/>
    <p:sldId id="303" r:id="rId3"/>
    <p:sldId id="304" r:id="rId4"/>
    <p:sldId id="305" r:id="rId5"/>
    <p:sldId id="306" r:id="rId6"/>
    <p:sldId id="307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318" autoAdjust="0"/>
  </p:normalViewPr>
  <p:slideViewPr>
    <p:cSldViewPr>
      <p:cViewPr varScale="1">
        <p:scale>
          <a:sx n="81" d="100"/>
          <a:sy n="81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E6937-5375-4CB2-9A93-E79D699DB9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4CF5B-D297-4B81-9133-B1585220CA7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E7CBE5C-3FD8-4B4F-BFCC-AB7A3CCD23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838200" y="914400"/>
            <a:ext cx="76200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/>
              <a:t>Solving Mole </a:t>
            </a:r>
            <a:r>
              <a:rPr lang="en-US" sz="3600" b="1" dirty="0" smtClean="0"/>
              <a:t>R</a:t>
            </a:r>
            <a:r>
              <a:rPr lang="en-US" sz="3600" b="1" dirty="0" smtClean="0"/>
              <a:t>atio </a:t>
            </a:r>
            <a:r>
              <a:rPr lang="en-US" sz="3600" b="1" dirty="0" smtClean="0"/>
              <a:t>problems</a:t>
            </a:r>
            <a:endParaRPr lang="en-US" sz="3600" b="1" dirty="0"/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534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Convert any given weight or molecule count to moles </a:t>
            </a:r>
            <a:r>
              <a:rPr lang="en-US" sz="3600" b="1" i="1" dirty="0">
                <a:solidFill>
                  <a:srgbClr val="D60093"/>
                </a:solidFill>
              </a:rPr>
              <a:t>(“all roads lead through moles”)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Relate the computed moles above to desired </a:t>
            </a:r>
            <a:r>
              <a:rPr lang="en-US" sz="3600" dirty="0" smtClean="0"/>
              <a:t>moles (‘body parts’ ratio…)</a:t>
            </a:r>
            <a:endParaRPr lang="en-US" sz="3600" dirty="0"/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3600" dirty="0"/>
              <a:t>If necessary, convert desired moles to target grams or  molecule count</a:t>
            </a:r>
          </a:p>
        </p:txBody>
      </p:sp>
    </p:spTree>
    <p:extLst>
      <p:ext uri="{BB962C8B-B14F-4D97-AF65-F5344CB8AC3E}">
        <p14:creationId xmlns:p14="http://schemas.microsoft.com/office/powerpoint/2010/main" val="331824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548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48600" cy="1311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A compound contains: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0.3158 g C,   0.0526 g H </a:t>
            </a:r>
            <a:r>
              <a:rPr lang="en-US">
                <a:latin typeface="Arial" charset="0"/>
              </a:rPr>
              <a:t>and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  0.631 g O</a:t>
            </a:r>
            <a:r>
              <a:rPr lang="en-US" b="1">
                <a:latin typeface="Arial" charset="0"/>
              </a:rPr>
              <a:t>. It’s </a:t>
            </a:r>
            <a:r>
              <a:rPr lang="en-US" i="1">
                <a:latin typeface="Arial" charset="0"/>
              </a:rPr>
              <a:t>molecular weight (MW)  is </a:t>
            </a:r>
            <a:r>
              <a:rPr lang="en-US" sz="2800" b="1" i="1">
                <a:latin typeface="Arial" charset="0"/>
              </a:rPr>
              <a:t>228 g/mol</a:t>
            </a:r>
            <a:r>
              <a:rPr lang="en-US" i="1">
                <a:latin typeface="Arial" charset="0"/>
              </a:rPr>
              <a:t>. What is the </a:t>
            </a:r>
            <a:r>
              <a:rPr lang="en-US" sz="2800" b="1" i="1">
                <a:latin typeface="Arial" charset="0"/>
              </a:rPr>
              <a:t>molecular formula</a:t>
            </a:r>
            <a:r>
              <a:rPr lang="en-US" i="1">
                <a:latin typeface="Arial" charset="0"/>
              </a:rPr>
              <a:t> of the compound ?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457200" y="762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</a:t>
            </a:r>
          </a:p>
        </p:txBody>
      </p:sp>
      <p:graphicFrame>
        <p:nvGraphicFramePr>
          <p:cNvPr id="146437" name="Group 5"/>
          <p:cNvGraphicFramePr>
            <a:graphicFrameLocks noGrp="1"/>
          </p:cNvGraphicFramePr>
          <p:nvPr/>
        </p:nvGraphicFramePr>
        <p:xfrm>
          <a:off x="381000" y="2819400"/>
          <a:ext cx="8610600" cy="3359150"/>
        </p:xfrm>
        <a:graphic>
          <a:graphicData uri="http://schemas.openxmlformats.org/drawingml/2006/table">
            <a:tbl>
              <a:tblPr/>
              <a:tblGrid>
                <a:gridCol w="1133475"/>
                <a:gridCol w="1358900"/>
                <a:gridCol w="1393825"/>
                <a:gridCol w="1676400"/>
                <a:gridCol w="1676400"/>
                <a:gridCol w="1371600"/>
              </a:tblGrid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4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474" name="Text Box 42"/>
          <p:cNvSpPr txBox="1">
            <a:spLocks noChangeArrowheads="1"/>
          </p:cNvSpPr>
          <p:nvPr/>
        </p:nvSpPr>
        <p:spPr bwMode="auto">
          <a:xfrm>
            <a:off x="1752600" y="30480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w(g)</a:t>
            </a:r>
          </a:p>
        </p:txBody>
      </p:sp>
      <p:sp>
        <p:nvSpPr>
          <p:cNvPr id="146475" name="Text Box 43"/>
          <p:cNvSpPr txBox="1">
            <a:spLocks noChangeArrowheads="1"/>
          </p:cNvSpPr>
          <p:nvPr/>
        </p:nvSpPr>
        <p:spPr bwMode="auto">
          <a:xfrm>
            <a:off x="1600200" y="3657600"/>
            <a:ext cx="1219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0.3158</a:t>
            </a:r>
          </a:p>
          <a:p>
            <a:pPr>
              <a:spcBef>
                <a:spcPct val="50000"/>
              </a:spcBef>
            </a:pPr>
            <a:endParaRPr lang="en-US" sz="2400" b="1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0.0526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FF0066"/>
                </a:solidFill>
                <a:latin typeface="Arial" charset="0"/>
              </a:rPr>
              <a:t>0.631</a:t>
            </a:r>
            <a:endParaRPr lang="en-US" sz="24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76" name="Text Box 44"/>
          <p:cNvSpPr txBox="1">
            <a:spLocks noChangeArrowheads="1"/>
          </p:cNvSpPr>
          <p:nvPr/>
        </p:nvSpPr>
        <p:spPr bwMode="auto">
          <a:xfrm>
            <a:off x="3276600" y="3657600"/>
            <a:ext cx="1219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12</a:t>
            </a:r>
          </a:p>
          <a:p>
            <a:pPr>
              <a:spcBef>
                <a:spcPct val="50000"/>
              </a:spcBef>
            </a:pP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n-US" sz="2400" b="1" dirty="0" smtClean="0">
                <a:latin typeface="Arial" charset="0"/>
              </a:rPr>
              <a:t>16</a:t>
            </a:r>
            <a:endParaRPr lang="en-US" sz="24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400" b="1" dirty="0">
              <a:latin typeface="Arial" charset="0"/>
            </a:endParaRP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3184525" y="2855913"/>
            <a:ext cx="1158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3048000" y="2895600"/>
            <a:ext cx="121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AW (g/mol)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4648200" y="2895600"/>
            <a:ext cx="1447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latin typeface="Arial" charset="0"/>
              </a:rPr>
              <a:t>n=w/AWmoles</a:t>
            </a:r>
          </a:p>
        </p:txBody>
      </p:sp>
      <p:sp>
        <p:nvSpPr>
          <p:cNvPr id="146480" name="Text Box 48"/>
          <p:cNvSpPr txBox="1">
            <a:spLocks noChangeArrowheads="1"/>
          </p:cNvSpPr>
          <p:nvPr/>
        </p:nvSpPr>
        <p:spPr bwMode="auto">
          <a:xfrm>
            <a:off x="4267200" y="37338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0.3158</a:t>
            </a:r>
            <a:r>
              <a:rPr lang="en-US" sz="2400" b="1" dirty="0">
                <a:latin typeface="Arial" charset="0"/>
              </a:rPr>
              <a:t>/12=0.0263</a:t>
            </a:r>
          </a:p>
        </p:txBody>
      </p:sp>
      <p:sp>
        <p:nvSpPr>
          <p:cNvPr id="146481" name="Text Box 49"/>
          <p:cNvSpPr txBox="1">
            <a:spLocks noChangeArrowheads="1"/>
          </p:cNvSpPr>
          <p:nvPr/>
        </p:nvSpPr>
        <p:spPr bwMode="auto">
          <a:xfrm>
            <a:off x="4419600" y="45720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0.0526</a:t>
            </a:r>
            <a:r>
              <a:rPr lang="en-US" sz="2400" b="1" dirty="0">
                <a:latin typeface="Arial" charset="0"/>
              </a:rPr>
              <a:t>/1=0.0526</a:t>
            </a: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4495800" y="54102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0.631</a:t>
            </a:r>
            <a:r>
              <a:rPr lang="en-US" sz="2400" b="1" dirty="0">
                <a:latin typeface="Arial" charset="0"/>
              </a:rPr>
              <a:t>/16=0.0394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477000" y="2819400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latin typeface="Arial" charset="0"/>
              </a:rPr>
              <a:t>n</a:t>
            </a:r>
          </a:p>
          <a:p>
            <a:r>
              <a:rPr lang="en-US" b="1">
                <a:latin typeface="Arial" charset="0"/>
              </a:rPr>
              <a:t>n </a:t>
            </a:r>
            <a:r>
              <a:rPr lang="en-US" b="1" baseline="-25000">
                <a:latin typeface="Arial" charset="0"/>
              </a:rPr>
              <a:t>min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5943600" y="3657600"/>
            <a:ext cx="167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Arial" charset="0"/>
              </a:rPr>
              <a:t>0.0263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=1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5" name="Text Box 53"/>
          <p:cNvSpPr txBox="1">
            <a:spLocks noChangeArrowheads="1"/>
          </p:cNvSpPr>
          <p:nvPr/>
        </p:nvSpPr>
        <p:spPr bwMode="auto">
          <a:xfrm>
            <a:off x="5943600" y="44958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u="sng" dirty="0">
                <a:latin typeface="Arial" charset="0"/>
              </a:rPr>
              <a:t>0.0526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 2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6" name="Text Box 54"/>
          <p:cNvSpPr txBox="1">
            <a:spLocks noChangeArrowheads="1"/>
          </p:cNvSpPr>
          <p:nvPr/>
        </p:nvSpPr>
        <p:spPr bwMode="auto">
          <a:xfrm>
            <a:off x="5867400" y="5334000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latin typeface="Arial" charset="0"/>
              </a:rPr>
              <a:t>0.0394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=1.5 0.0263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146487" name="Text Box 55"/>
          <p:cNvSpPr txBox="1">
            <a:spLocks noChangeArrowheads="1"/>
          </p:cNvSpPr>
          <p:nvPr/>
        </p:nvSpPr>
        <p:spPr bwMode="auto">
          <a:xfrm>
            <a:off x="7620000" y="2895600"/>
            <a:ext cx="121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Arial" charset="0"/>
              </a:rPr>
              <a:t>Whole # equivalent</a:t>
            </a:r>
          </a:p>
        </p:txBody>
      </p:sp>
      <p:sp>
        <p:nvSpPr>
          <p:cNvPr id="146488" name="Text Box 56"/>
          <p:cNvSpPr txBox="1">
            <a:spLocks noChangeArrowheads="1"/>
          </p:cNvSpPr>
          <p:nvPr/>
        </p:nvSpPr>
        <p:spPr bwMode="auto">
          <a:xfrm>
            <a:off x="7620000" y="38100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latin typeface="Arial" charset="0"/>
              </a:rPr>
              <a:t>1*2=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2</a:t>
            </a:r>
          </a:p>
        </p:txBody>
      </p:sp>
      <p:sp>
        <p:nvSpPr>
          <p:cNvPr id="146489" name="Text Box 57"/>
          <p:cNvSpPr txBox="1">
            <a:spLocks noChangeArrowheads="1"/>
          </p:cNvSpPr>
          <p:nvPr/>
        </p:nvSpPr>
        <p:spPr bwMode="auto">
          <a:xfrm>
            <a:off x="7696200" y="46482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000" dirty="0">
                <a:latin typeface="Arial" charset="0"/>
              </a:rPr>
              <a:t>2*2=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4</a:t>
            </a:r>
            <a:endParaRPr lang="en-US" sz="30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6490" name="Text Box 58"/>
          <p:cNvSpPr txBox="1">
            <a:spLocks noChangeArrowheads="1"/>
          </p:cNvSpPr>
          <p:nvPr/>
        </p:nvSpPr>
        <p:spPr bwMode="auto">
          <a:xfrm>
            <a:off x="7543800" y="5410200"/>
            <a:ext cx="1600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000" b="1" dirty="0">
                <a:latin typeface="Arial" charset="0"/>
              </a:rPr>
              <a:t>2*1.5=</a:t>
            </a:r>
            <a:r>
              <a:rPr lang="en-US" sz="3000" b="1" dirty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4408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6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46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46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46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4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46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46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74" grpId="0"/>
      <p:bldP spid="146475" grpId="0"/>
      <p:bldP spid="146476" grpId="0"/>
      <p:bldP spid="146478" grpId="0"/>
      <p:bldP spid="146479" grpId="0"/>
      <p:bldP spid="146480" grpId="0"/>
      <p:bldP spid="146481" grpId="0"/>
      <p:bldP spid="146482" grpId="0"/>
      <p:bldP spid="146483" grpId="0"/>
      <p:bldP spid="146484" grpId="0"/>
      <p:bldP spid="146485" grpId="0"/>
      <p:bldP spid="146486" grpId="0"/>
      <p:bldP spid="146487" grpId="0"/>
      <p:bldP spid="146488" grpId="0"/>
      <p:bldP spid="146489" grpId="0"/>
      <p:bldP spid="1464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ext Box 2"/>
          <p:cNvSpPr txBox="1">
            <a:spLocks noChangeArrowheads="1"/>
          </p:cNvSpPr>
          <p:nvPr/>
        </p:nvSpPr>
        <p:spPr bwMode="auto">
          <a:xfrm>
            <a:off x="533400" y="12192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From table: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Empirical formula…C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4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3</a:t>
            </a:r>
            <a:endParaRPr lang="en-US" sz="28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685800" y="1905000"/>
            <a:ext cx="6629400" cy="51911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mass = 2*</a:t>
            </a:r>
            <a:r>
              <a:rPr lang="en-US" sz="2800" b="1" dirty="0">
                <a:latin typeface="Arial" charset="0"/>
              </a:rPr>
              <a:t>12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+ 4*</a:t>
            </a:r>
            <a:r>
              <a:rPr lang="en-US" sz="2800" b="1" dirty="0">
                <a:latin typeface="Arial" charset="0"/>
              </a:rPr>
              <a:t>1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+ 3*</a:t>
            </a:r>
            <a:r>
              <a:rPr lang="en-US" sz="2800" b="1" dirty="0">
                <a:latin typeface="Arial" charset="0"/>
              </a:rPr>
              <a:t>16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= 76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609600" y="2590800"/>
            <a:ext cx="63246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latin typeface="Arial" charset="0"/>
              </a:rPr>
              <a:t>Given Molecular mass =228 g/mol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276600" y="3276600"/>
            <a:ext cx="472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latin typeface="Arial" charset="0"/>
              </a:rPr>
              <a:t> </a:t>
            </a:r>
            <a:r>
              <a:rPr lang="en-US" sz="2800" b="1" u="sng" dirty="0">
                <a:latin typeface="Arial" charset="0"/>
              </a:rPr>
              <a:t>Molecular mass 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u="sng" dirty="0">
                <a:latin typeface="Arial" charset="0"/>
              </a:rPr>
              <a:t>228 </a:t>
            </a:r>
            <a:r>
              <a:rPr lang="en-US" sz="2800" b="1" dirty="0">
                <a:latin typeface="Arial" charset="0"/>
              </a:rPr>
              <a:t>= </a:t>
            </a:r>
            <a:r>
              <a:rPr lang="en-US" sz="3200" b="1" dirty="0">
                <a:solidFill>
                  <a:schemeClr val="hlink"/>
                </a:solidFill>
                <a:latin typeface="Arial" charset="0"/>
              </a:rPr>
              <a:t>3</a:t>
            </a:r>
          </a:p>
          <a:p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 Empiric mass          76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066800" y="838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457200" y="762000"/>
            <a:ext cx="868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" charset="0"/>
              </a:rPr>
              <a:t>Problem 2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: formula determination with a few  more twists   (continued)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838200" y="457200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Molecular formula= C</a:t>
            </a:r>
            <a:r>
              <a:rPr lang="en-US" sz="3200" b="1" baseline="-25000" dirty="0">
                <a:latin typeface="Arial" charset="0"/>
              </a:rPr>
              <a:t>2*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H</a:t>
            </a:r>
            <a:r>
              <a:rPr lang="en-US" sz="3200" b="1" baseline="-25000" dirty="0">
                <a:latin typeface="Arial" charset="0"/>
              </a:rPr>
              <a:t>4*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 O</a:t>
            </a:r>
            <a:r>
              <a:rPr lang="en-US" sz="3200" b="1" baseline="-25000" dirty="0">
                <a:latin typeface="Arial" charset="0"/>
              </a:rPr>
              <a:t>3*</a:t>
            </a:r>
            <a:r>
              <a:rPr lang="en-US" sz="3200" b="1" baseline="-25000" dirty="0">
                <a:solidFill>
                  <a:schemeClr val="hlink"/>
                </a:solidFill>
                <a:latin typeface="Arial" charset="0"/>
              </a:rPr>
              <a:t>3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4648200" y="5334000"/>
            <a:ext cx="3810000" cy="6413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 </a:t>
            </a:r>
            <a:r>
              <a:rPr lang="en-US" sz="3600" b="1" dirty="0">
                <a:latin typeface="Arial" charset="0"/>
              </a:rPr>
              <a:t>C</a:t>
            </a:r>
            <a:r>
              <a:rPr lang="en-US" sz="3600" b="1" baseline="-25000" dirty="0">
                <a:latin typeface="Arial" charset="0"/>
              </a:rPr>
              <a:t>6</a:t>
            </a:r>
            <a:r>
              <a:rPr lang="en-US" sz="3600" b="1" dirty="0">
                <a:latin typeface="Arial" charset="0"/>
              </a:rPr>
              <a:t> H</a:t>
            </a:r>
            <a:r>
              <a:rPr lang="en-US" sz="3600" b="1" baseline="-25000" dirty="0">
                <a:latin typeface="Arial" charset="0"/>
              </a:rPr>
              <a:t>12</a:t>
            </a:r>
            <a:r>
              <a:rPr lang="en-US" sz="3600" b="1" dirty="0">
                <a:latin typeface="Arial" charset="0"/>
              </a:rPr>
              <a:t>  O</a:t>
            </a:r>
            <a:r>
              <a:rPr lang="en-US" sz="3600" b="1" baseline="-25000" dirty="0">
                <a:latin typeface="Arial" charset="0"/>
              </a:rPr>
              <a:t>9</a:t>
            </a:r>
            <a:r>
              <a:rPr lang="en-US" sz="2800" b="1" dirty="0">
                <a:latin typeface="Arial" charset="0"/>
              </a:rPr>
              <a:t> 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0" y="3124200"/>
            <a:ext cx="342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Compute ratio of molecular mass to empiric mass (</a:t>
            </a:r>
            <a:r>
              <a:rPr lang="en-US" sz="2800" u="sng" dirty="0">
                <a:latin typeface="Arial" charset="0"/>
              </a:rPr>
              <a:t>&gt;</a:t>
            </a:r>
            <a:r>
              <a:rPr lang="en-US" sz="2800" dirty="0">
                <a:latin typeface="Arial" charset="0"/>
              </a:rPr>
              <a:t> 1)</a:t>
            </a:r>
            <a:endParaRPr lang="en-US" sz="2800" u="sng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77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animBg="1"/>
      <p:bldP spid="147460" grpId="0" animBg="1"/>
      <p:bldP spid="147461" grpId="0"/>
      <p:bldP spid="147464" grpId="0"/>
      <p:bldP spid="147465" grpId="0" animBg="1"/>
      <p:bldP spid="1474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822" name="Group 294"/>
          <p:cNvGraphicFramePr>
            <a:graphicFrameLocks noGrp="1"/>
          </p:cNvGraphicFramePr>
          <p:nvPr/>
        </p:nvGraphicFramePr>
        <p:xfrm>
          <a:off x="914400" y="914400"/>
          <a:ext cx="8001000" cy="1722438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1752600"/>
                <a:gridCol w="1676400"/>
                <a:gridCol w="190500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27.27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 g/mol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72.73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668" name="Rectangle 140"/>
          <p:cNvSpPr>
            <a:spLocks noChangeArrowheads="1"/>
          </p:cNvSpPr>
          <p:nvPr/>
        </p:nvSpPr>
        <p:spPr bwMode="auto">
          <a:xfrm>
            <a:off x="914400" y="2679413"/>
            <a:ext cx="39308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200" dirty="0"/>
              <a:t>Empiric </a:t>
            </a:r>
            <a:r>
              <a:rPr lang="en-US" sz="3200" dirty="0" smtClean="0"/>
              <a:t>formula=:</a:t>
            </a:r>
            <a:r>
              <a:rPr lang="en-US" dirty="0"/>
              <a:t>	 </a:t>
            </a:r>
          </a:p>
        </p:txBody>
      </p:sp>
      <p:sp>
        <p:nvSpPr>
          <p:cNvPr id="150669" name="Text Box 141"/>
          <p:cNvSpPr txBox="1">
            <a:spLocks noChangeArrowheads="1"/>
          </p:cNvSpPr>
          <p:nvPr/>
        </p:nvSpPr>
        <p:spPr bwMode="auto">
          <a:xfrm>
            <a:off x="1143000" y="228600"/>
            <a:ext cx="731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dirty="0"/>
              <a:t>In-class </a:t>
            </a:r>
            <a:r>
              <a:rPr lang="en-US" sz="2000" dirty="0" smtClean="0"/>
              <a:t>exercise 6: </a:t>
            </a:r>
            <a:r>
              <a:rPr lang="en-US" sz="2000" dirty="0" err="1"/>
              <a:t>chem</a:t>
            </a:r>
            <a:r>
              <a:rPr lang="en-US" sz="2000" dirty="0"/>
              <a:t> 1114  </a:t>
            </a:r>
            <a:r>
              <a:rPr lang="en-US" sz="2000" b="1" dirty="0"/>
              <a:t>Chemical Composition</a:t>
            </a:r>
            <a:r>
              <a:rPr lang="en-US" sz="2000" dirty="0"/>
              <a:t> </a:t>
            </a:r>
          </a:p>
        </p:txBody>
      </p:sp>
      <p:graphicFrame>
        <p:nvGraphicFramePr>
          <p:cNvPr id="150824" name="Group 296"/>
          <p:cNvGraphicFramePr>
            <a:graphicFrameLocks noGrp="1"/>
          </p:cNvGraphicFramePr>
          <p:nvPr/>
        </p:nvGraphicFramePr>
        <p:xfrm>
          <a:off x="1066800" y="3505200"/>
          <a:ext cx="7467600" cy="2544129"/>
        </p:xfrm>
        <a:graphic>
          <a:graphicData uri="http://schemas.openxmlformats.org/drawingml/2006/table">
            <a:tbl>
              <a:tblPr/>
              <a:tblGrid>
                <a:gridCol w="1492250"/>
                <a:gridCol w="1492250"/>
                <a:gridCol w="1130300"/>
                <a:gridCol w="1858963"/>
                <a:gridCol w="1493837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33.3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8.3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44.4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0803" name="Rectangle 275"/>
          <p:cNvSpPr>
            <a:spLocks noChangeArrowheads="1"/>
          </p:cNvSpPr>
          <p:nvPr/>
        </p:nvSpPr>
        <p:spPr bwMode="auto">
          <a:xfrm>
            <a:off x="3938368" y="6127750"/>
            <a:ext cx="30075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1</a:t>
            </a:r>
            <a:r>
              <a:rPr lang="en-US" sz="3600" b="1" dirty="0" smtClean="0"/>
              <a:t>H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3</a:t>
            </a:r>
            <a:r>
              <a:rPr lang="en-US" sz="3600" b="1" dirty="0" smtClean="0"/>
              <a:t>O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1</a:t>
            </a:r>
            <a:r>
              <a:rPr lang="en-US" sz="3600" b="1" dirty="0" smtClean="0"/>
              <a:t>= CH</a:t>
            </a:r>
            <a:r>
              <a:rPr lang="en-US" sz="3600" b="1" baseline="-25000" dirty="0" smtClean="0">
                <a:solidFill>
                  <a:srgbClr val="E22B00"/>
                </a:solidFill>
              </a:rPr>
              <a:t>3</a:t>
            </a:r>
            <a:r>
              <a:rPr lang="en-US" sz="3600" b="1" dirty="0" smtClean="0"/>
              <a:t>O</a:t>
            </a:r>
            <a:r>
              <a:rPr lang="en-US" dirty="0"/>
              <a:t>	 </a:t>
            </a:r>
          </a:p>
        </p:txBody>
      </p:sp>
      <p:sp>
        <p:nvSpPr>
          <p:cNvPr id="150804" name="Text Box 276"/>
          <p:cNvSpPr txBox="1">
            <a:spLocks noChangeArrowheads="1"/>
          </p:cNvSpPr>
          <p:nvPr/>
        </p:nvSpPr>
        <p:spPr bwMode="auto">
          <a:xfrm>
            <a:off x="5486400" y="1828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0805" name="Text Box 277"/>
          <p:cNvSpPr txBox="1">
            <a:spLocks noChangeArrowheads="1"/>
          </p:cNvSpPr>
          <p:nvPr/>
        </p:nvSpPr>
        <p:spPr bwMode="auto">
          <a:xfrm>
            <a:off x="5486400" y="1371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27.27/12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=2.2725</a:t>
            </a:r>
          </a:p>
        </p:txBody>
      </p:sp>
      <p:sp>
        <p:nvSpPr>
          <p:cNvPr id="150807" name="Text Box 279"/>
          <p:cNvSpPr txBox="1">
            <a:spLocks noChangeArrowheads="1"/>
          </p:cNvSpPr>
          <p:nvPr/>
        </p:nvSpPr>
        <p:spPr bwMode="auto">
          <a:xfrm>
            <a:off x="5715000" y="25146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0809" name="Text Box 281"/>
          <p:cNvSpPr txBox="1">
            <a:spLocks noChangeArrowheads="1"/>
          </p:cNvSpPr>
          <p:nvPr/>
        </p:nvSpPr>
        <p:spPr bwMode="auto">
          <a:xfrm>
            <a:off x="5410200" y="19812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72.73/16</a:t>
            </a:r>
          </a:p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=4.5456</a:t>
            </a:r>
          </a:p>
        </p:txBody>
      </p:sp>
      <p:sp>
        <p:nvSpPr>
          <p:cNvPr id="150813" name="Text Box 285"/>
          <p:cNvSpPr txBox="1">
            <a:spLocks noChangeArrowheads="1"/>
          </p:cNvSpPr>
          <p:nvPr/>
        </p:nvSpPr>
        <p:spPr bwMode="auto">
          <a:xfrm>
            <a:off x="7924800" y="14478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15" name="Text Box 287"/>
          <p:cNvSpPr txBox="1">
            <a:spLocks noChangeArrowheads="1"/>
          </p:cNvSpPr>
          <p:nvPr/>
        </p:nvSpPr>
        <p:spPr bwMode="auto">
          <a:xfrm>
            <a:off x="6934200" y="1981200"/>
            <a:ext cx="19812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>
                <a:solidFill>
                  <a:srgbClr val="E22B00"/>
                </a:solidFill>
                <a:latin typeface="Arial Black" pitchFamily="34" charset="0"/>
              </a:rPr>
              <a:t>4.5456/2.2725   	</a:t>
            </a: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</a:t>
            </a:r>
          </a:p>
        </p:txBody>
      </p:sp>
      <p:sp>
        <p:nvSpPr>
          <p:cNvPr id="150823" name="Text Box 295"/>
          <p:cNvSpPr txBox="1">
            <a:spLocks noChangeArrowheads="1"/>
          </p:cNvSpPr>
          <p:nvPr/>
        </p:nvSpPr>
        <p:spPr bwMode="auto">
          <a:xfrm>
            <a:off x="4191000" y="2590800"/>
            <a:ext cx="2819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C</a:t>
            </a:r>
            <a:r>
              <a:rPr lang="en-US" sz="4000" b="1" baseline="-25000" dirty="0"/>
              <a:t>1</a:t>
            </a:r>
            <a:r>
              <a:rPr lang="en-US" sz="4000" b="1" dirty="0"/>
              <a:t>O</a:t>
            </a:r>
            <a:r>
              <a:rPr lang="en-US" sz="4000" b="1" baseline="-25000" dirty="0">
                <a:solidFill>
                  <a:srgbClr val="E22B00"/>
                </a:solidFill>
              </a:rPr>
              <a:t>2</a:t>
            </a:r>
            <a:r>
              <a:rPr lang="en-US" sz="4000" b="1" dirty="0">
                <a:solidFill>
                  <a:srgbClr val="E22B00"/>
                </a:solidFill>
              </a:rPr>
              <a:t>=</a:t>
            </a:r>
            <a:r>
              <a:rPr lang="en-US" sz="4000" b="1" dirty="0">
                <a:solidFill>
                  <a:schemeClr val="tx2"/>
                </a:solidFill>
              </a:rPr>
              <a:t>CO</a:t>
            </a:r>
            <a:r>
              <a:rPr lang="en-US" sz="4000" b="1" baseline="-25000" dirty="0">
                <a:solidFill>
                  <a:srgbClr val="E22B00"/>
                </a:solidFill>
              </a:rPr>
              <a:t>2</a:t>
            </a:r>
          </a:p>
        </p:txBody>
      </p:sp>
      <p:sp>
        <p:nvSpPr>
          <p:cNvPr id="150825" name="Text Box 297"/>
          <p:cNvSpPr txBox="1">
            <a:spLocks noChangeArrowheads="1"/>
          </p:cNvSpPr>
          <p:nvPr/>
        </p:nvSpPr>
        <p:spPr bwMode="auto">
          <a:xfrm>
            <a:off x="5334000" y="41910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33.3/12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6" name="Text Box 298"/>
          <p:cNvSpPr txBox="1">
            <a:spLocks noChangeArrowheads="1"/>
          </p:cNvSpPr>
          <p:nvPr/>
        </p:nvSpPr>
        <p:spPr bwMode="auto">
          <a:xfrm>
            <a:off x="5334000" y="4876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8.3/1=8.3</a:t>
            </a:r>
          </a:p>
        </p:txBody>
      </p:sp>
      <p:sp>
        <p:nvSpPr>
          <p:cNvPr id="150827" name="Text Box 299"/>
          <p:cNvSpPr txBox="1">
            <a:spLocks noChangeArrowheads="1"/>
          </p:cNvSpPr>
          <p:nvPr/>
        </p:nvSpPr>
        <p:spPr bwMode="auto">
          <a:xfrm>
            <a:off x="5257800" y="5410200"/>
            <a:ext cx="144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44.4/16</a:t>
            </a:r>
          </a:p>
          <a:p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=2.775</a:t>
            </a:r>
          </a:p>
        </p:txBody>
      </p:sp>
      <p:sp>
        <p:nvSpPr>
          <p:cNvPr id="150828" name="Text Box 300"/>
          <p:cNvSpPr txBox="1">
            <a:spLocks noChangeArrowheads="1"/>
          </p:cNvSpPr>
          <p:nvPr/>
        </p:nvSpPr>
        <p:spPr bwMode="auto">
          <a:xfrm>
            <a:off x="7391400" y="4267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29" name="Text Box 301"/>
          <p:cNvSpPr txBox="1">
            <a:spLocks noChangeArrowheads="1"/>
          </p:cNvSpPr>
          <p:nvPr/>
        </p:nvSpPr>
        <p:spPr bwMode="auto">
          <a:xfrm>
            <a:off x="7467600" y="54864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E22B00"/>
                </a:solidFill>
                <a:latin typeface="Arial Black" pitchFamily="34" charset="0"/>
              </a:rPr>
              <a:t>1</a:t>
            </a:r>
          </a:p>
        </p:txBody>
      </p:sp>
      <p:sp>
        <p:nvSpPr>
          <p:cNvPr id="150830" name="Text Box 302"/>
          <p:cNvSpPr txBox="1">
            <a:spLocks noChangeArrowheads="1"/>
          </p:cNvSpPr>
          <p:nvPr/>
        </p:nvSpPr>
        <p:spPr bwMode="auto">
          <a:xfrm>
            <a:off x="7086600" y="4800600"/>
            <a:ext cx="1524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8.3/2.775</a:t>
            </a:r>
          </a:p>
          <a:p>
            <a:r>
              <a:rPr lang="en-US" sz="2000">
                <a:solidFill>
                  <a:srgbClr val="E22B00"/>
                </a:solidFill>
                <a:latin typeface="Arial Black" pitchFamily="34" charset="0"/>
              </a:rPr>
              <a:t>   =3</a:t>
            </a:r>
          </a:p>
        </p:txBody>
      </p:sp>
      <p:sp>
        <p:nvSpPr>
          <p:cNvPr id="2" name="Rectangle 1"/>
          <p:cNvSpPr/>
          <p:nvPr/>
        </p:nvSpPr>
        <p:spPr>
          <a:xfrm>
            <a:off x="457200" y="6250374"/>
            <a:ext cx="3249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Empiric </a:t>
            </a:r>
            <a:r>
              <a:rPr lang="en-US" sz="3200" dirty="0" smtClean="0"/>
              <a:t>formula=: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099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803" grpId="0"/>
      <p:bldP spid="150805" grpId="0"/>
      <p:bldP spid="150809" grpId="0"/>
      <p:bldP spid="150813" grpId="0"/>
      <p:bldP spid="150815" grpId="0"/>
      <p:bldP spid="150823" grpId="0"/>
      <p:bldP spid="150825" grpId="0"/>
      <p:bldP spid="150826" grpId="0"/>
      <p:bldP spid="150827" grpId="0"/>
      <p:bldP spid="150828" grpId="0"/>
      <p:bldP spid="150829" grpId="0"/>
      <p:bldP spid="1508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144" name="Group 592"/>
          <p:cNvGraphicFramePr>
            <a:graphicFrameLocks noGrp="1"/>
          </p:cNvGraphicFramePr>
          <p:nvPr/>
        </p:nvGraphicFramePr>
        <p:xfrm>
          <a:off x="609600" y="990600"/>
          <a:ext cx="8153400" cy="3957004"/>
        </p:xfrm>
        <a:graphic>
          <a:graphicData uri="http://schemas.openxmlformats.org/drawingml/2006/table">
            <a:tbl>
              <a:tblPr/>
              <a:tblGrid>
                <a:gridCol w="1358900"/>
                <a:gridCol w="1358900"/>
                <a:gridCol w="1358900"/>
                <a:gridCol w="1358900"/>
                <a:gridCol w="1358900"/>
                <a:gridCol w="13589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Weight %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Atomic mass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moles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ratio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 X multiplier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33.64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H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 1.87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O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44.86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857250" algn="l"/>
                          <a:tab pos="914400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19.63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2145" name="Text Box 593"/>
          <p:cNvSpPr txBox="1">
            <a:spLocks noChangeArrowheads="1"/>
          </p:cNvSpPr>
          <p:nvPr/>
        </p:nvSpPr>
        <p:spPr bwMode="auto">
          <a:xfrm>
            <a:off x="4724400" y="1676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33.64/12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2.803</a:t>
            </a:r>
          </a:p>
        </p:txBody>
      </p:sp>
      <p:sp>
        <p:nvSpPr>
          <p:cNvPr id="152147" name="Text Box 595"/>
          <p:cNvSpPr txBox="1">
            <a:spLocks noChangeArrowheads="1"/>
          </p:cNvSpPr>
          <p:nvPr/>
        </p:nvSpPr>
        <p:spPr bwMode="auto">
          <a:xfrm>
            <a:off x="4724400" y="2514600"/>
            <a:ext cx="114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1.87/1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>
                <a:solidFill>
                  <a:srgbClr val="FF0000"/>
                </a:solidFill>
              </a:rPr>
              <a:t>1.87</a:t>
            </a:r>
          </a:p>
        </p:txBody>
      </p:sp>
      <p:sp>
        <p:nvSpPr>
          <p:cNvPr id="152148" name="Text Box 596"/>
          <p:cNvSpPr txBox="1">
            <a:spLocks noChangeArrowheads="1"/>
          </p:cNvSpPr>
          <p:nvPr/>
        </p:nvSpPr>
        <p:spPr bwMode="auto">
          <a:xfrm>
            <a:off x="4648200" y="33528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44.86/16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=2.803</a:t>
            </a:r>
          </a:p>
        </p:txBody>
      </p:sp>
      <p:sp>
        <p:nvSpPr>
          <p:cNvPr id="152149" name="Text Box 597"/>
          <p:cNvSpPr txBox="1">
            <a:spLocks noChangeArrowheads="1"/>
          </p:cNvSpPr>
          <p:nvPr/>
        </p:nvSpPr>
        <p:spPr bwMode="auto">
          <a:xfrm>
            <a:off x="4724400" y="4114800"/>
            <a:ext cx="137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/>
              <a:t>19.63/14</a:t>
            </a:r>
          </a:p>
          <a:p>
            <a:r>
              <a:rPr lang="en-US" sz="2400" b="1" dirty="0">
                <a:solidFill>
                  <a:srgbClr val="E22B00"/>
                </a:solidFill>
              </a:rPr>
              <a:t>=</a:t>
            </a:r>
            <a:r>
              <a:rPr lang="en-US" sz="2400" b="1" dirty="0" smtClean="0">
                <a:solidFill>
                  <a:srgbClr val="FF0000"/>
                </a:solidFill>
              </a:rPr>
              <a:t>1.4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2150" name="Text Box 598"/>
          <p:cNvSpPr txBox="1">
            <a:spLocks noChangeArrowheads="1"/>
          </p:cNvSpPr>
          <p:nvPr/>
        </p:nvSpPr>
        <p:spPr bwMode="auto">
          <a:xfrm>
            <a:off x="6172200" y="4191000"/>
            <a:ext cx="83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2152" name="Text Box 600"/>
          <p:cNvSpPr txBox="1">
            <a:spLocks noChangeArrowheads="1"/>
          </p:cNvSpPr>
          <p:nvPr/>
        </p:nvSpPr>
        <p:spPr bwMode="auto">
          <a:xfrm>
            <a:off x="6019800" y="1676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2.803</a:t>
            </a:r>
            <a:r>
              <a:rPr lang="en-US" sz="2400" b="1" dirty="0" smtClean="0">
                <a:solidFill>
                  <a:srgbClr val="E22B00"/>
                </a:solidFill>
              </a:rPr>
              <a:t>/</a:t>
            </a:r>
            <a:r>
              <a:rPr lang="en-US" sz="2400" b="1" dirty="0" smtClean="0">
                <a:solidFill>
                  <a:srgbClr val="FF0000"/>
                </a:solidFill>
              </a:rPr>
              <a:t>1.4</a:t>
            </a:r>
            <a:r>
              <a:rPr lang="en-US" sz="2400" b="1" dirty="0" smtClean="0">
                <a:solidFill>
                  <a:srgbClr val="E22B00"/>
                </a:solidFill>
              </a:rPr>
              <a:t>=2</a:t>
            </a:r>
            <a:endParaRPr lang="en-US" sz="2400" b="1" dirty="0">
              <a:solidFill>
                <a:srgbClr val="E22B00"/>
              </a:solidFill>
            </a:endParaRPr>
          </a:p>
        </p:txBody>
      </p:sp>
      <p:sp>
        <p:nvSpPr>
          <p:cNvPr id="152154" name="Text Box 602"/>
          <p:cNvSpPr txBox="1">
            <a:spLocks noChangeArrowheads="1"/>
          </p:cNvSpPr>
          <p:nvPr/>
        </p:nvSpPr>
        <p:spPr bwMode="auto">
          <a:xfrm>
            <a:off x="5943600" y="3276600"/>
            <a:ext cx="152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2.803/1.4=2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2155" name="Text Box 603"/>
          <p:cNvSpPr txBox="1">
            <a:spLocks noChangeArrowheads="1"/>
          </p:cNvSpPr>
          <p:nvPr/>
        </p:nvSpPr>
        <p:spPr bwMode="auto">
          <a:xfrm>
            <a:off x="5943600" y="24384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1.87/1.4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=1.333</a:t>
            </a:r>
          </a:p>
        </p:txBody>
      </p:sp>
      <p:sp>
        <p:nvSpPr>
          <p:cNvPr id="152156" name="Text Box 604"/>
          <p:cNvSpPr txBox="1">
            <a:spLocks noChangeArrowheads="1"/>
          </p:cNvSpPr>
          <p:nvPr/>
        </p:nvSpPr>
        <p:spPr bwMode="auto">
          <a:xfrm>
            <a:off x="7391400" y="2438400"/>
            <a:ext cx="1447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1.333</a:t>
            </a:r>
          </a:p>
          <a:p>
            <a:r>
              <a:rPr lang="en-US" sz="2800" b="1" dirty="0">
                <a:solidFill>
                  <a:schemeClr val="accent2"/>
                </a:solidFill>
              </a:rPr>
              <a:t>   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chemeClr val="accent2"/>
                </a:solidFill>
              </a:rPr>
              <a:t>= </a:t>
            </a:r>
            <a:r>
              <a:rPr lang="en-US" sz="28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152157" name="Text Box 605"/>
          <p:cNvSpPr txBox="1">
            <a:spLocks noChangeArrowheads="1"/>
          </p:cNvSpPr>
          <p:nvPr/>
        </p:nvSpPr>
        <p:spPr bwMode="auto">
          <a:xfrm>
            <a:off x="7543800" y="3352800"/>
            <a:ext cx="129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/>
              <a:t>   </a:t>
            </a:r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</a:p>
          <a:p>
            <a:r>
              <a:rPr lang="en-US" sz="2800" b="1" dirty="0"/>
              <a:t>  </a:t>
            </a:r>
            <a:r>
              <a:rPr lang="en-US" sz="2800" b="1" dirty="0" smtClean="0"/>
              <a:t>  =</a:t>
            </a:r>
            <a:r>
              <a:rPr lang="en-US" sz="2800" b="1" dirty="0"/>
              <a:t>6</a:t>
            </a:r>
          </a:p>
        </p:txBody>
      </p:sp>
      <p:sp>
        <p:nvSpPr>
          <p:cNvPr id="152158" name="Text Box 606"/>
          <p:cNvSpPr txBox="1">
            <a:spLocks noChangeArrowheads="1"/>
          </p:cNvSpPr>
          <p:nvPr/>
        </p:nvSpPr>
        <p:spPr bwMode="auto">
          <a:xfrm>
            <a:off x="7620000" y="4114800"/>
            <a:ext cx="99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6600CC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FF0000"/>
                </a:solidFill>
              </a:rPr>
              <a:t>1</a:t>
            </a:r>
          </a:p>
          <a:p>
            <a:r>
              <a:rPr lang="en-US" sz="2800" b="1" dirty="0"/>
              <a:t>  = 3</a:t>
            </a:r>
          </a:p>
        </p:txBody>
      </p:sp>
      <p:sp>
        <p:nvSpPr>
          <p:cNvPr id="152161" name="Text Box 609"/>
          <p:cNvSpPr txBox="1">
            <a:spLocks noChangeArrowheads="1"/>
          </p:cNvSpPr>
          <p:nvPr/>
        </p:nvSpPr>
        <p:spPr bwMode="auto">
          <a:xfrm>
            <a:off x="0" y="50292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/>
              <a:t>Empiric </a:t>
            </a:r>
            <a:r>
              <a:rPr lang="en-US" sz="2800" b="1" dirty="0" smtClean="0"/>
              <a:t>formula=:</a:t>
            </a:r>
            <a:r>
              <a:rPr lang="en-US" sz="2800" b="1" dirty="0"/>
              <a:t>	____________________</a:t>
            </a:r>
          </a:p>
          <a:p>
            <a:r>
              <a:rPr lang="en-US" sz="2800" b="1" dirty="0"/>
              <a:t>MW=  </a:t>
            </a:r>
            <a:r>
              <a:rPr lang="en-US" sz="2800" b="1" dirty="0" smtClean="0"/>
              <a:t>856</a:t>
            </a:r>
            <a:r>
              <a:rPr lang="en-US" b="1" dirty="0"/>
              <a:t>	Molecular formula = _______________</a:t>
            </a:r>
          </a:p>
        </p:txBody>
      </p:sp>
      <p:sp>
        <p:nvSpPr>
          <p:cNvPr id="152162" name="Text Box 610"/>
          <p:cNvSpPr txBox="1">
            <a:spLocks noChangeArrowheads="1"/>
          </p:cNvSpPr>
          <p:nvPr/>
        </p:nvSpPr>
        <p:spPr bwMode="auto">
          <a:xfrm>
            <a:off x="2514600" y="5029200"/>
            <a:ext cx="1828800" cy="55399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/>
              <a:t>C</a:t>
            </a:r>
            <a:r>
              <a:rPr lang="en-US" sz="3000" b="1" baseline="-25000" dirty="0"/>
              <a:t>6</a:t>
            </a:r>
            <a:r>
              <a:rPr lang="en-US" sz="3000" b="1" dirty="0"/>
              <a:t>H</a:t>
            </a:r>
            <a:r>
              <a:rPr lang="en-US" sz="3000" b="1" baseline="-25000" dirty="0"/>
              <a:t>4</a:t>
            </a:r>
            <a:r>
              <a:rPr lang="en-US" sz="3000" b="1" dirty="0"/>
              <a:t>O</a:t>
            </a:r>
            <a:r>
              <a:rPr lang="en-US" sz="3000" b="1" baseline="-25000" dirty="0"/>
              <a:t>6</a:t>
            </a:r>
            <a:r>
              <a:rPr lang="en-US" sz="3000" b="1" dirty="0"/>
              <a:t>N</a:t>
            </a:r>
            <a:r>
              <a:rPr lang="en-US" sz="3000" b="1" baseline="-25000" dirty="0"/>
              <a:t>3 </a:t>
            </a:r>
          </a:p>
        </p:txBody>
      </p:sp>
      <p:sp>
        <p:nvSpPr>
          <p:cNvPr id="152163" name="Rectangle 611"/>
          <p:cNvSpPr>
            <a:spLocks noChangeArrowheads="1"/>
          </p:cNvSpPr>
          <p:nvPr/>
        </p:nvSpPr>
        <p:spPr bwMode="auto">
          <a:xfrm>
            <a:off x="457200" y="6019800"/>
            <a:ext cx="6781800" cy="52322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</a:t>
            </a:r>
            <a:r>
              <a:rPr lang="en-US" sz="2800" b="1" baseline="-25000" dirty="0"/>
              <a:t>6</a:t>
            </a:r>
            <a:r>
              <a:rPr lang="en-US" sz="2800" b="1" dirty="0"/>
              <a:t>H</a:t>
            </a:r>
            <a:r>
              <a:rPr lang="en-US" sz="2800" b="1" baseline="-25000" dirty="0"/>
              <a:t>4</a:t>
            </a:r>
            <a:r>
              <a:rPr lang="en-US" sz="2800" b="1" dirty="0"/>
              <a:t>O</a:t>
            </a:r>
            <a:r>
              <a:rPr lang="en-US" sz="2800" b="1" baseline="-25000" dirty="0"/>
              <a:t>6</a:t>
            </a:r>
            <a:r>
              <a:rPr lang="en-US" sz="2800" b="1" dirty="0"/>
              <a:t>N</a:t>
            </a:r>
            <a:r>
              <a:rPr lang="en-US" sz="2800" b="1" baseline="-25000" dirty="0"/>
              <a:t>3</a:t>
            </a:r>
            <a:r>
              <a:rPr lang="en-US" sz="2800" b="1" dirty="0"/>
              <a:t> </a:t>
            </a:r>
            <a:r>
              <a:rPr lang="en-US" sz="2800" dirty="0"/>
              <a:t>weighs  </a:t>
            </a:r>
            <a:r>
              <a:rPr lang="en-US" sz="2800" b="1" dirty="0" smtClean="0"/>
              <a:t>12*6+4*1+6*16+3*14=</a:t>
            </a:r>
            <a:r>
              <a:rPr lang="en-US" sz="2800" b="1" dirty="0" smtClean="0">
                <a:solidFill>
                  <a:srgbClr val="E22B00"/>
                </a:solidFill>
              </a:rPr>
              <a:t>214</a:t>
            </a:r>
            <a:endParaRPr lang="en-US" sz="2800" b="1" dirty="0">
              <a:solidFill>
                <a:srgbClr val="E22B00"/>
              </a:solidFill>
            </a:endParaRPr>
          </a:p>
        </p:txBody>
      </p:sp>
      <p:sp>
        <p:nvSpPr>
          <p:cNvPr id="152164" name="Text Box 612"/>
          <p:cNvSpPr txBox="1">
            <a:spLocks noChangeArrowheads="1"/>
          </p:cNvSpPr>
          <p:nvPr/>
        </p:nvSpPr>
        <p:spPr bwMode="auto">
          <a:xfrm>
            <a:off x="7239000" y="5791200"/>
            <a:ext cx="190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856/</a:t>
            </a:r>
            <a:r>
              <a:rPr lang="en-US" sz="3600" b="1" dirty="0" smtClean="0">
                <a:solidFill>
                  <a:srgbClr val="E22B00"/>
                </a:solidFill>
              </a:rPr>
              <a:t>214</a:t>
            </a:r>
            <a:endParaRPr lang="en-US" sz="3600" b="1" dirty="0">
              <a:solidFill>
                <a:srgbClr val="E22B00"/>
              </a:solidFill>
            </a:endParaRPr>
          </a:p>
          <a:p>
            <a:r>
              <a:rPr lang="en-US" sz="3600" b="1" dirty="0"/>
              <a:t>     =4</a:t>
            </a:r>
          </a:p>
        </p:txBody>
      </p:sp>
      <p:sp>
        <p:nvSpPr>
          <p:cNvPr id="152165" name="Text Box 613"/>
          <p:cNvSpPr txBox="1">
            <a:spLocks noChangeArrowheads="1"/>
          </p:cNvSpPr>
          <p:nvPr/>
        </p:nvSpPr>
        <p:spPr bwMode="auto">
          <a:xfrm>
            <a:off x="4305300" y="5306198"/>
            <a:ext cx="4838700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C</a:t>
            </a:r>
            <a:r>
              <a:rPr lang="en-US" sz="2800" b="1" baseline="-25000" dirty="0"/>
              <a:t>6*4</a:t>
            </a:r>
            <a:r>
              <a:rPr lang="en-US" sz="2800" b="1" dirty="0"/>
              <a:t>H</a:t>
            </a:r>
            <a:r>
              <a:rPr lang="en-US" sz="2800" b="1" baseline="-25000" dirty="0"/>
              <a:t>4*4</a:t>
            </a:r>
            <a:r>
              <a:rPr lang="en-US" sz="2800" b="1" dirty="0"/>
              <a:t>O</a:t>
            </a:r>
            <a:r>
              <a:rPr lang="en-US" sz="2800" b="1" baseline="-25000" dirty="0"/>
              <a:t>6*4</a:t>
            </a:r>
            <a:r>
              <a:rPr lang="en-US" sz="2800" b="1" dirty="0"/>
              <a:t>N</a:t>
            </a:r>
            <a:r>
              <a:rPr lang="en-US" sz="2800" b="1" baseline="-25000" dirty="0"/>
              <a:t>3*4  </a:t>
            </a:r>
            <a:r>
              <a:rPr lang="en-US" sz="2800" b="1" dirty="0"/>
              <a:t>=C</a:t>
            </a:r>
            <a:r>
              <a:rPr lang="en-US" sz="2800" b="1" baseline="-25000" dirty="0"/>
              <a:t>24</a:t>
            </a:r>
            <a:r>
              <a:rPr lang="en-US" sz="2800" b="1" dirty="0"/>
              <a:t>H</a:t>
            </a:r>
            <a:r>
              <a:rPr lang="en-US" sz="2800" b="1" baseline="-25000" dirty="0"/>
              <a:t>16</a:t>
            </a:r>
            <a:r>
              <a:rPr lang="en-US" sz="2800" b="1" dirty="0"/>
              <a:t>O</a:t>
            </a:r>
            <a:r>
              <a:rPr lang="en-US" sz="2800" b="1" baseline="-25000" dirty="0"/>
              <a:t>24</a:t>
            </a:r>
            <a:r>
              <a:rPr lang="en-US" sz="2800" b="1" dirty="0"/>
              <a:t>N</a:t>
            </a:r>
            <a:r>
              <a:rPr lang="en-US" sz="2800" b="1" baseline="-25000" dirty="0"/>
              <a:t>12</a:t>
            </a:r>
          </a:p>
        </p:txBody>
      </p:sp>
      <p:sp>
        <p:nvSpPr>
          <p:cNvPr id="152166" name="Text Box 614"/>
          <p:cNvSpPr txBox="1">
            <a:spLocks noChangeArrowheads="1"/>
          </p:cNvSpPr>
          <p:nvPr/>
        </p:nvSpPr>
        <p:spPr bwMode="auto">
          <a:xfrm>
            <a:off x="7696200" y="1600200"/>
            <a:ext cx="838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3</a:t>
            </a:r>
            <a:r>
              <a:rPr lang="en-US" sz="2800" b="1" dirty="0"/>
              <a:t>*</a:t>
            </a:r>
            <a:r>
              <a:rPr lang="en-US" sz="2800" b="1" dirty="0">
                <a:solidFill>
                  <a:srgbClr val="E22B00"/>
                </a:solidFill>
              </a:rPr>
              <a:t>2</a:t>
            </a:r>
          </a:p>
          <a:p>
            <a:r>
              <a:rPr lang="en-US" sz="2800" b="1" dirty="0"/>
              <a:t>= </a:t>
            </a:r>
            <a:r>
              <a:rPr lang="en-US" sz="2800" b="1" dirty="0">
                <a:solidFill>
                  <a:srgbClr val="00206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1160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2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2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52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2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2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2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2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5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5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145" grpId="0"/>
      <p:bldP spid="152147" grpId="0"/>
      <p:bldP spid="152148" grpId="0"/>
      <p:bldP spid="152149" grpId="0"/>
      <p:bldP spid="152150" grpId="0"/>
      <p:bldP spid="152152" grpId="0"/>
      <p:bldP spid="152154" grpId="0"/>
      <p:bldP spid="152155" grpId="0"/>
      <p:bldP spid="152155" grpId="1"/>
      <p:bldP spid="152156" grpId="0"/>
      <p:bldP spid="152157" grpId="0"/>
      <p:bldP spid="152158" grpId="0"/>
      <p:bldP spid="152162" grpId="0" animBg="1"/>
      <p:bldP spid="152163" grpId="0" animBg="1"/>
      <p:bldP spid="152164" grpId="0"/>
      <p:bldP spid="152165" grpId="0" animBg="1"/>
      <p:bldP spid="1521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143000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/>
              <a:t>1) A </a:t>
            </a:r>
            <a:r>
              <a:rPr lang="en-US" sz="2800" b="1" dirty="0"/>
              <a:t>0.30 gram sample of carbon black is burned in a covered crucible. The collected gas weighs 0.70 grams. What is the empiric formula of the gas ?		(C =12, O =</a:t>
            </a:r>
            <a:r>
              <a:rPr lang="en-US" sz="2800" b="1" dirty="0" smtClean="0"/>
              <a:t>16)</a:t>
            </a:r>
            <a:r>
              <a:rPr lang="en-US" dirty="0"/>
              <a:t> 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86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Compositions from Reaction Data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312420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 ---------------------------------------</a:t>
            </a:r>
            <a:r>
              <a:rPr lang="en-US" sz="2800" b="1" dirty="0" smtClean="0">
                <a:sym typeface="Wingdings" pitchFamily="2" charset="2"/>
              </a:rPr>
              <a:t> </a:t>
            </a:r>
            <a:r>
              <a:rPr lang="en-US" sz="2800" b="1" dirty="0" err="1" smtClean="0">
                <a:sym typeface="Wingdings" pitchFamily="2" charset="2"/>
              </a:rPr>
              <a:t>CO</a:t>
            </a:r>
            <a:r>
              <a:rPr lang="en-US" sz="2800" b="1" baseline="-25000" dirty="0" err="1" smtClean="0">
                <a:sym typeface="Wingdings" pitchFamily="2" charset="2"/>
              </a:rPr>
              <a:t>x</a:t>
            </a:r>
            <a:endParaRPr lang="en-US" sz="2800" b="1" dirty="0" smtClean="0"/>
          </a:p>
          <a:p>
            <a:r>
              <a:rPr lang="en-US" sz="2800" b="1" dirty="0" smtClean="0"/>
              <a:t>0.3 g			     		     0.7 g	</a:t>
            </a:r>
            <a:r>
              <a:rPr lang="en-US" sz="2800" dirty="0" smtClean="0"/>
              <a:t>  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337538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Mol</a:t>
            </a:r>
            <a:r>
              <a:rPr lang="en-US" sz="3200" dirty="0" smtClean="0"/>
              <a:t> C= 0.3/12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=0.025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404515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Mass O=0.7-0.3 g=0.4 g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143500" y="4495800"/>
            <a:ext cx="365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Mol</a:t>
            </a:r>
            <a:r>
              <a:rPr lang="en-US" sz="3200" dirty="0" smtClean="0"/>
              <a:t> O= 0.4/16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=0.025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638800"/>
            <a:ext cx="81915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Mole C/</a:t>
            </a:r>
            <a:r>
              <a:rPr lang="en-US" sz="4000" b="1" dirty="0" err="1" smtClean="0"/>
              <a:t>Mol</a:t>
            </a:r>
            <a:r>
              <a:rPr lang="en-US" sz="4000" b="1" dirty="0" smtClean="0"/>
              <a:t> O = 0.025/0.025=1=&gt;CO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7289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95400"/>
            <a:ext cx="8001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dirty="0" smtClean="0"/>
              <a:t>2) A hydrocarbon sample (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x</a:t>
            </a:r>
            <a:r>
              <a:rPr lang="en-US" sz="3200" dirty="0" smtClean="0"/>
              <a:t> </a:t>
            </a:r>
            <a:r>
              <a:rPr lang="en-US" sz="3200" dirty="0" err="1" smtClean="0"/>
              <a:t>H</a:t>
            </a:r>
            <a:r>
              <a:rPr lang="en-US" sz="3200" baseline="-25000" dirty="0" err="1" smtClean="0"/>
              <a:t>y</a:t>
            </a:r>
            <a:r>
              <a:rPr lang="en-US" sz="3200" dirty="0" smtClean="0"/>
              <a:t>) is burned in oxygen producing 1.0 gram of CO</a:t>
            </a:r>
            <a:r>
              <a:rPr lang="en-US" sz="3200" baseline="-25000" dirty="0" smtClean="0"/>
              <a:t>2 </a:t>
            </a:r>
            <a:r>
              <a:rPr lang="en-US" sz="3200" dirty="0" smtClean="0"/>
              <a:t> and 0.4086 g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O. What is the empiric formula for the hydrocarbon ? (C=12, O=16, H=1)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Chemical Compositions from Reaction Data (continued)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657600"/>
            <a:ext cx="54864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Blackboard work !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0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1143000"/>
          </a:xfrm>
        </p:spPr>
        <p:txBody>
          <a:bodyPr/>
          <a:lstStyle/>
          <a:p>
            <a:r>
              <a:rPr lang="en-US" sz="2800" b="1" dirty="0"/>
              <a:t>Brief </a:t>
            </a:r>
            <a:r>
              <a:rPr lang="en-US" sz="2800" b="1" dirty="0" smtClean="0"/>
              <a:t>historical aside</a:t>
            </a:r>
            <a:r>
              <a:rPr lang="en-US" sz="2800" b="1" dirty="0"/>
              <a:t>:</a:t>
            </a:r>
            <a:br>
              <a:rPr lang="en-US" sz="2800" b="1" dirty="0"/>
            </a:br>
            <a:r>
              <a:rPr lang="en-US" sz="2800" b="1" dirty="0"/>
              <a:t>Finding compositions: then and now</a:t>
            </a:r>
          </a:p>
        </p:txBody>
      </p:sp>
      <p:pic>
        <p:nvPicPr>
          <p:cNvPr id="20483" name="Picture 3" descr="old fashioned chem g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2819400" cy="2189211"/>
          </a:xfrm>
          <a:prstGeom prst="rect">
            <a:avLst/>
          </a:prstGeom>
          <a:noFill/>
        </p:spPr>
      </p:pic>
      <p:pic>
        <p:nvPicPr>
          <p:cNvPr id="20484" name="Picture 4" descr="oldfashioned distill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998912"/>
            <a:ext cx="3067050" cy="2859088"/>
          </a:xfrm>
          <a:prstGeom prst="rect">
            <a:avLst/>
          </a:prstGeom>
          <a:noFill/>
        </p:spPr>
      </p:pic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990600"/>
            <a:ext cx="9144000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0066"/>
                </a:solidFill>
              </a:rPr>
              <a:t>Then: ~ </a:t>
            </a:r>
            <a:r>
              <a:rPr lang="en-US" sz="2000" b="1" dirty="0" smtClean="0">
                <a:solidFill>
                  <a:srgbClr val="FF0066"/>
                </a:solidFill>
              </a:rPr>
              <a:t>1700-1950 </a:t>
            </a:r>
            <a:r>
              <a:rPr lang="en-US" sz="2000" b="1" dirty="0">
                <a:solidFill>
                  <a:srgbClr val="FF0066"/>
                </a:solidFill>
              </a:rPr>
              <a:t>: classical chemical methods decompose and capture elements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33400" y="1447800"/>
            <a:ext cx="1600200" cy="46166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Glassware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447800"/>
            <a:ext cx="182880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+ Balance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981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1750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" y="4038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1950</a:t>
            </a:r>
            <a:endParaRPr lang="en-US" dirty="0"/>
          </a:p>
        </p:txBody>
      </p:sp>
      <p:pic>
        <p:nvPicPr>
          <p:cNvPr id="15362" name="Picture 2" descr="http://www.dtradingpost.com/oldba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191000"/>
            <a:ext cx="1885950" cy="2514600"/>
          </a:xfrm>
          <a:prstGeom prst="rect">
            <a:avLst/>
          </a:prstGeom>
          <a:noFill/>
        </p:spPr>
      </p:pic>
      <p:pic>
        <p:nvPicPr>
          <p:cNvPr id="15364" name="Picture 4" descr="http://www.segoviamint.org/cth/Munich_DE09_20090916_718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1981200"/>
            <a:ext cx="1619250" cy="2117979"/>
          </a:xfrm>
          <a:prstGeom prst="rect">
            <a:avLst/>
          </a:prstGeom>
          <a:noFill/>
        </p:spPr>
      </p:pic>
      <p:pic>
        <p:nvPicPr>
          <p:cNvPr id="15366" name="Picture 6" descr="http://blog.makezine.com/MAKE_PT1335-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06997" y="1905000"/>
            <a:ext cx="3237003" cy="2943225"/>
          </a:xfrm>
          <a:prstGeom prst="rect">
            <a:avLst/>
          </a:prstGeom>
          <a:noFill/>
        </p:spPr>
      </p:pic>
      <p:pic>
        <p:nvPicPr>
          <p:cNvPr id="15368" name="Picture 8" descr="http://rlv.zcache.com/thinking_about_chemistry_poster-p228779578375458178td87_21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34200" y="4857750"/>
            <a:ext cx="2000250" cy="200025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5943600" y="1447800"/>
            <a:ext cx="3200400" cy="46166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+ </a:t>
            </a:r>
            <a:r>
              <a:rPr lang="en-US" b="1" dirty="0" smtClean="0"/>
              <a:t>Chemical Finesse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781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 animBg="1"/>
      <p:bldP spid="20487" grpId="0" animBg="1"/>
      <p:bldP spid="9" grpId="0" animBg="1"/>
      <p:bldP spid="11" grpId="0"/>
      <p:bldP spid="12" grpId="0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382000" cy="1143000"/>
          </a:xfrm>
          <a:solidFill>
            <a:srgbClr val="CCFFCC"/>
          </a:solidFill>
        </p:spPr>
        <p:txBody>
          <a:bodyPr>
            <a:normAutofit fontScale="90000"/>
          </a:bodyPr>
          <a:lstStyle/>
          <a:p>
            <a:r>
              <a:rPr lang="en-US" dirty="0"/>
              <a:t>…</a:t>
            </a:r>
            <a:r>
              <a:rPr lang="en-US" dirty="0" smtClean="0"/>
              <a:t>now 1950-2010</a:t>
            </a:r>
            <a:br>
              <a:rPr lang="en-US" dirty="0" smtClean="0"/>
            </a:br>
            <a:r>
              <a:rPr lang="en-US" dirty="0" smtClean="0"/>
              <a:t>…instrumentation </a:t>
            </a:r>
            <a:r>
              <a:rPr lang="en-US" dirty="0"/>
              <a:t>rules</a:t>
            </a:r>
          </a:p>
        </p:txBody>
      </p:sp>
      <p:pic>
        <p:nvPicPr>
          <p:cNvPr id="21508" name="Picture 4" descr="cocai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524000"/>
            <a:ext cx="3438525" cy="4514850"/>
          </a:xfrm>
          <a:prstGeom prst="rect">
            <a:avLst/>
          </a:prstGeom>
          <a:noFill/>
        </p:spPr>
      </p:pic>
      <p:pic>
        <p:nvPicPr>
          <p:cNvPr id="21509" name="Picture 5" descr="ms schema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495800"/>
            <a:ext cx="3733800" cy="2009775"/>
          </a:xfrm>
          <a:prstGeom prst="rect">
            <a:avLst/>
          </a:prstGeom>
          <a:noFill/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334000" y="60198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Mass spectrum of cocaine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828800" y="4114800"/>
            <a:ext cx="2438400" cy="396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0066"/>
                </a:solidFill>
              </a:rPr>
              <a:t>Mass Spec (CSI !)</a:t>
            </a:r>
          </a:p>
        </p:txBody>
      </p:sp>
      <p:pic>
        <p:nvPicPr>
          <p:cNvPr id="14338" name="Picture 2" descr="http://ag.ca.gov/bfs/images/gcm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1410891"/>
            <a:ext cx="4419600" cy="30799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09800" y="1371600"/>
            <a:ext cx="2895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ASC Instrumentation lab has three of these (~80 k$ each)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4110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304800"/>
            <a:ext cx="70866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Old-school analysis took 1-3 days…relied on </a:t>
            </a:r>
            <a:r>
              <a:rPr lang="en-US" sz="2400" b="1" dirty="0" smtClean="0"/>
              <a:t>the bench skills and savvy </a:t>
            </a:r>
            <a:r>
              <a:rPr lang="en-US" sz="2400" b="1" dirty="0"/>
              <a:t>of </a:t>
            </a:r>
            <a:r>
              <a:rPr lang="en-US" sz="2400" b="1" dirty="0" smtClean="0"/>
              <a:t>the chemist</a:t>
            </a:r>
            <a:endParaRPr lang="en-US" sz="2400" b="1" dirty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371600"/>
            <a:ext cx="7239000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New school GC-MS </a:t>
            </a:r>
            <a:r>
              <a:rPr lang="en-US" sz="2400" b="1" dirty="0"/>
              <a:t>analysis yields answers in a few minutes…computer matches </a:t>
            </a:r>
            <a:r>
              <a:rPr lang="en-US" sz="2400" b="1" dirty="0" smtClean="0"/>
              <a:t>patterns… any yahoo can feed the instrument and read the computer output</a:t>
            </a:r>
            <a:endParaRPr lang="en-US" sz="2400" b="1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0" y="3124200"/>
            <a:ext cx="708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ym typeface="Wingdings" pitchFamily="2" charset="2"/>
              </a:rPr>
              <a:t>a </a:t>
            </a:r>
            <a:r>
              <a:rPr lang="en-US" sz="2800" b="1" dirty="0" smtClean="0">
                <a:sym typeface="Wingdings" pitchFamily="2" charset="2"/>
              </a:rPr>
              <a:t>grumpy old Doc Fong kvetch….</a:t>
            </a:r>
            <a:endParaRPr lang="en-US" sz="6000" dirty="0">
              <a:sym typeface="Wingdings" pitchFamily="2" charset="2"/>
            </a:endParaRPr>
          </a:p>
        </p:txBody>
      </p:sp>
      <p:pic>
        <p:nvPicPr>
          <p:cNvPr id="13314" name="Picture 2" descr="http://www.andreadams.com/assets/watermark%20files/grumpy_old_m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0416" y="2590800"/>
            <a:ext cx="2403584" cy="246697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3962400"/>
            <a:ext cx="6781800" cy="224676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b="1" dirty="0" smtClean="0">
                <a:sym typeface="Wingdings" pitchFamily="2" charset="2"/>
              </a:rPr>
              <a:t>With every advance, we lose something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ym typeface="Wingdings" pitchFamily="2" charset="2"/>
              </a:rPr>
              <a:t>…many recent </a:t>
            </a:r>
            <a:r>
              <a:rPr lang="en-US" sz="2800" b="1" dirty="0" err="1" smtClean="0">
                <a:sym typeface="Wingdings" pitchFamily="2" charset="2"/>
              </a:rPr>
              <a:t>Ph.Ds</a:t>
            </a:r>
            <a:r>
              <a:rPr lang="en-US" sz="2800" b="1" dirty="0" smtClean="0">
                <a:sym typeface="Wingdings" pitchFamily="2" charset="2"/>
              </a:rPr>
              <a:t> in chemistry know</a:t>
            </a:r>
          </a:p>
          <a:p>
            <a:pPr>
              <a:spcBef>
                <a:spcPts val="0"/>
              </a:spcBef>
            </a:pPr>
            <a:r>
              <a:rPr lang="en-US" sz="2800" b="1" dirty="0" smtClean="0">
                <a:sym typeface="Wingdings" pitchFamily="2" charset="2"/>
              </a:rPr>
              <a:t> more about computers than classical analysis, can’t build equipment and are not `sensitive’ in the lab</a:t>
            </a:r>
            <a:r>
              <a:rPr lang="en-US" sz="2800" dirty="0" smtClean="0">
                <a:sym typeface="Wingdings" pitchFamily="2" charset="2"/>
              </a:rPr>
              <a:t>.</a:t>
            </a:r>
            <a:endParaRPr lang="en-US" sz="28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794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Chemical </a:t>
            </a:r>
            <a:r>
              <a:rPr lang="en-US" sz="4000" dirty="0" smtClean="0"/>
              <a:t>bookkeeping: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balancing </a:t>
            </a:r>
            <a:r>
              <a:rPr lang="en-US" sz="4000" dirty="0" smtClean="0"/>
              <a:t>reactions old school</a:t>
            </a:r>
            <a:br>
              <a:rPr lang="en-US" sz="4000" dirty="0" smtClean="0"/>
            </a:br>
            <a:r>
              <a:rPr lang="en-US" sz="4000" dirty="0" smtClean="0"/>
              <a:t> (on blackboard)  </a:t>
            </a:r>
            <a:endParaRPr lang="en-US" sz="4000" dirty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762000" y="2819400"/>
            <a:ext cx="556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4800" dirty="0">
                <a:solidFill>
                  <a:srgbClr val="FF0000"/>
                </a:solidFill>
              </a:rPr>
              <a:t>Cu</a:t>
            </a:r>
            <a:r>
              <a:rPr lang="en-US" sz="4800" dirty="0"/>
              <a:t> +O</a:t>
            </a:r>
            <a:r>
              <a:rPr lang="en-US" sz="4800" baseline="-25000" dirty="0"/>
              <a:t>2  </a:t>
            </a:r>
            <a:r>
              <a:rPr lang="en-US" sz="4800" dirty="0"/>
              <a:t> </a:t>
            </a:r>
            <a:r>
              <a:rPr lang="en-US" sz="4800" dirty="0" smtClean="0">
                <a:sym typeface="Wingdings" pitchFamily="2" charset="2"/>
              </a:rPr>
              <a:t>     </a:t>
            </a:r>
            <a:r>
              <a:rPr lang="en-US" sz="4800" dirty="0" err="1">
                <a:solidFill>
                  <a:srgbClr val="FF0000"/>
                </a:solidFill>
                <a:sym typeface="Wingdings" pitchFamily="2" charset="2"/>
              </a:rPr>
              <a:t>Cu</a:t>
            </a:r>
            <a:r>
              <a:rPr lang="en-US" sz="4800" dirty="0" err="1">
                <a:sym typeface="Wingdings" pitchFamily="2" charset="2"/>
              </a:rPr>
              <a:t>O</a:t>
            </a:r>
            <a:endParaRPr lang="en-US" sz="4800" baseline="-25000" dirty="0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3810000" y="2743200"/>
            <a:ext cx="457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 smtClean="0">
                <a:solidFill>
                  <a:schemeClr val="accent2"/>
                </a:solidFill>
              </a:rPr>
              <a:t>2 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3505200" y="1828800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955925" y="5294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57200" y="2743200"/>
            <a:ext cx="381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2209800" y="4267200"/>
            <a:ext cx="4800600" cy="51911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Balanced !!!! </a:t>
            </a:r>
            <a:r>
              <a:rPr lang="en-US" sz="2800">
                <a:sym typeface="Wingdings" pitchFamily="2" charset="2"/>
              </a:rPr>
              <a:t></a:t>
            </a:r>
            <a:endParaRPr lang="en-US" sz="2800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5791200" y="2895600"/>
            <a:ext cx="3200400" cy="8223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Example #1:</a:t>
            </a:r>
          </a:p>
          <a:p>
            <a:r>
              <a:rPr lang="en-US" sz="2400" b="1" i="1" dirty="0">
                <a:solidFill>
                  <a:schemeClr val="accent2"/>
                </a:solidFill>
              </a:rPr>
              <a:t>Element</a:t>
            </a:r>
            <a:r>
              <a:rPr lang="en-US" sz="2400" b="1" dirty="0">
                <a:solidFill>
                  <a:schemeClr val="hlink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combustion</a:t>
            </a:r>
          </a:p>
        </p:txBody>
      </p:sp>
    </p:spTree>
    <p:extLst>
      <p:ext uri="{BB962C8B-B14F-4D97-AF65-F5344CB8AC3E}">
        <p14:creationId xmlns:p14="http://schemas.microsoft.com/office/powerpoint/2010/main" val="107542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36" grpId="0"/>
      <p:bldP spid="22542" grpId="0"/>
      <p:bldP spid="22544" grpId="0" animBg="1"/>
      <p:bldP spid="225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120162" y="0"/>
            <a:ext cx="510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In-class exercise </a:t>
            </a:r>
            <a:r>
              <a:rPr lang="en-US" sz="2400" dirty="0" smtClean="0"/>
              <a:t>#5b</a:t>
            </a:r>
            <a:r>
              <a:rPr lang="en-US" sz="2400" dirty="0"/>
              <a:t>: </a:t>
            </a:r>
            <a:r>
              <a:rPr lang="en-US" sz="2400" dirty="0" err="1"/>
              <a:t>chem</a:t>
            </a:r>
            <a:r>
              <a:rPr lang="en-US" sz="2400" dirty="0"/>
              <a:t> </a:t>
            </a:r>
            <a:r>
              <a:rPr lang="en-US" sz="2400" dirty="0" smtClean="0"/>
              <a:t>1114</a:t>
            </a:r>
            <a:r>
              <a:rPr lang="en-US" sz="2400" b="1" dirty="0" smtClean="0"/>
              <a:t> </a:t>
            </a:r>
          </a:p>
          <a:p>
            <a:r>
              <a:rPr lang="en-US" sz="2400" i="1" dirty="0" smtClean="0"/>
              <a:t>Mole</a:t>
            </a:r>
            <a:r>
              <a:rPr lang="en-US" sz="2400" b="1" dirty="0" smtClean="0"/>
              <a:t> </a:t>
            </a:r>
            <a:r>
              <a:rPr lang="en-US" sz="2400" b="1" dirty="0"/>
              <a:t>Calculations: part 2</a:t>
            </a:r>
            <a:r>
              <a:rPr lang="en-US" sz="2400" dirty="0"/>
              <a:t> </a:t>
            </a: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685800" y="848582"/>
            <a:ext cx="845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 smtClean="0"/>
              <a:t>2.1)mole </a:t>
            </a:r>
            <a:r>
              <a:rPr lang="en-US" sz="3600" b="1" dirty="0"/>
              <a:t>to </a:t>
            </a:r>
            <a:r>
              <a:rPr lang="en-US" sz="3600" b="1" dirty="0" smtClean="0"/>
              <a:t>mole:</a:t>
            </a:r>
          </a:p>
          <a:p>
            <a:r>
              <a:rPr lang="en-US" sz="3200" b="1" dirty="0" smtClean="0"/>
              <a:t>  </a:t>
            </a:r>
            <a:r>
              <a:rPr lang="en-US" sz="3200" dirty="0"/>
              <a:t>how many </a:t>
            </a:r>
            <a:r>
              <a:rPr lang="en-US" sz="3200" b="1" dirty="0">
                <a:solidFill>
                  <a:srgbClr val="FF3300"/>
                </a:solidFill>
              </a:rPr>
              <a:t>moles of O</a:t>
            </a:r>
            <a:r>
              <a:rPr lang="en-US" sz="3200" dirty="0"/>
              <a:t> are present in 0.1666 mole of C</a:t>
            </a:r>
            <a:r>
              <a:rPr lang="en-US" sz="3200" baseline="-25000" dirty="0"/>
              <a:t>6 </a:t>
            </a:r>
            <a:r>
              <a:rPr lang="en-US" sz="3200" dirty="0"/>
              <a:t>H</a:t>
            </a:r>
            <a:r>
              <a:rPr lang="en-US" sz="3200" baseline="-25000" dirty="0"/>
              <a:t>12</a:t>
            </a:r>
            <a:r>
              <a:rPr lang="en-US" sz="3200" dirty="0"/>
              <a:t>O</a:t>
            </a:r>
            <a:r>
              <a:rPr lang="en-US" sz="3200" baseline="-25000" dirty="0"/>
              <a:t>6</a:t>
            </a:r>
            <a:r>
              <a:rPr lang="en-US" sz="3200" dirty="0"/>
              <a:t>?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644769" y="32004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/>
              <a:t>2.2) </a:t>
            </a:r>
            <a:r>
              <a:rPr lang="en-US" sz="3600" b="1" dirty="0"/>
              <a:t>mole to </a:t>
            </a:r>
            <a:r>
              <a:rPr lang="en-US" sz="3600" b="1" dirty="0" smtClean="0"/>
              <a:t>mole</a:t>
            </a:r>
          </a:p>
          <a:p>
            <a:r>
              <a:rPr lang="en-US" sz="4000" dirty="0" smtClean="0"/>
              <a:t> </a:t>
            </a:r>
            <a:r>
              <a:rPr lang="en-US" sz="4000" dirty="0"/>
              <a:t>how many </a:t>
            </a:r>
            <a:r>
              <a:rPr lang="en-US" sz="4000" b="1" dirty="0">
                <a:solidFill>
                  <a:srgbClr val="FF3300"/>
                </a:solidFill>
              </a:rPr>
              <a:t>moles of C</a:t>
            </a:r>
            <a:r>
              <a:rPr lang="en-US" sz="4000" b="1" baseline="-25000" dirty="0">
                <a:solidFill>
                  <a:srgbClr val="FF3300"/>
                </a:solidFill>
              </a:rPr>
              <a:t>6</a:t>
            </a:r>
            <a:r>
              <a:rPr lang="en-US" sz="4000" b="1" dirty="0">
                <a:solidFill>
                  <a:srgbClr val="FF3300"/>
                </a:solidFill>
              </a:rPr>
              <a:t>H</a:t>
            </a:r>
            <a:r>
              <a:rPr lang="en-US" sz="4000" b="1" baseline="-25000" dirty="0">
                <a:solidFill>
                  <a:srgbClr val="FF3300"/>
                </a:solidFill>
              </a:rPr>
              <a:t>12</a:t>
            </a:r>
            <a:r>
              <a:rPr lang="en-US" sz="4000" b="1" dirty="0">
                <a:solidFill>
                  <a:srgbClr val="FF3300"/>
                </a:solidFill>
              </a:rPr>
              <a:t>O</a:t>
            </a:r>
            <a:r>
              <a:rPr lang="en-US" sz="4000" b="1" baseline="-25000" dirty="0">
                <a:solidFill>
                  <a:srgbClr val="FF3300"/>
                </a:solidFill>
              </a:rPr>
              <a:t>6</a:t>
            </a:r>
            <a:r>
              <a:rPr lang="en-US" sz="4000" dirty="0"/>
              <a:t> can be made with 12 mole of O ? 	</a:t>
            </a: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4648200" y="2554069"/>
            <a:ext cx="25908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3300"/>
                </a:solidFill>
              </a:rPr>
              <a:t>1 </a:t>
            </a:r>
            <a:r>
              <a:rPr lang="en-US" sz="3600" b="1" dirty="0" err="1">
                <a:solidFill>
                  <a:srgbClr val="FF3300"/>
                </a:solidFill>
              </a:rPr>
              <a:t>mol</a:t>
            </a:r>
            <a:r>
              <a:rPr lang="en-US" sz="3600" b="1" dirty="0">
                <a:solidFill>
                  <a:srgbClr val="FF3300"/>
                </a:solidFill>
              </a:rPr>
              <a:t> O</a:t>
            </a: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3933092" y="5029200"/>
            <a:ext cx="4337538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4000" b="1" dirty="0" smtClean="0">
                <a:solidFill>
                  <a:srgbClr val="FF3300"/>
                </a:solidFill>
              </a:rPr>
              <a:t>2moles C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6</a:t>
            </a:r>
            <a:r>
              <a:rPr lang="en-US" sz="4000" b="1" dirty="0" smtClean="0">
                <a:solidFill>
                  <a:srgbClr val="FF33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12</a:t>
            </a:r>
            <a:r>
              <a:rPr lang="en-US" sz="4000" b="1" dirty="0" smtClean="0">
                <a:solidFill>
                  <a:srgbClr val="FF3300"/>
                </a:solidFill>
              </a:rPr>
              <a:t>O</a:t>
            </a:r>
            <a:r>
              <a:rPr lang="en-US" sz="4000" b="1" baseline="-25000" dirty="0" smtClean="0">
                <a:solidFill>
                  <a:srgbClr val="FF3300"/>
                </a:solidFill>
              </a:rPr>
              <a:t>6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4023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52" grpId="0"/>
      <p:bldP spid="134155" grpId="0" animBg="1"/>
      <p:bldP spid="13415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Reaction balancing (continued)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43000" y="1066800"/>
            <a:ext cx="3200400" cy="82232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Example #2:</a:t>
            </a:r>
          </a:p>
          <a:p>
            <a:r>
              <a:rPr lang="en-US" sz="2400" b="1" i="1" dirty="0">
                <a:solidFill>
                  <a:schemeClr val="accent2"/>
                </a:solidFill>
              </a:rPr>
              <a:t>Organic </a:t>
            </a:r>
            <a:r>
              <a:rPr lang="en-US" sz="2400" b="1" dirty="0">
                <a:solidFill>
                  <a:srgbClr val="FF0000"/>
                </a:solidFill>
              </a:rPr>
              <a:t>combustion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62000" y="2971800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solidFill>
                  <a:srgbClr val="FF0000"/>
                </a:solidFill>
              </a:rPr>
              <a:t>C</a:t>
            </a:r>
            <a:r>
              <a:rPr lang="en-US" sz="5400" b="1" baseline="-25000" dirty="0">
                <a:solidFill>
                  <a:srgbClr val="FF0000"/>
                </a:solidFill>
              </a:rPr>
              <a:t>3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5400" b="1" baseline="-25000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n-US" sz="5400" b="1" dirty="0"/>
              <a:t>+   O</a:t>
            </a:r>
            <a:r>
              <a:rPr lang="en-US" sz="5400" b="1" baseline="-25000" dirty="0"/>
              <a:t>2 </a:t>
            </a:r>
            <a:r>
              <a:rPr lang="en-US" sz="5400" b="1" dirty="0">
                <a:sym typeface="Wingdings" pitchFamily="2" charset="2"/>
              </a:rPr>
              <a:t>   </a:t>
            </a:r>
            <a:r>
              <a:rPr lang="en-US" sz="5400" b="1" dirty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5400" b="1" dirty="0">
                <a:sym typeface="Wingdings" pitchFamily="2" charset="2"/>
              </a:rPr>
              <a:t>O</a:t>
            </a:r>
            <a:r>
              <a:rPr lang="en-US" sz="5400" b="1" baseline="-25000" dirty="0">
                <a:sym typeface="Wingdings" pitchFamily="2" charset="2"/>
              </a:rPr>
              <a:t>2</a:t>
            </a:r>
            <a:r>
              <a:rPr lang="en-US" sz="5400" b="1" dirty="0">
                <a:sym typeface="Wingdings" pitchFamily="2" charset="2"/>
              </a:rPr>
              <a:t>+   </a:t>
            </a:r>
            <a:r>
              <a:rPr lang="en-US" sz="5400" b="1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sz="5400" b="1" baseline="-25000" dirty="0">
                <a:solidFill>
                  <a:schemeClr val="accent2">
                    <a:lumMod val="75000"/>
                  </a:schemeClr>
                </a:solidFill>
                <a:sym typeface="Wingdings" pitchFamily="2" charset="2"/>
              </a:rPr>
              <a:t>2</a:t>
            </a:r>
            <a:r>
              <a:rPr lang="en-US" sz="5400" b="1" dirty="0">
                <a:sym typeface="Wingdings" pitchFamily="2" charset="2"/>
              </a:rPr>
              <a:t>O</a:t>
            </a:r>
            <a:endParaRPr lang="en-US" sz="5400" b="1" dirty="0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381000" y="4191000"/>
            <a:ext cx="3581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/>
              <a:t>Propane=LNG</a:t>
            </a:r>
          </a:p>
          <a:p>
            <a:pPr>
              <a:spcBef>
                <a:spcPct val="50000"/>
              </a:spcBef>
            </a:pPr>
            <a:r>
              <a:rPr lang="en-US" sz="3200" b="1" i="1" dirty="0" smtClean="0"/>
              <a:t>Liquid Natural Gas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324600" y="2971800"/>
            <a:ext cx="38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419600" y="2971800"/>
            <a:ext cx="381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2438400" y="2971800"/>
            <a:ext cx="30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/>
              <a:t>5</a:t>
            </a:r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2057400" y="2362200"/>
            <a:ext cx="4343400" cy="51911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Balanced…at last !!!!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914400" y="4038600"/>
            <a:ext cx="228600" cy="2286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95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61" grpId="0"/>
      <p:bldP spid="23565" grpId="0"/>
      <p:bldP spid="23566" grpId="0"/>
      <p:bldP spid="23569" grpId="0"/>
      <p:bldP spid="2357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2590800"/>
            <a:ext cx="8686800" cy="76944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/>
              <a:t>  __</a:t>
            </a:r>
            <a:r>
              <a:rPr lang="en-US" sz="4400" b="1" dirty="0">
                <a:solidFill>
                  <a:srgbClr val="0070C0"/>
                </a:solidFill>
              </a:rPr>
              <a:t>C</a:t>
            </a:r>
            <a:r>
              <a:rPr lang="en-US" sz="4400" b="1" baseline="-25000" dirty="0">
                <a:solidFill>
                  <a:srgbClr val="0070C0"/>
                </a:solidFill>
              </a:rPr>
              <a:t>8</a:t>
            </a:r>
            <a:r>
              <a:rPr lang="en-US" sz="4400" b="1" dirty="0"/>
              <a:t>H</a:t>
            </a:r>
            <a:r>
              <a:rPr lang="en-US" sz="4400" b="1" baseline="-25000" dirty="0"/>
              <a:t>18</a:t>
            </a:r>
            <a:r>
              <a:rPr lang="en-US" sz="4400" b="1" dirty="0"/>
              <a:t> +  __</a:t>
            </a:r>
            <a:r>
              <a:rPr lang="en-US" sz="4400" b="1" dirty="0">
                <a:solidFill>
                  <a:srgbClr val="FF0000"/>
                </a:solidFill>
              </a:rPr>
              <a:t>O</a:t>
            </a:r>
            <a:r>
              <a:rPr lang="en-US" sz="4400" b="1" baseline="-25000" dirty="0">
                <a:solidFill>
                  <a:srgbClr val="FF0000"/>
                </a:solidFill>
              </a:rPr>
              <a:t>2</a:t>
            </a:r>
            <a:r>
              <a:rPr lang="en-US" sz="4400" b="1" dirty="0">
                <a:sym typeface="Wingdings" pitchFamily="2" charset="2"/>
              </a:rPr>
              <a:t> __</a:t>
            </a:r>
            <a:r>
              <a:rPr lang="en-US" sz="4400" b="1" dirty="0">
                <a:solidFill>
                  <a:schemeClr val="accent2"/>
                </a:solidFill>
                <a:sym typeface="Wingdings" pitchFamily="2" charset="2"/>
              </a:rPr>
              <a:t>H</a:t>
            </a:r>
            <a:r>
              <a:rPr lang="en-US" sz="4400" b="1" baseline="-25000" dirty="0">
                <a:solidFill>
                  <a:schemeClr val="accent2"/>
                </a:solidFill>
                <a:sym typeface="Wingdings" pitchFamily="2" charset="2"/>
              </a:rPr>
              <a:t>2</a:t>
            </a:r>
            <a:r>
              <a:rPr lang="en-US" sz="4400" b="1" dirty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4400" b="1" dirty="0">
                <a:sym typeface="Wingdings" pitchFamily="2" charset="2"/>
              </a:rPr>
              <a:t> + </a:t>
            </a:r>
            <a:r>
              <a:rPr lang="en-US" sz="4400" b="1" dirty="0" smtClean="0">
                <a:sym typeface="Wingdings" pitchFamily="2" charset="2"/>
              </a:rPr>
              <a:t>__ </a:t>
            </a:r>
            <a:r>
              <a:rPr lang="en-US" sz="4400" b="1" dirty="0">
                <a:solidFill>
                  <a:srgbClr val="0070C0"/>
                </a:solidFill>
                <a:sym typeface="Wingdings" pitchFamily="2" charset="2"/>
              </a:rPr>
              <a:t>C</a:t>
            </a:r>
            <a:r>
              <a:rPr lang="en-US" sz="4400" b="1" dirty="0">
                <a:solidFill>
                  <a:srgbClr val="FF0000"/>
                </a:solidFill>
                <a:sym typeface="Wingdings" pitchFamily="2" charset="2"/>
              </a:rPr>
              <a:t>O</a:t>
            </a:r>
            <a:r>
              <a:rPr lang="en-US" sz="4400" b="1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endParaRPr lang="en-US" sz="4400" b="1" baseline="-25000" dirty="0">
              <a:solidFill>
                <a:srgbClr val="FF0000"/>
              </a:solidFill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457200" y="762000"/>
            <a:ext cx="8305800" cy="4270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/>
              <a:t>Slightly trickier balancing…the odd/even  oxygen dilemma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9624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Octane = gasoline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1181100" y="3543300"/>
            <a:ext cx="381000" cy="3048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76400" y="16764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Internal combustion reaction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2514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2590800"/>
            <a:ext cx="76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25</a:t>
            </a:r>
            <a:endParaRPr lang="en-US" sz="4400" dirty="0"/>
          </a:p>
        </p:txBody>
      </p:sp>
      <p:sp>
        <p:nvSpPr>
          <p:cNvPr id="10" name="TextBox 9"/>
          <p:cNvSpPr txBox="1"/>
          <p:nvPr/>
        </p:nvSpPr>
        <p:spPr>
          <a:xfrm>
            <a:off x="4800600" y="259080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18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010400" y="25146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16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4191000"/>
            <a:ext cx="2362200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balanced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2410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steaks coo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228850"/>
            <a:ext cx="2971800" cy="2228850"/>
          </a:xfrm>
          <a:prstGeom prst="rect">
            <a:avLst/>
          </a:prstGeom>
          <a:noFill/>
        </p:spPr>
      </p:pic>
      <p:pic>
        <p:nvPicPr>
          <p:cNvPr id="33795" name="Picture 3" descr="b urned stea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95800"/>
            <a:ext cx="3657600" cy="2184400"/>
          </a:xfrm>
          <a:prstGeom prst="rect">
            <a:avLst/>
          </a:prstGeom>
          <a:noFill/>
        </p:spPr>
      </p:pic>
      <p:pic>
        <p:nvPicPr>
          <p:cNvPr id="33796" name="Picture 4" descr="2304369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491038"/>
            <a:ext cx="2914650" cy="2366962"/>
          </a:xfrm>
          <a:prstGeom prst="rect">
            <a:avLst/>
          </a:prstGeom>
          <a:noFill/>
        </p:spPr>
      </p:pic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391400" y="1905000"/>
            <a:ext cx="1600200" cy="249299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Low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Low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baseline="-25000" dirty="0">
                <a:sym typeface="Wingdings" pitchFamily="2" charset="2"/>
              </a:rPr>
              <a:t>-</a:t>
            </a:r>
            <a:r>
              <a:rPr lang="en-US" b="1" dirty="0">
                <a:sym typeface="Wingdings" pitchFamily="2" charset="2"/>
              </a:rPr>
              <a:t> High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(charred)</a:t>
            </a:r>
            <a:endParaRPr lang="en-US" b="1" dirty="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2057400" cy="249299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Hi </a:t>
            </a:r>
            <a:r>
              <a:rPr lang="en-US" b="1" dirty="0">
                <a:solidFill>
                  <a:srgbClr val="FF0000"/>
                </a:solidFill>
              </a:rPr>
              <a:t>O</a:t>
            </a:r>
            <a:r>
              <a:rPr lang="en-US" b="1" baseline="-25000" dirty="0">
                <a:solidFill>
                  <a:srgbClr val="FF0000"/>
                </a:solidFill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</a:t>
            </a:r>
            <a:r>
              <a:rPr lang="en-US" b="1" dirty="0"/>
              <a:t>Hi CO</a:t>
            </a:r>
            <a:r>
              <a:rPr lang="en-US" b="1" baseline="-25000" dirty="0"/>
              <a:t>2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Low 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ym typeface="Wingdings" pitchFamily="2" charset="2"/>
              </a:rPr>
              <a:t>(no `char’)</a:t>
            </a:r>
            <a:endParaRPr lang="en-US" b="1" dirty="0"/>
          </a:p>
          <a:p>
            <a:pPr>
              <a:spcBef>
                <a:spcPct val="50000"/>
              </a:spcBef>
            </a:pPr>
            <a:endParaRPr lang="en-US" b="1" baseline="-25000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0" y="0"/>
            <a:ext cx="56388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/>
              <a:t>Sometimes several answers possible</a:t>
            </a:r>
            <a:endParaRPr lang="en-US" sz="2400" b="1" dirty="0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638800" y="0"/>
            <a:ext cx="3505200" cy="457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Barbecuing steaks…</a:t>
            </a: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2438400" y="3962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705600" y="35814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676400" y="457200"/>
            <a:ext cx="392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C</a:t>
            </a:r>
            <a:r>
              <a:rPr lang="en-US" sz="2400" b="1" baseline="-25000" dirty="0">
                <a:solidFill>
                  <a:schemeClr val="accent2"/>
                </a:solidFill>
              </a:rPr>
              <a:t>3</a:t>
            </a:r>
            <a:r>
              <a:rPr lang="en-US" sz="2400" b="1" dirty="0">
                <a:solidFill>
                  <a:schemeClr val="accent2"/>
                </a:solidFill>
              </a:rPr>
              <a:t>H</a:t>
            </a:r>
            <a:r>
              <a:rPr lang="en-US" sz="2400" b="1" baseline="-25000" dirty="0">
                <a:solidFill>
                  <a:schemeClr val="accent2"/>
                </a:solidFill>
              </a:rPr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5O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+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3CO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1676400" y="838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4O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+2CO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 </a:t>
            </a:r>
            <a:r>
              <a:rPr lang="en-US" sz="2400" b="1" dirty="0">
                <a:sym typeface="Wingdings" pitchFamily="2" charset="2"/>
              </a:rPr>
              <a:t>+ 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76400" y="1219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3O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 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 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+ 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CO</a:t>
            </a:r>
            <a:r>
              <a:rPr lang="en-US" sz="2400" b="1" baseline="-25000" dirty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en-US" sz="2400" b="1" baseline="-25000" dirty="0">
                <a:sym typeface="Wingdings" pitchFamily="2" charset="2"/>
              </a:rPr>
              <a:t> </a:t>
            </a:r>
            <a:r>
              <a:rPr lang="en-US" sz="2400" b="1" dirty="0">
                <a:sym typeface="Wingdings" pitchFamily="2" charset="2"/>
              </a:rPr>
              <a:t>+ 2C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1676400" y="16002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C</a:t>
            </a:r>
            <a:r>
              <a:rPr lang="en-US" sz="2400" b="1" baseline="-25000" dirty="0"/>
              <a:t>3</a:t>
            </a:r>
            <a:r>
              <a:rPr lang="en-US" sz="2400" b="1" dirty="0"/>
              <a:t>H</a:t>
            </a:r>
            <a:r>
              <a:rPr lang="en-US" sz="2400" b="1" baseline="-25000" dirty="0"/>
              <a:t>8</a:t>
            </a:r>
            <a:r>
              <a:rPr lang="en-US" sz="2400" b="1" dirty="0"/>
              <a:t> + </a:t>
            </a:r>
            <a:r>
              <a:rPr lang="en-US" sz="2400" b="1" dirty="0">
                <a:solidFill>
                  <a:srgbClr val="FF0000"/>
                </a:solidFill>
              </a:rPr>
              <a:t>2O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itchFamily="2" charset="2"/>
              </a:rPr>
              <a:t>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4H</a:t>
            </a:r>
            <a:r>
              <a:rPr lang="en-US" sz="2400" b="1" baseline="-25000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sym typeface="Wingdings" pitchFamily="2" charset="2"/>
              </a:rPr>
              <a:t>O</a:t>
            </a:r>
            <a:r>
              <a:rPr lang="en-US" sz="2400" b="1" dirty="0">
                <a:solidFill>
                  <a:schemeClr val="hlink"/>
                </a:solidFill>
                <a:sym typeface="Wingdings" pitchFamily="2" charset="2"/>
              </a:rPr>
              <a:t> 	  </a:t>
            </a:r>
            <a:r>
              <a:rPr lang="en-US" sz="2400" b="1" dirty="0">
                <a:sym typeface="Wingdings" pitchFamily="2" charset="2"/>
              </a:rPr>
              <a:t>+ 3C</a:t>
            </a:r>
            <a:endParaRPr lang="en-US" sz="2400" b="1" baseline="-25000" dirty="0">
              <a:sym typeface="Wingdings" pitchFamily="2" charset="2"/>
            </a:endParaRPr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6019800" y="457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Complete combustion</a:t>
            </a:r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1676400" y="990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6" name="Line 24"/>
          <p:cNvSpPr>
            <a:spLocks noChangeShapeType="1"/>
          </p:cNvSpPr>
          <p:nvPr/>
        </p:nvSpPr>
        <p:spPr bwMode="auto">
          <a:xfrm>
            <a:off x="1676400" y="9906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1676400" y="19812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0" y="10668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Incomplete combustion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H="1">
            <a:off x="5791200" y="685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2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  <p:bldP spid="33798" grpId="0" animBg="1"/>
      <p:bldP spid="33800" grpId="0" animBg="1"/>
      <p:bldP spid="33801" grpId="0" animBg="1"/>
      <p:bldP spid="33802" grpId="0" animBg="1"/>
      <p:bldP spid="33804" grpId="0"/>
      <p:bldP spid="33808" grpId="0"/>
      <p:bldP spid="33810" grpId="0"/>
      <p:bldP spid="33811" grpId="0"/>
      <p:bldP spid="33814" grpId="0"/>
      <p:bldP spid="33815" grpId="0" animBg="1"/>
      <p:bldP spid="33816" grpId="0" animBg="1"/>
      <p:bldP spid="33817" grpId="0" animBg="1"/>
      <p:bldP spid="33818" grpId="0"/>
      <p:bldP spid="338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762000" y="4572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In-class exercise #7b: chem 1114	</a:t>
            </a:r>
            <a:r>
              <a:rPr lang="en-US" b="1"/>
              <a:t> </a:t>
            </a:r>
            <a:r>
              <a:rPr lang="en-US" sz="1800" i="1"/>
              <a:t>Mole</a:t>
            </a:r>
            <a:r>
              <a:rPr lang="en-US" sz="1800" b="1"/>
              <a:t> Calculations: part 2</a:t>
            </a:r>
            <a:r>
              <a:rPr lang="en-US" sz="1800"/>
              <a:t> </a:t>
            </a:r>
          </a:p>
        </p:txBody>
      </p:sp>
      <p:sp>
        <p:nvSpPr>
          <p:cNvPr id="134157" name="Text Box 13"/>
          <p:cNvSpPr txBox="1">
            <a:spLocks noChangeArrowheads="1"/>
          </p:cNvSpPr>
          <p:nvPr/>
        </p:nvSpPr>
        <p:spPr bwMode="auto">
          <a:xfrm>
            <a:off x="398585" y="11430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/>
              <a:t>2.3) </a:t>
            </a:r>
            <a:r>
              <a:rPr lang="en-US" sz="3600" b="1" dirty="0"/>
              <a:t>weight to moles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3300"/>
                </a:solidFill>
              </a:rPr>
              <a:t>moles of C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b="1" dirty="0">
                <a:solidFill>
                  <a:srgbClr val="FF3300"/>
                </a:solidFill>
              </a:rPr>
              <a:t>H</a:t>
            </a:r>
            <a:r>
              <a:rPr lang="en-US" sz="3600" b="1" baseline="-25000" dirty="0">
                <a:solidFill>
                  <a:srgbClr val="FF3300"/>
                </a:solidFill>
              </a:rPr>
              <a:t>12</a:t>
            </a:r>
            <a:r>
              <a:rPr lang="en-US" sz="3600" b="1" dirty="0">
                <a:solidFill>
                  <a:srgbClr val="FF3300"/>
                </a:solidFill>
              </a:rPr>
              <a:t>O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dirty="0"/>
              <a:t> in a sample containing 216 g C ?</a:t>
            </a:r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5486400" y="2590800"/>
            <a:ext cx="16002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3</a:t>
            </a:r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rgbClr val="FF3300"/>
                </a:solidFill>
              </a:rPr>
              <a:t>mol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375139" y="34290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2.4)</a:t>
            </a:r>
            <a:r>
              <a:rPr lang="en-US" sz="3600" dirty="0"/>
              <a:t>  </a:t>
            </a:r>
            <a:r>
              <a:rPr lang="en-US" sz="3600" b="1" dirty="0"/>
              <a:t>moles to weight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FF3300"/>
                </a:solidFill>
              </a:rPr>
              <a:t>grams of C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b="1" dirty="0">
                <a:solidFill>
                  <a:srgbClr val="FF3300"/>
                </a:solidFill>
              </a:rPr>
              <a:t>H</a:t>
            </a:r>
            <a:r>
              <a:rPr lang="en-US" sz="3600" b="1" baseline="-25000" dirty="0">
                <a:solidFill>
                  <a:srgbClr val="FF3300"/>
                </a:solidFill>
              </a:rPr>
              <a:t>12</a:t>
            </a:r>
            <a:r>
              <a:rPr lang="en-US" sz="3600" b="1" dirty="0">
                <a:solidFill>
                  <a:srgbClr val="FF3300"/>
                </a:solidFill>
              </a:rPr>
              <a:t>O</a:t>
            </a:r>
            <a:r>
              <a:rPr lang="en-US" sz="3600" b="1" baseline="-25000" dirty="0">
                <a:solidFill>
                  <a:srgbClr val="FF3300"/>
                </a:solidFill>
              </a:rPr>
              <a:t>6</a:t>
            </a:r>
            <a:r>
              <a:rPr lang="en-US" sz="3600" dirty="0"/>
              <a:t>  are formed with 0.2666 </a:t>
            </a:r>
            <a:r>
              <a:rPr lang="en-US" sz="3600" dirty="0" err="1"/>
              <a:t>mol</a:t>
            </a:r>
            <a:r>
              <a:rPr lang="en-US" sz="3600" dirty="0"/>
              <a:t> H?</a:t>
            </a:r>
          </a:p>
        </p:txBody>
      </p:sp>
      <p:sp>
        <p:nvSpPr>
          <p:cNvPr id="134166" name="Text Box 22"/>
          <p:cNvSpPr txBox="1">
            <a:spLocks noChangeArrowheads="1"/>
          </p:cNvSpPr>
          <p:nvPr/>
        </p:nvSpPr>
        <p:spPr bwMode="auto">
          <a:xfrm>
            <a:off x="5509846" y="4675873"/>
            <a:ext cx="1752600" cy="113877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rgbClr val="FF3300"/>
                </a:solidFill>
              </a:rPr>
              <a:t>= </a:t>
            </a:r>
            <a:r>
              <a:rPr lang="en-US" sz="4800" b="1" dirty="0">
                <a:solidFill>
                  <a:srgbClr val="FF3300"/>
                </a:solidFill>
              </a:rPr>
              <a:t>4 g</a:t>
            </a:r>
            <a:r>
              <a:rPr lang="en-US" sz="20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306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2" grpId="0" animBg="1"/>
      <p:bldP spid="134163" grpId="0"/>
      <p:bldP spid="1341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8991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2.5) moles to molecules </a:t>
            </a:r>
            <a:endParaRPr lang="en-US" sz="3600" b="1" dirty="0" smtClean="0"/>
          </a:p>
          <a:p>
            <a:r>
              <a:rPr lang="en-US" sz="3600" dirty="0" smtClean="0"/>
              <a:t>how </a:t>
            </a:r>
            <a:r>
              <a:rPr lang="en-US" sz="3600" dirty="0"/>
              <a:t>many </a:t>
            </a:r>
            <a:r>
              <a:rPr lang="en-US" sz="3600" b="1" dirty="0">
                <a:solidFill>
                  <a:srgbClr val="E22B00"/>
                </a:solidFill>
              </a:rPr>
              <a:t>molecules of O</a:t>
            </a:r>
            <a:r>
              <a:rPr lang="en-US" sz="3600" dirty="0"/>
              <a:t> are present in 0.8333 </a:t>
            </a:r>
            <a:r>
              <a:rPr lang="en-US" sz="3600" dirty="0" err="1"/>
              <a:t>mol</a:t>
            </a:r>
            <a:r>
              <a:rPr lang="en-US" sz="3600" dirty="0"/>
              <a:t> of C</a:t>
            </a:r>
            <a:r>
              <a:rPr lang="en-US" sz="3600" baseline="-25000" dirty="0"/>
              <a:t>6 </a:t>
            </a:r>
            <a:r>
              <a:rPr lang="en-US" sz="3600" dirty="0"/>
              <a:t>H</a:t>
            </a:r>
            <a:r>
              <a:rPr lang="en-US" sz="3600" baseline="-25000" dirty="0"/>
              <a:t>12</a:t>
            </a:r>
            <a:r>
              <a:rPr lang="en-US" sz="3600" dirty="0"/>
              <a:t>O</a:t>
            </a:r>
            <a:r>
              <a:rPr lang="en-US" sz="3600" baseline="-25000" dirty="0"/>
              <a:t>6</a:t>
            </a:r>
            <a:r>
              <a:rPr lang="en-US" sz="3600" dirty="0"/>
              <a:t>?	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5064369" y="2522188"/>
            <a:ext cx="3429000" cy="707886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sz="4000" b="1" dirty="0">
                <a:solidFill>
                  <a:srgbClr val="E22B00"/>
                </a:solidFill>
              </a:rPr>
              <a:t>5*10</a:t>
            </a:r>
            <a:r>
              <a:rPr lang="en-US" sz="4000" b="1" baseline="30000" dirty="0">
                <a:solidFill>
                  <a:srgbClr val="E22B00"/>
                </a:solidFill>
              </a:rPr>
              <a:t>23</a:t>
            </a:r>
            <a:endParaRPr lang="en-US" sz="4000" b="1" dirty="0">
              <a:solidFill>
                <a:srgbClr val="E22B00"/>
              </a:solidFill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9985" y="3505200"/>
            <a:ext cx="8991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b="1" dirty="0"/>
              <a:t>   </a:t>
            </a:r>
            <a:r>
              <a:rPr lang="en-US" sz="3200" b="1" dirty="0"/>
              <a:t>2.6) molecules to </a:t>
            </a:r>
            <a:r>
              <a:rPr lang="en-US" sz="3200" b="1" dirty="0" smtClean="0"/>
              <a:t>moles</a:t>
            </a:r>
          </a:p>
          <a:p>
            <a:r>
              <a:rPr lang="en-US" sz="3200" dirty="0" smtClean="0"/>
              <a:t>how </a:t>
            </a:r>
            <a:r>
              <a:rPr lang="en-US" sz="3200" dirty="0"/>
              <a:t>many </a:t>
            </a:r>
            <a:r>
              <a:rPr lang="en-US" sz="3200" b="1" dirty="0">
                <a:solidFill>
                  <a:srgbClr val="E22B00"/>
                </a:solidFill>
              </a:rPr>
              <a:t>moles of C</a:t>
            </a:r>
            <a:r>
              <a:rPr lang="en-US" sz="3200" b="1" baseline="-25000" dirty="0">
                <a:solidFill>
                  <a:srgbClr val="E22B00"/>
                </a:solidFill>
              </a:rPr>
              <a:t>6 </a:t>
            </a:r>
            <a:r>
              <a:rPr lang="en-US" sz="3200" b="1" dirty="0">
                <a:solidFill>
                  <a:srgbClr val="E22B00"/>
                </a:solidFill>
              </a:rPr>
              <a:t>H</a:t>
            </a:r>
            <a:r>
              <a:rPr lang="en-US" sz="3200" b="1" baseline="-25000" dirty="0">
                <a:solidFill>
                  <a:srgbClr val="E22B00"/>
                </a:solidFill>
              </a:rPr>
              <a:t>12</a:t>
            </a:r>
            <a:r>
              <a:rPr lang="en-US" sz="3200" b="1" dirty="0">
                <a:solidFill>
                  <a:srgbClr val="E22B00"/>
                </a:solidFill>
              </a:rPr>
              <a:t>O</a:t>
            </a:r>
            <a:r>
              <a:rPr lang="en-US" sz="3200" b="1" baseline="-25000" dirty="0">
                <a:solidFill>
                  <a:srgbClr val="E22B00"/>
                </a:solidFill>
              </a:rPr>
              <a:t>6</a:t>
            </a:r>
            <a:r>
              <a:rPr lang="en-US" sz="3200" dirty="0"/>
              <a:t> are formed from  5.04*10</a:t>
            </a:r>
            <a:r>
              <a:rPr lang="en-US" sz="3200" baseline="30000" dirty="0"/>
              <a:t>25</a:t>
            </a:r>
            <a:r>
              <a:rPr lang="en-US" sz="3200" dirty="0"/>
              <a:t> atoms </a:t>
            </a:r>
            <a:r>
              <a:rPr lang="en-US" sz="3200" dirty="0" smtClean="0"/>
              <a:t>of </a:t>
            </a:r>
            <a:r>
              <a:rPr lang="en-US" sz="3200" dirty="0"/>
              <a:t>H ?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1447800" y="5410200"/>
            <a:ext cx="2971800" cy="70788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E22B00"/>
                </a:solidFill>
              </a:rPr>
              <a:t>7 moles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697247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5" grpId="0"/>
      <p:bldP spid="1351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2.7 </a:t>
            </a:r>
            <a:r>
              <a:rPr lang="en-US" sz="3600" b="1" dirty="0" smtClean="0"/>
              <a:t>mass to molecules</a:t>
            </a:r>
            <a:r>
              <a:rPr lang="en-US" sz="3600" dirty="0" smtClean="0"/>
              <a:t>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molecules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of  C</a:t>
            </a:r>
            <a:r>
              <a:rPr lang="en-US" sz="3600" baseline="-25000" dirty="0" smtClean="0">
                <a:solidFill>
                  <a:srgbClr val="FF0000"/>
                </a:solidFill>
              </a:rPr>
              <a:t>6 </a:t>
            </a:r>
            <a:r>
              <a:rPr lang="en-US" sz="3600" dirty="0" smtClean="0">
                <a:solidFill>
                  <a:srgbClr val="FF0000"/>
                </a:solidFill>
              </a:rPr>
              <a:t>H</a:t>
            </a:r>
            <a:r>
              <a:rPr lang="en-US" sz="3600" baseline="-25000" dirty="0" smtClean="0">
                <a:solidFill>
                  <a:srgbClr val="FF0000"/>
                </a:solidFill>
              </a:rPr>
              <a:t>12</a:t>
            </a:r>
            <a:r>
              <a:rPr lang="en-US" sz="3600" dirty="0" smtClean="0">
                <a:solidFill>
                  <a:srgbClr val="FF0000"/>
                </a:solidFill>
              </a:rPr>
              <a:t>O</a:t>
            </a:r>
            <a:r>
              <a:rPr lang="en-US" sz="3600" baseline="-25000" dirty="0" smtClean="0">
                <a:solidFill>
                  <a:srgbClr val="FF0000"/>
                </a:solidFill>
              </a:rPr>
              <a:t>6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dirty="0" smtClean="0"/>
              <a:t>form from 96 g of C ? </a:t>
            </a:r>
            <a:endParaRPr lang="en-US" sz="3600" baseline="30000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38400"/>
            <a:ext cx="77724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8 *10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23 </a:t>
            </a:r>
            <a:r>
              <a:rPr lang="en-US" sz="4400" b="1" dirty="0" smtClean="0">
                <a:solidFill>
                  <a:srgbClr val="FF0000"/>
                </a:solidFill>
              </a:rPr>
              <a:t> molecules </a:t>
            </a:r>
            <a:r>
              <a:rPr lang="en-US" sz="4400" dirty="0" smtClean="0">
                <a:solidFill>
                  <a:srgbClr val="FF0000"/>
                </a:solidFill>
              </a:rPr>
              <a:t>of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C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H</a:t>
            </a:r>
            <a:r>
              <a:rPr lang="en-US" sz="4400" baseline="-25000" dirty="0" smtClean="0">
                <a:solidFill>
                  <a:srgbClr val="FF0000"/>
                </a:solidFill>
              </a:rPr>
              <a:t>12</a:t>
            </a:r>
            <a:r>
              <a:rPr lang="en-US" sz="4400" dirty="0" smtClean="0">
                <a:solidFill>
                  <a:srgbClr val="FF0000"/>
                </a:solidFill>
              </a:rPr>
              <a:t>O</a:t>
            </a:r>
            <a:r>
              <a:rPr lang="en-US" sz="4400" baseline="-25000" dirty="0" smtClean="0">
                <a:solidFill>
                  <a:srgbClr val="FF0000"/>
                </a:solidFill>
              </a:rPr>
              <a:t>6</a:t>
            </a:r>
            <a:r>
              <a:rPr lang="en-US" sz="4400" dirty="0" smtClean="0">
                <a:solidFill>
                  <a:srgbClr val="FF0000"/>
                </a:solidFill>
              </a:rPr>
              <a:t>   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35814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2.8 </a:t>
            </a:r>
            <a:r>
              <a:rPr lang="en-US" sz="3600" b="1" dirty="0" smtClean="0"/>
              <a:t>atoms to mass: </a:t>
            </a:r>
          </a:p>
          <a:p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FF0000"/>
                </a:solidFill>
              </a:rPr>
              <a:t>grams of H </a:t>
            </a:r>
            <a:r>
              <a:rPr lang="en-US" sz="3600" dirty="0" smtClean="0"/>
              <a:t>are combined with 2.7*10</a:t>
            </a:r>
            <a:r>
              <a:rPr lang="en-US" sz="3600" baseline="30000" dirty="0" smtClean="0"/>
              <a:t>24 </a:t>
            </a:r>
            <a:r>
              <a:rPr lang="en-US" sz="3600" dirty="0" smtClean="0"/>
              <a:t> atoms of O in  C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H</a:t>
            </a:r>
            <a:r>
              <a:rPr lang="en-US" sz="3600" baseline="-25000" dirty="0" smtClean="0"/>
              <a:t>12</a:t>
            </a:r>
            <a:r>
              <a:rPr lang="en-US" sz="3600" dirty="0" smtClean="0"/>
              <a:t>O</a:t>
            </a:r>
            <a:r>
              <a:rPr lang="en-US" sz="3600" baseline="-25000" dirty="0" smtClean="0"/>
              <a:t> 6</a:t>
            </a:r>
            <a:r>
              <a:rPr lang="en-US" sz="3600" dirty="0" smtClean="0"/>
              <a:t> ? 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410200"/>
            <a:ext cx="2743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9 grams H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685800" y="18288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Sample  problem #1 (see also pp 93-102)</a:t>
            </a:r>
          </a:p>
        </p:txBody>
      </p:sp>
      <p:sp>
        <p:nvSpPr>
          <p:cNvPr id="1443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Arial" charset="0"/>
              </a:rPr>
              <a:t>A compound of N and O contains </a:t>
            </a:r>
            <a:r>
              <a:rPr lang="en-US" sz="2000" b="1" dirty="0" smtClean="0">
                <a:latin typeface="Arial" charset="0"/>
              </a:rPr>
              <a:t>63.63 wt % </a:t>
            </a:r>
            <a:r>
              <a:rPr lang="en-US" sz="2000" b="1" dirty="0">
                <a:latin typeface="Arial" charset="0"/>
              </a:rPr>
              <a:t>N and 36.36 </a:t>
            </a:r>
            <a:r>
              <a:rPr lang="en-US" sz="2000" b="1" dirty="0" smtClean="0">
                <a:latin typeface="Arial" charset="0"/>
              </a:rPr>
              <a:t>wt % O</a:t>
            </a:r>
            <a:r>
              <a:rPr lang="en-US" sz="2000" b="1" dirty="0">
                <a:latin typeface="Arial" charset="0"/>
              </a:rPr>
              <a:t>. What is the </a:t>
            </a:r>
            <a:r>
              <a:rPr lang="en-US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 dirty="0">
                <a:latin typeface="Arial" charset="0"/>
              </a:rPr>
              <a:t> of the compound ?</a:t>
            </a:r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Definition:</a:t>
            </a:r>
            <a:endParaRPr lang="en-US" b="1">
              <a:latin typeface="Arial" charset="0"/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533400" y="4495800"/>
            <a:ext cx="79248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Example: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CH</a:t>
            </a:r>
            <a:r>
              <a:rPr lang="en-US" sz="28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O</a:t>
            </a:r>
            <a:r>
              <a:rPr lang="en-US" sz="2800" b="1" dirty="0">
                <a:latin typeface="Arial" charset="0"/>
              </a:rPr>
              <a:t> = </a:t>
            </a:r>
            <a:r>
              <a:rPr lang="en-US" sz="2800" b="1" dirty="0">
                <a:solidFill>
                  <a:srgbClr val="FF0066"/>
                </a:solidFill>
                <a:latin typeface="Arial" charset="0"/>
              </a:rPr>
              <a:t>empiric </a:t>
            </a:r>
            <a:r>
              <a:rPr lang="en-US" sz="2800" b="1" dirty="0">
                <a:latin typeface="Arial" charset="0"/>
              </a:rPr>
              <a:t>formula of glucose</a:t>
            </a:r>
            <a:r>
              <a:rPr lang="en-US" b="1" dirty="0">
                <a:latin typeface="Arial" charset="0"/>
              </a:rPr>
              <a:t> </a:t>
            </a:r>
            <a:endParaRPr lang="en-US" sz="2800" b="1" baseline="-25000" dirty="0">
              <a:latin typeface="Arial" charset="0"/>
            </a:endParaRPr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3048000" y="5638800"/>
            <a:ext cx="1676400" cy="57943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(</a:t>
            </a:r>
            <a:r>
              <a:rPr lang="en-US" sz="3200" b="1">
                <a:latin typeface="Arial" charset="0"/>
              </a:rPr>
              <a:t>C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2800" b="1" baseline="-25000">
                <a:solidFill>
                  <a:schemeClr val="accent2"/>
                </a:solidFill>
                <a:latin typeface="Arial" charset="0"/>
              </a:rPr>
              <a:t>2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O</a:t>
            </a:r>
            <a:r>
              <a:rPr lang="en-US" sz="2800" b="1">
                <a:latin typeface="Arial" charset="0"/>
              </a:rPr>
              <a:t>)</a:t>
            </a:r>
            <a:r>
              <a:rPr lang="en-US" sz="2800" b="1" baseline="-25000">
                <a:latin typeface="Arial" charset="0"/>
              </a:rPr>
              <a:t>6</a:t>
            </a:r>
            <a:endParaRPr lang="en-US" sz="2800" b="1">
              <a:latin typeface="Arial" charset="0"/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105400" y="5638800"/>
            <a:ext cx="3733800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Sugar =</a:t>
            </a:r>
            <a:r>
              <a:rPr lang="en-US" sz="3200" b="1">
                <a:latin typeface="Arial" charset="0"/>
              </a:rPr>
              <a:t>Carbo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solidFill>
                  <a:schemeClr val="accent2"/>
                </a:solidFill>
                <a:latin typeface="Arial" charset="0"/>
              </a:rPr>
              <a:t>hydrate</a:t>
            </a:r>
          </a:p>
        </p:txBody>
      </p:sp>
      <p:pic>
        <p:nvPicPr>
          <p:cNvPr id="144393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143000" cy="841375"/>
          </a:xfrm>
          <a:prstGeom prst="rect">
            <a:avLst/>
          </a:prstGeom>
          <a:noFill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228600" y="502920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Actual </a:t>
            </a:r>
            <a:r>
              <a:rPr lang="en-US" sz="2800" b="1" i="1" dirty="0">
                <a:latin typeface="Arial" charset="0"/>
              </a:rPr>
              <a:t>molecular formula</a:t>
            </a:r>
            <a:r>
              <a:rPr lang="en-US" b="1" dirty="0">
                <a:latin typeface="Arial" charset="0"/>
              </a:rPr>
              <a:t> (</a:t>
            </a:r>
            <a:r>
              <a:rPr lang="en-US" sz="2200" b="1" dirty="0">
                <a:latin typeface="Arial" charset="0"/>
              </a:rPr>
              <a:t>what it really has in atom count)</a:t>
            </a:r>
          </a:p>
        </p:txBody>
      </p:sp>
      <p:pic>
        <p:nvPicPr>
          <p:cNvPr id="144395" name="Picture 11" descr="bala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14475" cy="804863"/>
          </a:xfrm>
          <a:prstGeom prst="rect">
            <a:avLst/>
          </a:prstGeom>
          <a:noFill/>
        </p:spPr>
      </p:pic>
      <p:pic>
        <p:nvPicPr>
          <p:cNvPr id="144396" name="Picture 12" descr="metha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914400"/>
            <a:ext cx="1185863" cy="1190625"/>
          </a:xfrm>
          <a:prstGeom prst="rect">
            <a:avLst/>
          </a:prstGeom>
          <a:noFill/>
        </p:spPr>
      </p:pic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1981200" y="1524000"/>
            <a:ext cx="5029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09600" y="5562600"/>
            <a:ext cx="2209800" cy="6413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C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H</a:t>
            </a:r>
            <a:r>
              <a:rPr lang="en-US" sz="3600" b="1" baseline="-25000">
                <a:latin typeface="Arial" charset="0"/>
              </a:rPr>
              <a:t>12</a:t>
            </a:r>
            <a:r>
              <a:rPr lang="en-US" sz="3600" b="1">
                <a:latin typeface="Arial" charset="0"/>
              </a:rPr>
              <a:t>O</a:t>
            </a:r>
            <a:r>
              <a:rPr lang="en-US" sz="3600" b="1" baseline="-25000">
                <a:latin typeface="Arial" charset="0"/>
              </a:rPr>
              <a:t>6</a:t>
            </a:r>
            <a:r>
              <a:rPr lang="en-US" sz="3600" b="1">
                <a:latin typeface="Arial" charset="0"/>
              </a:rPr>
              <a:t>=</a:t>
            </a:r>
            <a:endParaRPr lang="en-US" sz="3600" b="1" baseline="-25000">
              <a:latin typeface="Arial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2133600" y="3124200"/>
            <a:ext cx="6629400" cy="1323439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200" b="1" dirty="0">
                <a:latin typeface="Arial" charset="0"/>
              </a:rPr>
              <a:t>= mole ratio of elements in compound expressed in</a:t>
            </a:r>
            <a:r>
              <a:rPr lang="en-US" sz="3600" b="1" dirty="0">
                <a:solidFill>
                  <a:srgbClr val="00B0F0"/>
                </a:solidFill>
                <a:latin typeface="Arial" charset="0"/>
              </a:rPr>
              <a:t> lowest </a:t>
            </a:r>
            <a:r>
              <a:rPr lang="en-US" sz="2200" b="1" dirty="0">
                <a:latin typeface="Arial" charset="0"/>
              </a:rPr>
              <a:t>whole numbers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1219200" y="228600"/>
            <a:ext cx="6172200" cy="701675"/>
          </a:xfrm>
          <a:prstGeom prst="rect">
            <a:avLst/>
          </a:prstGeom>
          <a:solidFill>
            <a:srgbClr val="00FF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861A00"/>
                </a:solidFill>
                <a:latin typeface="Arial Black" pitchFamily="34" charset="0"/>
              </a:rPr>
              <a:t>% composition problems: using mole concept to convert weights to formulas</a:t>
            </a:r>
          </a:p>
        </p:txBody>
      </p:sp>
    </p:spTree>
    <p:extLst>
      <p:ext uri="{BB962C8B-B14F-4D97-AF65-F5344CB8AC3E}">
        <p14:creationId xmlns:p14="http://schemas.microsoft.com/office/powerpoint/2010/main" val="86883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4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4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/>
      <p:bldP spid="144388" grpId="0"/>
      <p:bldP spid="144389" grpId="0"/>
      <p:bldP spid="144390" grpId="0" animBg="1"/>
      <p:bldP spid="144391" grpId="0" animBg="1"/>
      <p:bldP spid="144392" grpId="0" animBg="1"/>
      <p:bldP spid="144394" grpId="0"/>
      <p:bldP spid="144397" grpId="0" animBg="1"/>
      <p:bldP spid="144398" grpId="0" animBg="1"/>
      <p:bldP spid="1443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Which formulas below are  </a:t>
            </a:r>
            <a:r>
              <a:rPr lang="en-US" sz="3600" b="1" dirty="0" smtClean="0">
                <a:solidFill>
                  <a:srgbClr val="FF0000"/>
                </a:solidFill>
              </a:rPr>
              <a:t>empiric</a:t>
            </a:r>
            <a:r>
              <a:rPr lang="en-US" sz="3600" b="1" dirty="0" smtClean="0"/>
              <a:t> </a:t>
            </a:r>
          </a:p>
          <a:p>
            <a:r>
              <a:rPr lang="en-US" sz="3600" b="1" dirty="0" smtClean="0"/>
              <a:t>(= lowest common denominator form)  ??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9050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H</a:t>
            </a:r>
            <a:r>
              <a:rPr lang="en-US" sz="3600" b="1" baseline="-25000" dirty="0" smtClean="0"/>
              <a:t>6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3</a:t>
            </a:r>
            <a:endParaRPr lang="en-US" sz="3600" b="1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0574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NOT EMPIRIC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105400" y="2590800"/>
            <a:ext cx="1219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29200" y="1828800"/>
            <a:ext cx="14478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÷ 3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0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O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6002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Now EMPIRIC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33528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F</a:t>
            </a:r>
            <a:r>
              <a:rPr lang="en-US" sz="3600" b="1" baseline="-25000" dirty="0" smtClean="0"/>
              <a:t>7</a:t>
            </a:r>
            <a:endParaRPr lang="en-US" sz="3600" b="1" baseline="-250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5052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EMPIRIC</a:t>
            </a:r>
            <a:r>
              <a:rPr lang="en-US" sz="3200" b="1" dirty="0" smtClean="0"/>
              <a:t>…3 &amp; 7 have no shared factors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264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9" grpId="0"/>
      <p:bldP spid="10" grpId="0"/>
      <p:bldP spid="13" grpId="0"/>
      <p:bldP spid="13" grpId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formulas below are  </a:t>
            </a:r>
            <a:r>
              <a:rPr lang="en-US" sz="2800" b="1" dirty="0" smtClean="0">
                <a:solidFill>
                  <a:srgbClr val="FF0000"/>
                </a:solidFill>
              </a:rPr>
              <a:t>empiric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(= lowest common denominator form)  ??  (continued)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28600" y="17526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</a:t>
            </a:r>
            <a:r>
              <a:rPr lang="en-US" sz="3600" b="1" baseline="-25000" dirty="0" smtClean="0"/>
              <a:t>3</a:t>
            </a:r>
            <a:r>
              <a:rPr lang="en-US" sz="3600" b="1" dirty="0" smtClean="0"/>
              <a:t>P</a:t>
            </a:r>
            <a:r>
              <a:rPr lang="en-US" sz="3600" b="1" baseline="-25000" dirty="0" smtClean="0"/>
              <a:t>9</a:t>
            </a:r>
            <a:r>
              <a:rPr lang="en-US" sz="3600" b="1" dirty="0" smtClean="0"/>
              <a:t>O</a:t>
            </a:r>
            <a:r>
              <a:rPr lang="en-US" sz="3600" b="1" baseline="-25000" dirty="0" smtClean="0"/>
              <a:t>12</a:t>
            </a:r>
            <a:r>
              <a:rPr lang="en-US" sz="3600" b="1" dirty="0" smtClean="0"/>
              <a:t>S</a:t>
            </a:r>
            <a:r>
              <a:rPr lang="en-US" sz="3600" b="1" baseline="-25000" dirty="0" smtClean="0"/>
              <a:t>5</a:t>
            </a:r>
            <a:endParaRPr lang="en-US" sz="3600" b="1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2743200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EMPIRIC</a:t>
            </a:r>
            <a:r>
              <a:rPr lang="en-US" sz="3200" b="1" dirty="0" smtClean="0"/>
              <a:t> …5 has no shared factors with 3,9  or 12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67000" y="1752600"/>
            <a:ext cx="6324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u="sng" dirty="0" smtClean="0"/>
              <a:t>Do not </a:t>
            </a:r>
            <a:r>
              <a:rPr lang="en-US" sz="4000" b="1" dirty="0" smtClean="0"/>
              <a:t>write HP</a:t>
            </a:r>
            <a:r>
              <a:rPr lang="en-US" sz="4000" b="1" baseline="-25000" dirty="0" smtClean="0"/>
              <a:t>3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4</a:t>
            </a:r>
            <a:r>
              <a:rPr lang="en-US" sz="4000" b="1" dirty="0" smtClean="0"/>
              <a:t>S</a:t>
            </a:r>
            <a:r>
              <a:rPr lang="en-US" sz="4000" b="1" baseline="-25000" dirty="0" smtClean="0"/>
              <a:t>5/3</a:t>
            </a:r>
            <a:endParaRPr lang="en-US" sz="4000" b="1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6576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Cu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(PO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)</a:t>
            </a:r>
            <a:r>
              <a:rPr lang="en-US" sz="3600" b="1" baseline="-25000" dirty="0" smtClean="0"/>
              <a:t>8</a:t>
            </a:r>
            <a:r>
              <a:rPr lang="en-US" sz="3600" b="1" dirty="0" smtClean="0"/>
              <a:t>*2H</a:t>
            </a:r>
            <a:r>
              <a:rPr lang="en-US" sz="3600" b="1" baseline="-25000" dirty="0" smtClean="0"/>
              <a:t>2</a:t>
            </a:r>
            <a:r>
              <a:rPr lang="en-US" sz="3600" b="1" dirty="0" smtClean="0"/>
              <a:t>O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05200" y="36576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NOT EMPIRIC</a:t>
            </a:r>
            <a:endParaRPr lang="en-US" sz="2800" b="1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638800" y="3886200"/>
            <a:ext cx="1066800" cy="1588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58000" y="35814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÷ ???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7239000" y="3581400"/>
            <a:ext cx="609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27" name="Rectangle 26"/>
          <p:cNvSpPr/>
          <p:nvPr/>
        </p:nvSpPr>
        <p:spPr>
          <a:xfrm>
            <a:off x="5105400" y="5029200"/>
            <a:ext cx="3635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D60093"/>
                </a:solidFill>
              </a:rPr>
              <a:t>Cu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(PO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)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4</a:t>
            </a:r>
            <a:r>
              <a:rPr lang="en-US" sz="4000" b="1" dirty="0" smtClean="0">
                <a:solidFill>
                  <a:srgbClr val="D60093"/>
                </a:solidFill>
              </a:rPr>
              <a:t>*H</a:t>
            </a:r>
            <a:r>
              <a:rPr lang="en-US" sz="4000" b="1" baseline="-25000" dirty="0" smtClean="0">
                <a:solidFill>
                  <a:srgbClr val="D60093"/>
                </a:solidFill>
              </a:rPr>
              <a:t>2</a:t>
            </a:r>
            <a:r>
              <a:rPr lang="en-US" sz="4000" b="1" dirty="0" smtClean="0">
                <a:solidFill>
                  <a:srgbClr val="D60093"/>
                </a:solidFill>
              </a:rPr>
              <a:t>O</a:t>
            </a:r>
            <a:endParaRPr lang="en-US" sz="4000" b="1" dirty="0">
              <a:solidFill>
                <a:srgbClr val="D60093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76800" y="44196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D60093"/>
                </a:solidFill>
              </a:rPr>
              <a:t>ALMOST EMPIRIC</a:t>
            </a:r>
            <a:endParaRPr lang="en-US" sz="3600" b="1" dirty="0">
              <a:solidFill>
                <a:srgbClr val="D60093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5800" y="54102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Cu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dirty="0" smtClean="0">
                <a:solidFill>
                  <a:srgbClr val="FF0000"/>
                </a:solidFill>
              </a:rPr>
              <a:t> 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17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1" name="Straight Arrow Connector 30"/>
          <p:cNvCxnSpPr>
            <a:stCxn id="27" idx="1"/>
            <a:endCxn id="29" idx="3"/>
          </p:cNvCxnSpPr>
          <p:nvPr/>
        </p:nvCxnSpPr>
        <p:spPr>
          <a:xfrm flipH="1">
            <a:off x="4038600" y="5383143"/>
            <a:ext cx="10668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81000" y="4876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FINALLY</a:t>
            </a:r>
            <a:r>
              <a:rPr lang="en-US" sz="3600" b="1" dirty="0" smtClean="0">
                <a:solidFill>
                  <a:srgbClr val="FF0000"/>
                </a:solidFill>
              </a:rPr>
              <a:t> EMPIRIC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05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7" grpId="0"/>
      <p:bldP spid="20" grpId="0"/>
      <p:bldP spid="21" grpId="0"/>
      <p:bldP spid="25" grpId="0"/>
      <p:bldP spid="26" grpId="0" animBg="1"/>
      <p:bldP spid="27" grpId="0"/>
      <p:bldP spid="28" grpId="0"/>
      <p:bldP spid="29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 Box 2"/>
          <p:cNvSpPr txBox="1">
            <a:spLocks noChangeArrowheads="1"/>
          </p:cNvSpPr>
          <p:nvPr/>
        </p:nvSpPr>
        <p:spPr bwMode="auto">
          <a:xfrm>
            <a:off x="838200" y="4572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66"/>
                </a:solidFill>
                <a:latin typeface="Arial" charset="0"/>
              </a:rPr>
              <a:t>Sample  problem #1 </a:t>
            </a:r>
            <a:r>
              <a:rPr lang="en-US" b="1" dirty="0" smtClean="0">
                <a:solidFill>
                  <a:srgbClr val="FF0066"/>
                </a:solidFill>
                <a:latin typeface="Arial" charset="0"/>
              </a:rPr>
              <a:t>continued</a:t>
            </a:r>
            <a:endParaRPr lang="en-US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45411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7848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 compound of N and O contains 63.63% N and 36.36 %O. What is the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empiric formula</a:t>
            </a:r>
            <a:r>
              <a:rPr lang="en-US" sz="2000" b="1">
                <a:latin typeface="Arial" charset="0"/>
              </a:rPr>
              <a:t> of the compound ?</a:t>
            </a:r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idx="1"/>
          </p:nvPr>
        </p:nvGraphicFramePr>
        <p:xfrm>
          <a:off x="914400" y="3352800"/>
          <a:ext cx="7620000" cy="2844800"/>
        </p:xfrm>
        <a:graphic>
          <a:graphicData uri="http://schemas.openxmlformats.org/drawingml/2006/table">
            <a:tbl>
              <a:tblPr/>
              <a:tblGrid>
                <a:gridCol w="1066800"/>
                <a:gridCol w="1295400"/>
                <a:gridCol w="1828800"/>
                <a:gridCol w="1852613"/>
                <a:gridCol w="1576387"/>
              </a:tblGrid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9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914400" y="1905000"/>
            <a:ext cx="4191000" cy="707886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Arial" charset="0"/>
              </a:rPr>
              <a:t>table approach</a:t>
            </a:r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2057400" y="3505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Arial" charset="0"/>
              </a:rPr>
              <a:t>w(g</a:t>
            </a:r>
            <a:r>
              <a:rPr lang="en-US" sz="1800" b="1">
                <a:solidFill>
                  <a:srgbClr val="FF0066"/>
                </a:solidFill>
                <a:latin typeface="Arial" charset="0"/>
              </a:rPr>
              <a:t>)</a:t>
            </a:r>
          </a:p>
        </p:txBody>
      </p:sp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2286000" y="4495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63.63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1" name="Text Box 33"/>
          <p:cNvSpPr txBox="1">
            <a:spLocks noChangeArrowheads="1"/>
          </p:cNvSpPr>
          <p:nvPr/>
        </p:nvSpPr>
        <p:spPr bwMode="auto">
          <a:xfrm>
            <a:off x="22860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36.36</a:t>
            </a:r>
          </a:p>
        </p:txBody>
      </p:sp>
      <p:sp>
        <p:nvSpPr>
          <p:cNvPr id="145442" name="Text Box 34"/>
          <p:cNvSpPr txBox="1">
            <a:spLocks noChangeArrowheads="1"/>
          </p:cNvSpPr>
          <p:nvPr/>
        </p:nvSpPr>
        <p:spPr bwMode="auto">
          <a:xfrm>
            <a:off x="3733800" y="449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14</a:t>
            </a:r>
          </a:p>
        </p:txBody>
      </p:sp>
      <p:sp>
        <p:nvSpPr>
          <p:cNvPr id="145443" name="Text Box 35"/>
          <p:cNvSpPr txBox="1">
            <a:spLocks noChangeArrowheads="1"/>
          </p:cNvSpPr>
          <p:nvPr/>
        </p:nvSpPr>
        <p:spPr bwMode="auto">
          <a:xfrm>
            <a:off x="3733800" y="5486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16</a:t>
            </a:r>
            <a:endParaRPr lang="en-US" sz="2400" dirty="0">
              <a:latin typeface="Arial" charset="0"/>
            </a:endParaRPr>
          </a:p>
        </p:txBody>
      </p:sp>
      <p:sp>
        <p:nvSpPr>
          <p:cNvPr id="145444" name="Text Box 36"/>
          <p:cNvSpPr txBox="1">
            <a:spLocks noChangeArrowheads="1"/>
          </p:cNvSpPr>
          <p:nvPr/>
        </p:nvSpPr>
        <p:spPr bwMode="auto">
          <a:xfrm>
            <a:off x="5181600" y="44196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63.63/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14</a:t>
            </a:r>
            <a:r>
              <a:rPr lang="en-US" sz="2400" dirty="0">
                <a:latin typeface="Arial" charset="0"/>
              </a:rPr>
              <a:t>=</a:t>
            </a:r>
          </a:p>
          <a:p>
            <a:r>
              <a:rPr lang="en-US" sz="2400" b="1" dirty="0">
                <a:latin typeface="Arial" charset="0"/>
              </a:rPr>
              <a:t>4.545</a:t>
            </a:r>
            <a:endParaRPr lang="en-US" sz="2400" dirty="0">
              <a:latin typeface="Arial" charset="0"/>
            </a:endParaRPr>
          </a:p>
        </p:txBody>
      </p:sp>
      <p:sp>
        <p:nvSpPr>
          <p:cNvPr id="145445" name="Text Box 37"/>
          <p:cNvSpPr txBox="1">
            <a:spLocks noChangeArrowheads="1"/>
          </p:cNvSpPr>
          <p:nvPr/>
        </p:nvSpPr>
        <p:spPr bwMode="auto">
          <a:xfrm>
            <a:off x="5181600" y="5334000"/>
            <a:ext cx="1600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Arial" charset="0"/>
              </a:rPr>
              <a:t>36.36</a:t>
            </a:r>
            <a:r>
              <a:rPr lang="en-US" sz="2400" dirty="0">
                <a:latin typeface="Arial" charset="0"/>
              </a:rPr>
              <a:t>/</a:t>
            </a:r>
            <a:r>
              <a:rPr lang="en-US" sz="2400" b="1" dirty="0">
                <a:solidFill>
                  <a:schemeClr val="accent2"/>
                </a:solidFill>
                <a:latin typeface="Arial" charset="0"/>
              </a:rPr>
              <a:t>16</a:t>
            </a:r>
            <a:r>
              <a:rPr lang="en-US" sz="2400" dirty="0">
                <a:latin typeface="Arial" charset="0"/>
              </a:rPr>
              <a:t>=</a:t>
            </a: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6" name="Text Box 38"/>
          <p:cNvSpPr txBox="1">
            <a:spLocks noChangeArrowheads="1"/>
          </p:cNvSpPr>
          <p:nvPr/>
        </p:nvSpPr>
        <p:spPr bwMode="auto">
          <a:xfrm>
            <a:off x="7010400" y="4343400"/>
            <a:ext cx="1752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>
                <a:latin typeface="Arial" charset="0"/>
              </a:rPr>
              <a:t>4.545</a:t>
            </a:r>
            <a:r>
              <a:rPr lang="en-US" sz="2400" b="1" dirty="0">
                <a:latin typeface="Arial" charset="0"/>
              </a:rPr>
              <a:t> = 2</a:t>
            </a:r>
            <a:endParaRPr lang="en-US" sz="2400" b="1" u="sng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7" name="Text Box 39"/>
          <p:cNvSpPr txBox="1">
            <a:spLocks noChangeArrowheads="1"/>
          </p:cNvSpPr>
          <p:nvPr/>
        </p:nvSpPr>
        <p:spPr bwMode="auto">
          <a:xfrm>
            <a:off x="7086600" y="5334000"/>
            <a:ext cx="1447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>
                <a:latin typeface="Arial" charset="0"/>
              </a:rPr>
              <a:t>2.273</a:t>
            </a:r>
            <a:r>
              <a:rPr lang="en-US" sz="2400" b="1" dirty="0">
                <a:latin typeface="Arial" charset="0"/>
              </a:rPr>
              <a:t> =1</a:t>
            </a:r>
            <a:endParaRPr lang="en-US" sz="2400" b="1" u="sng" dirty="0">
              <a:latin typeface="Arial" charset="0"/>
            </a:endParaRPr>
          </a:p>
          <a:p>
            <a:r>
              <a:rPr lang="en-US" sz="2400" b="1" dirty="0">
                <a:latin typeface="Arial" charset="0"/>
              </a:rPr>
              <a:t>2.273</a:t>
            </a:r>
            <a:endParaRPr lang="en-US" sz="2400" dirty="0">
              <a:latin typeface="Arial" charset="0"/>
            </a:endParaRPr>
          </a:p>
        </p:txBody>
      </p:sp>
      <p:sp>
        <p:nvSpPr>
          <p:cNvPr id="145448" name="Text Box 40"/>
          <p:cNvSpPr txBox="1">
            <a:spLocks noChangeArrowheads="1"/>
          </p:cNvSpPr>
          <p:nvPr/>
        </p:nvSpPr>
        <p:spPr bwMode="auto">
          <a:xfrm>
            <a:off x="3352800" y="3429000"/>
            <a:ext cx="182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AW=Atomic wt (g/mol)</a:t>
            </a:r>
            <a:endParaRPr lang="en-US" sz="2000">
              <a:latin typeface="Arial" charset="0"/>
            </a:endParaRPr>
          </a:p>
        </p:txBody>
      </p:sp>
      <p:sp>
        <p:nvSpPr>
          <p:cNvPr id="145449" name="Text Box 41"/>
          <p:cNvSpPr txBox="1">
            <a:spLocks noChangeArrowheads="1"/>
          </p:cNvSpPr>
          <p:nvPr/>
        </p:nvSpPr>
        <p:spPr bwMode="auto">
          <a:xfrm>
            <a:off x="5257800" y="3429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n=w/AW</a:t>
            </a:r>
          </a:p>
          <a:p>
            <a:r>
              <a:rPr lang="en-US" b="1">
                <a:latin typeface="Arial" charset="0"/>
              </a:rPr>
              <a:t>moles</a:t>
            </a:r>
            <a:endParaRPr lang="en-US">
              <a:latin typeface="Arial" charset="0"/>
            </a:endParaRPr>
          </a:p>
        </p:txBody>
      </p:sp>
      <p:sp>
        <p:nvSpPr>
          <p:cNvPr id="145450" name="Text Box 42"/>
          <p:cNvSpPr txBox="1">
            <a:spLocks noChangeArrowheads="1"/>
          </p:cNvSpPr>
          <p:nvPr/>
        </p:nvSpPr>
        <p:spPr bwMode="auto">
          <a:xfrm>
            <a:off x="7086600" y="3276600"/>
            <a:ext cx="12954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 u="sng">
                <a:latin typeface="Arial" charset="0"/>
              </a:rPr>
              <a:t>n</a:t>
            </a:r>
          </a:p>
          <a:p>
            <a:pPr>
              <a:spcBef>
                <a:spcPct val="10000"/>
              </a:spcBef>
            </a:pPr>
            <a:r>
              <a:rPr lang="en-US" sz="2800" b="1">
                <a:latin typeface="Arial" charset="0"/>
              </a:rPr>
              <a:t>n</a:t>
            </a:r>
            <a:r>
              <a:rPr lang="en-US" sz="2800" b="1" baseline="-25000">
                <a:latin typeface="Arial" charset="0"/>
              </a:rPr>
              <a:t>min</a:t>
            </a:r>
            <a:endParaRPr lang="en-US" sz="2800">
              <a:latin typeface="Arial" charset="0"/>
            </a:endParaRPr>
          </a:p>
        </p:txBody>
      </p:sp>
      <p:sp>
        <p:nvSpPr>
          <p:cNvPr id="145451" name="Text Box 43"/>
          <p:cNvSpPr txBox="1">
            <a:spLocks noChangeArrowheads="1"/>
          </p:cNvSpPr>
          <p:nvPr/>
        </p:nvSpPr>
        <p:spPr bwMode="auto">
          <a:xfrm>
            <a:off x="5105400" y="1905000"/>
            <a:ext cx="1905000" cy="70167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=&gt;N</a:t>
            </a:r>
            <a:r>
              <a:rPr lang="en-US" sz="4000" b="1" baseline="-25000" dirty="0">
                <a:solidFill>
                  <a:srgbClr val="FF0066"/>
                </a:solidFill>
                <a:latin typeface="Arial" charset="0"/>
              </a:rPr>
              <a:t>2</a:t>
            </a:r>
            <a:r>
              <a:rPr lang="en-US" sz="4000" b="1" dirty="0">
                <a:solidFill>
                  <a:srgbClr val="FF0066"/>
                </a:solidFill>
                <a:latin typeface="Arial" charset="0"/>
              </a:rPr>
              <a:t>O</a:t>
            </a:r>
          </a:p>
        </p:txBody>
      </p:sp>
      <p:sp>
        <p:nvSpPr>
          <p:cNvPr id="145452" name="Text Box 44"/>
          <p:cNvSpPr txBox="1">
            <a:spLocks noChangeArrowheads="1"/>
          </p:cNvSpPr>
          <p:nvPr/>
        </p:nvSpPr>
        <p:spPr bwMode="auto">
          <a:xfrm>
            <a:off x="6858000" y="1752600"/>
            <a:ext cx="2286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=Laughing gas</a:t>
            </a:r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6613525" y="7046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90600" y="2743200"/>
            <a:ext cx="36576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CORRECT NAME…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25908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Dinitrogen</a:t>
            </a:r>
            <a:r>
              <a:rPr lang="en-US" sz="3600" b="1" dirty="0" smtClean="0">
                <a:solidFill>
                  <a:srgbClr val="FF0000"/>
                </a:solidFill>
              </a:rPr>
              <a:t> monoxide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7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4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4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8" grpId="0" animBg="1"/>
      <p:bldP spid="145439" grpId="0"/>
      <p:bldP spid="145440" grpId="0"/>
      <p:bldP spid="145441" grpId="0"/>
      <p:bldP spid="145442" grpId="0"/>
      <p:bldP spid="145443" grpId="0"/>
      <p:bldP spid="145444" grpId="0"/>
      <p:bldP spid="145445" grpId="0"/>
      <p:bldP spid="145446" grpId="0"/>
      <p:bldP spid="145447" grpId="0"/>
      <p:bldP spid="145448" grpId="0"/>
      <p:bldP spid="145449" grpId="0"/>
      <p:bldP spid="145450" grpId="0"/>
      <p:bldP spid="145451" grpId="0" animBg="1"/>
      <p:bldP spid="145452" grpId="0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1165</Words>
  <Application>Microsoft Office PowerPoint</Application>
  <PresentationFormat>On-screen Show (4:3)</PresentationFormat>
  <Paragraphs>296</Paragraphs>
  <Slides>22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Brief historical aside: Finding compositions: then and now</vt:lpstr>
      <vt:lpstr>…now 1950-2010 …instrumentation rules</vt:lpstr>
      <vt:lpstr>PowerPoint Presentation</vt:lpstr>
      <vt:lpstr>Chemical bookkeeping:  balancing reactions old school  (on blackboard)  </vt:lpstr>
      <vt:lpstr>Reaction balancing (continued)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68</cp:revision>
  <dcterms:created xsi:type="dcterms:W3CDTF">2011-09-19T15:19:47Z</dcterms:created>
  <dcterms:modified xsi:type="dcterms:W3CDTF">2012-10-08T19:38:03Z</dcterms:modified>
</cp:coreProperties>
</file>