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8" r:id="rId2"/>
    <p:sldId id="289" r:id="rId3"/>
    <p:sldId id="290" r:id="rId4"/>
    <p:sldId id="291" r:id="rId5"/>
    <p:sldId id="292" r:id="rId6"/>
    <p:sldId id="285" r:id="rId7"/>
    <p:sldId id="295" r:id="rId8"/>
    <p:sldId id="287" r:id="rId9"/>
    <p:sldId id="293" r:id="rId10"/>
    <p:sldId id="294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318" autoAdjust="0"/>
  </p:normalViewPr>
  <p:slideViewPr>
    <p:cSldViewPr>
      <p:cViewPr varScale="1">
        <p:scale>
          <a:sx n="81" d="100"/>
          <a:sy n="81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20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66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27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96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81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95400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Another way to view mole calculations </a:t>
            </a:r>
            <a:br>
              <a:rPr lang="en-US" sz="3600" b="1" dirty="0" smtClean="0"/>
            </a:br>
            <a:r>
              <a:rPr lang="en-US" sz="3600" b="1" dirty="0" smtClean="0"/>
              <a:t>(if you are allergic to eggs):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the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Bermuda</a:t>
            </a:r>
            <a:r>
              <a:rPr lang="en-US" sz="3600" dirty="0">
                <a:solidFill>
                  <a:srgbClr val="CC0000"/>
                </a:solidFill>
                <a:latin typeface="Algerian" pitchFamily="82" charset="0"/>
              </a:rPr>
              <a:t>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triangle</a:t>
            </a:r>
            <a:r>
              <a:rPr lang="en-US" sz="3600" dirty="0"/>
              <a:t> </a:t>
            </a:r>
            <a:r>
              <a:rPr lang="en-US" sz="3600" dirty="0" smtClean="0"/>
              <a:t>method</a:t>
            </a:r>
            <a:endParaRPr lang="en-US" sz="3600" dirty="0">
              <a:solidFill>
                <a:srgbClr val="CC0000"/>
              </a:solidFill>
              <a:latin typeface="Algerian" pitchFamily="82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3733800" y="2362200"/>
            <a:ext cx="5638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		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Moles (n)</a:t>
            </a: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r>
              <a:rPr lang="en-US" sz="2000" b="1" dirty="0">
                <a:solidFill>
                  <a:srgbClr val="CC0000"/>
                </a:solidFill>
                <a:latin typeface="Arial" charset="0"/>
              </a:rPr>
              <a:t>Weight (w)</a:t>
            </a:r>
            <a:r>
              <a:rPr lang="en-US" sz="1800" b="1" dirty="0">
                <a:latin typeface="Arial" charset="0"/>
              </a:rPr>
              <a:t>		    </a:t>
            </a:r>
            <a:r>
              <a:rPr lang="en-US" sz="2000" b="1" dirty="0">
                <a:latin typeface="Arial" charset="0"/>
              </a:rPr>
              <a:t>molecule count (N</a:t>
            </a:r>
            <a:r>
              <a:rPr lang="en-US" sz="2000" b="1" dirty="0">
                <a:solidFill>
                  <a:srgbClr val="339933"/>
                </a:solidFill>
                <a:latin typeface="Arial" charset="0"/>
              </a:rPr>
              <a:t>)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V="1">
            <a:off x="4800600" y="28194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 flipH="1">
            <a:off x="4648200" y="27432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6781800" y="2819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 flipV="1">
            <a:off x="6705600" y="2895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0600" name="Picture 8" descr="bermudatri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2998788" cy="3252788"/>
          </a:xfrm>
          <a:prstGeom prst="rect">
            <a:avLst/>
          </a:prstGeom>
          <a:noFill/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685800" y="1524000"/>
            <a:ext cx="3247292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The Real  Bermuda Triangle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228600" y="5410200"/>
            <a:ext cx="419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ships and planes go in</a:t>
            </a:r>
            <a:r>
              <a:rPr lang="en-US" sz="2800" b="1" i="1" dirty="0" smtClean="0">
                <a:solidFill>
                  <a:srgbClr val="339933"/>
                </a:solidFill>
                <a:latin typeface="Arial" charset="0"/>
              </a:rPr>
              <a:t>…</a:t>
            </a:r>
            <a:endParaRPr lang="en-US" sz="2800" b="1" i="1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267200" y="1600200"/>
            <a:ext cx="41148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  <a:latin typeface="Algerian" pitchFamily="82" charset="0"/>
              </a:rPr>
              <a:t>The Bermuda Triangle of Chemistry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876800" y="4343401"/>
            <a:ext cx="40386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chemistry students go in</a:t>
            </a:r>
            <a:r>
              <a:rPr lang="en-US" sz="2800" b="1" dirty="0" smtClean="0">
                <a:solidFill>
                  <a:srgbClr val="339933"/>
                </a:solidFill>
                <a:latin typeface="Arial" charset="0"/>
              </a:rPr>
              <a:t>…</a:t>
            </a: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rgbClr val="3399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334000" y="2895600"/>
            <a:ext cx="1447800" cy="1138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00" b="1" dirty="0">
                <a:latin typeface="Arial" charset="0"/>
              </a:rPr>
              <a:t>ALL ROADS LEAD THROUGH MOLES</a:t>
            </a:r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>
            <a:off x="51816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 flipH="1">
            <a:off x="5105400" y="4038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9" name="Line 17"/>
          <p:cNvSpPr>
            <a:spLocks noChangeShapeType="1"/>
          </p:cNvSpPr>
          <p:nvPr/>
        </p:nvSpPr>
        <p:spPr bwMode="auto">
          <a:xfrm flipH="1">
            <a:off x="5562600" y="3962400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5638800" y="3886200"/>
            <a:ext cx="5334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51816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nd become hopelessly lost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33092" y="5887253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Arial" charset="0"/>
              </a:rPr>
              <a:t>…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and become hopelessly lost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9050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…impromptu blackboard problems 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68927" y="2895600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PRACTICE,</a:t>
            </a:r>
          </a:p>
          <a:p>
            <a:r>
              <a:rPr lang="en-US" sz="4000" b="1" dirty="0" smtClean="0"/>
              <a:t>PRACTICE, PRACTICE</a:t>
            </a:r>
            <a:endParaRPr lang="en-US" sz="4000" b="1" dirty="0"/>
          </a:p>
        </p:txBody>
      </p:sp>
      <p:pic>
        <p:nvPicPr>
          <p:cNvPr id="4" name="Picture 7" descr="cat_sl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5800" y="2895600"/>
            <a:ext cx="4470400" cy="3352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85800"/>
            <a:ext cx="9144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en-US" sz="4400" dirty="0" smtClean="0"/>
              <a:t>need more practice…??????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374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839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Moles: part 2</a:t>
            </a:r>
            <a:br>
              <a:rPr lang="en-US" b="1" dirty="0" smtClean="0"/>
            </a:br>
            <a:r>
              <a:rPr lang="en-US" b="1" dirty="0" smtClean="0"/>
              <a:t>body </a:t>
            </a:r>
            <a:r>
              <a:rPr lang="en-US" b="1" dirty="0"/>
              <a:t>parts </a:t>
            </a:r>
            <a:r>
              <a:rPr lang="en-US" b="1" dirty="0" smtClean="0"/>
              <a:t>(mole ratio) math</a:t>
            </a:r>
            <a:r>
              <a:rPr lang="en-US" dirty="0" smtClean="0"/>
              <a:t>: the knee bone is connected to the thigh bone….</a:t>
            </a:r>
            <a:endParaRPr lang="en-US" dirty="0"/>
          </a:p>
        </p:txBody>
      </p:sp>
      <p:pic>
        <p:nvPicPr>
          <p:cNvPr id="1028" name="Picture 4" descr="http://www.animalcorner.co.uk/pets/cats/graphics/catanatom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" y="2571750"/>
            <a:ext cx="6096000" cy="345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eamstime.com/cute-cat-with-paw-up-thumb51512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308" y="2571750"/>
            <a:ext cx="2857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4419600" y="4114800"/>
            <a:ext cx="3276601" cy="304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6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 descr="chem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6629400" cy="5060950"/>
          </a:xfrm>
          <a:prstGeom prst="rect">
            <a:avLst/>
          </a:prstGeom>
          <a:noFill/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800100" y="5956011"/>
            <a:ext cx="20574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latin typeface="Arial" charset="0"/>
              </a:rPr>
              <a:t>11 people</a:t>
            </a:r>
            <a:r>
              <a:rPr lang="en-US" sz="3200" b="1" u="sng" dirty="0">
                <a:latin typeface="Arial" charset="0"/>
              </a:rPr>
              <a:t> 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1828800" y="34636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  <a:latin typeface="Arial" charset="0"/>
              </a:rPr>
              <a:t>How many hands</a:t>
            </a:r>
            <a:r>
              <a:rPr lang="en-US" sz="4000" b="1" dirty="0">
                <a:latin typeface="Arial" charset="0"/>
              </a:rPr>
              <a:t> </a:t>
            </a:r>
            <a:r>
              <a:rPr lang="en-US" sz="4000" b="1" dirty="0" smtClean="0">
                <a:latin typeface="Arial" charset="0"/>
              </a:rPr>
              <a:t>???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2819400" y="3124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2133600" y="32004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1447800" y="3429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066800" y="3124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457200" y="3048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>
            <a:off x="609600" y="3581400"/>
            <a:ext cx="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10" name="Text Box 18"/>
          <p:cNvSpPr txBox="1">
            <a:spLocks noChangeArrowheads="1"/>
          </p:cNvSpPr>
          <p:nvPr/>
        </p:nvSpPr>
        <p:spPr bwMode="auto">
          <a:xfrm>
            <a:off x="0" y="35814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>
            <a:off x="304800" y="3810000"/>
            <a:ext cx="228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5029200" y="21336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381000" y="46482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1524000" y="4191000"/>
            <a:ext cx="304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2133600" y="4800600"/>
            <a:ext cx="533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3352800" y="4953000"/>
            <a:ext cx="685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11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3737264" y="5759068"/>
            <a:ext cx="31242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/>
              <a:t>2 hands</a:t>
            </a:r>
            <a:r>
              <a:rPr lang="en-US" sz="3600" b="1" dirty="0"/>
              <a:t> </a:t>
            </a:r>
          </a:p>
          <a:p>
            <a:r>
              <a:rPr lang="en-US" sz="3600" b="1" dirty="0"/>
              <a:t>1 </a:t>
            </a:r>
            <a:r>
              <a:rPr lang="en-US" sz="3600" b="1" dirty="0" smtClean="0"/>
              <a:t>people</a:t>
            </a:r>
            <a:endParaRPr lang="en-US" sz="3600" dirty="0"/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3059723" y="5950149"/>
            <a:ext cx="30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x</a:t>
            </a: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7225145" y="5648235"/>
            <a:ext cx="1905000" cy="1200329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/>
              <a:t>= </a:t>
            </a:r>
            <a:r>
              <a:rPr lang="en-US" sz="3600" b="1" dirty="0">
                <a:solidFill>
                  <a:srgbClr val="FF3300"/>
                </a:solidFill>
              </a:rPr>
              <a:t>22 hands</a:t>
            </a:r>
          </a:p>
        </p:txBody>
      </p:sp>
    </p:spTree>
    <p:extLst>
      <p:ext uri="{BB962C8B-B14F-4D97-AF65-F5344CB8AC3E}">
        <p14:creationId xmlns:p14="http://schemas.microsoft.com/office/powerpoint/2010/main" val="332806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  <p:bldP spid="136213" grpId="0" animBg="1"/>
      <p:bldP spid="136214" grpId="0" animBg="1"/>
      <p:bldP spid="136215" grpId="0" animBg="1"/>
      <p:bldP spid="136216" grpId="0" animBg="1"/>
      <p:bldP spid="136217" grpId="0" animBg="1"/>
      <p:bldP spid="136218" grpId="0"/>
      <p:bldP spid="1362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90500" y="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Arial" charset="0"/>
              </a:rPr>
              <a:t>How many toes connected to the hands (assuming no deformities) ?</a:t>
            </a:r>
          </a:p>
        </p:txBody>
      </p:sp>
      <p:pic>
        <p:nvPicPr>
          <p:cNvPr id="138246" name="Picture 6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19200"/>
            <a:ext cx="3775075" cy="5029200"/>
          </a:xfrm>
          <a:prstGeom prst="rect">
            <a:avLst/>
          </a:prstGeom>
          <a:noFill/>
        </p:spPr>
      </p:pic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715000" y="46482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3429000" y="38100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4191000" y="32004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4953000" y="28956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4724400" y="1295400"/>
            <a:ext cx="457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190500" y="5218606"/>
            <a:ext cx="1371600" cy="1200329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5 hands </a:t>
            </a: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2019300" y="5225533"/>
            <a:ext cx="2209800" cy="120032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/>
              <a:t>   </a:t>
            </a:r>
            <a:r>
              <a:rPr lang="en-US" sz="3600" b="1" u="sng" dirty="0"/>
              <a:t>1 person</a:t>
            </a:r>
            <a:r>
              <a:rPr lang="en-US" sz="3600" b="1" dirty="0"/>
              <a:t>  </a:t>
            </a:r>
          </a:p>
          <a:p>
            <a:r>
              <a:rPr lang="en-US" sz="3600" b="1" dirty="0"/>
              <a:t>       hand</a:t>
            </a:r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1638300" y="5105400"/>
            <a:ext cx="38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x</a:t>
            </a:r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4765675" y="5218605"/>
            <a:ext cx="22098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/>
              <a:t>10 toes</a:t>
            </a:r>
          </a:p>
          <a:p>
            <a:r>
              <a:rPr lang="en-US" sz="3600" b="1" dirty="0"/>
              <a:t>person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4267200" y="5453950"/>
            <a:ext cx="38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x</a:t>
            </a:r>
          </a:p>
        </p:txBody>
      </p:sp>
      <p:sp>
        <p:nvSpPr>
          <p:cNvPr id="138258" name="Text Box 18"/>
          <p:cNvSpPr txBox="1">
            <a:spLocks noChangeArrowheads="1"/>
          </p:cNvSpPr>
          <p:nvPr/>
        </p:nvSpPr>
        <p:spPr bwMode="auto">
          <a:xfrm>
            <a:off x="6934200" y="5410200"/>
            <a:ext cx="1828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= </a:t>
            </a:r>
            <a:r>
              <a:rPr lang="en-US" sz="4000" b="1" dirty="0">
                <a:solidFill>
                  <a:srgbClr val="FF3300"/>
                </a:solidFill>
              </a:rPr>
              <a:t>50 toes</a:t>
            </a:r>
          </a:p>
        </p:txBody>
      </p:sp>
    </p:spTree>
    <p:extLst>
      <p:ext uri="{BB962C8B-B14F-4D97-AF65-F5344CB8AC3E}">
        <p14:creationId xmlns:p14="http://schemas.microsoft.com/office/powerpoint/2010/main" val="24966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 animBg="1"/>
      <p:bldP spid="138248" grpId="0" animBg="1"/>
      <p:bldP spid="138249" grpId="0" animBg="1"/>
      <p:bldP spid="138250" grpId="0" animBg="1"/>
      <p:bldP spid="138251" grpId="0" animBg="1"/>
      <p:bldP spid="138252" grpId="0" animBg="1"/>
      <p:bldP spid="138253" grpId="0" animBg="1"/>
      <p:bldP spid="138254" grpId="0"/>
      <p:bldP spid="138255" grpId="0" animBg="1"/>
      <p:bldP spid="138257" grpId="0"/>
      <p:bldP spid="1382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953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/>
              <a:t>Mole </a:t>
            </a:r>
            <a:r>
              <a:rPr lang="en-US" b="1" dirty="0" smtClean="0"/>
              <a:t>parts (ratios) </a:t>
            </a:r>
            <a:r>
              <a:rPr lang="en-US" b="1" dirty="0"/>
              <a:t>math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18655" y="1078845"/>
            <a:ext cx="2895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given 6 moles C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40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4000" b="1" baseline="-25000" dirty="0">
                <a:solidFill>
                  <a:srgbClr val="0070C0"/>
                </a:solidFill>
                <a:latin typeface="Arial" charset="0"/>
              </a:rPr>
              <a:t>6  </a:t>
            </a:r>
            <a:endParaRPr lang="en-US" sz="4000" b="1" baseline="30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>
            <a:off x="3429000" y="1981200"/>
            <a:ext cx="99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4648200" y="1381035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charset="0"/>
              </a:rPr>
              <a:t>How many </a:t>
            </a:r>
            <a:r>
              <a:rPr lang="en-US" sz="3600" b="1" dirty="0">
                <a:solidFill>
                  <a:srgbClr val="E22B00"/>
                </a:solidFill>
                <a:latin typeface="Arial" charset="0"/>
              </a:rPr>
              <a:t>moles of C</a:t>
            </a:r>
            <a:r>
              <a:rPr lang="en-US" sz="3600" b="1" dirty="0">
                <a:latin typeface="Arial" charset="0"/>
              </a:rPr>
              <a:t> ?</a:t>
            </a:r>
          </a:p>
        </p:txBody>
      </p:sp>
      <p:pic>
        <p:nvPicPr>
          <p:cNvPr id="133126" name="Picture 6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0950" y="304800"/>
            <a:ext cx="1543050" cy="2857500"/>
          </a:xfrm>
          <a:prstGeom prst="rect">
            <a:avLst/>
          </a:prstGeom>
          <a:noFill/>
        </p:spPr>
      </p:pic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76200" y="3505200"/>
            <a:ext cx="67056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6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mol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C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6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x </a:t>
            </a:r>
            <a:r>
              <a:rPr lang="en-US" sz="3200" b="1" dirty="0" smtClean="0">
                <a:latin typeface="Arial" charset="0"/>
              </a:rPr>
              <a:t>   </a:t>
            </a:r>
            <a:r>
              <a:rPr lang="en-US" sz="3200" b="1" u="sng" dirty="0" smtClean="0">
                <a:solidFill>
                  <a:srgbClr val="CC0000"/>
                </a:solidFill>
                <a:latin typeface="Arial" charset="0"/>
              </a:rPr>
              <a:t>3</a:t>
            </a:r>
            <a:r>
              <a:rPr lang="en-US" sz="3200" b="1" u="sng" dirty="0" smtClean="0">
                <a:latin typeface="Arial" charset="0"/>
              </a:rPr>
              <a:t> </a:t>
            </a:r>
            <a:r>
              <a:rPr lang="en-US" sz="3200" b="1" u="sng" dirty="0">
                <a:solidFill>
                  <a:srgbClr val="CC0000"/>
                </a:solidFill>
                <a:latin typeface="Arial" charset="0"/>
              </a:rPr>
              <a:t>moles C</a:t>
            </a:r>
            <a:r>
              <a:rPr lang="en-US" sz="3200" b="1" u="sng" dirty="0">
                <a:latin typeface="Arial" charset="0"/>
              </a:rPr>
              <a:t>      </a:t>
            </a:r>
            <a:r>
              <a:rPr lang="en-US" sz="3200" b="1" dirty="0">
                <a:latin typeface="Arial" charset="0"/>
              </a:rPr>
              <a:t> = </a:t>
            </a:r>
            <a:endParaRPr lang="en-US" sz="3200" b="1" dirty="0" smtClean="0">
              <a:latin typeface="Arial" charset="0"/>
            </a:endParaRPr>
          </a:p>
          <a:p>
            <a:r>
              <a:rPr lang="en-US" sz="3200" b="1" dirty="0">
                <a:latin typeface="Arial" charset="0"/>
              </a:rPr>
              <a:t> </a:t>
            </a:r>
            <a:r>
              <a:rPr lang="en-US" sz="3200" b="1" dirty="0" smtClean="0"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	            </a:t>
            </a:r>
            <a:r>
              <a:rPr lang="en-US" sz="3200" b="1" dirty="0" smtClean="0">
                <a:latin typeface="Arial" charset="0"/>
              </a:rPr>
              <a:t>       </a:t>
            </a:r>
            <a:r>
              <a:rPr lang="en-US" sz="3200" b="1" dirty="0" smtClean="0">
                <a:solidFill>
                  <a:srgbClr val="0070C0"/>
                </a:solidFill>
                <a:latin typeface="Arial" charset="0"/>
              </a:rPr>
              <a:t>1 </a:t>
            </a:r>
            <a:r>
              <a:rPr lang="en-US" sz="3200" b="1" dirty="0" err="1">
                <a:solidFill>
                  <a:srgbClr val="0070C0"/>
                </a:solidFill>
                <a:latin typeface="Arial" charset="0"/>
              </a:rPr>
              <a:t>mol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 C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3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en-US" sz="32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  <a:latin typeface="Arial" charset="0"/>
              </a:rPr>
              <a:t>6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24000" y="3581400"/>
            <a:ext cx="1219200" cy="4624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0" y="4139073"/>
            <a:ext cx="1219200" cy="4624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43650" y="4724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18 moles C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71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4" grpId="0" animBg="1"/>
      <p:bldP spid="133125" grpId="0"/>
      <p:bldP spid="133127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Mole </a:t>
            </a:r>
            <a:r>
              <a:rPr lang="en-US" sz="4000" dirty="0" smtClean="0"/>
              <a:t>parts (ratio) math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continued</a:t>
            </a:r>
            <a:endParaRPr lang="en-US" sz="2800" dirty="0"/>
          </a:p>
        </p:txBody>
      </p:sp>
      <p:pic>
        <p:nvPicPr>
          <p:cNvPr id="133126" name="Picture 6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732" y="-34472"/>
            <a:ext cx="1543050" cy="28575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1000" y="1246257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Given 45 grams of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066800" y="2209800"/>
            <a:ext cx="0" cy="1066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1782" y="32766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How many </a:t>
            </a:r>
            <a:r>
              <a:rPr lang="en-US" sz="4000" b="1" dirty="0" smtClean="0">
                <a:solidFill>
                  <a:srgbClr val="C00000"/>
                </a:solidFill>
              </a:rPr>
              <a:t>grams</a:t>
            </a:r>
            <a:r>
              <a:rPr lang="en-US" sz="4000" b="1" dirty="0" smtClean="0"/>
              <a:t> of </a:t>
            </a:r>
            <a:r>
              <a:rPr lang="en-US" sz="4000" b="1" dirty="0">
                <a:solidFill>
                  <a:srgbClr val="C00000"/>
                </a:solidFill>
              </a:rPr>
              <a:t>C</a:t>
            </a:r>
            <a:r>
              <a:rPr lang="en-US" sz="4000" b="1" dirty="0" smtClean="0"/>
              <a:t> are present ??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97332" y="1954143"/>
            <a:ext cx="472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…and MW of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  <a:p>
            <a:r>
              <a:rPr lang="en-US" sz="4000" dirty="0" smtClean="0"/>
              <a:t> =180 g/</a:t>
            </a:r>
            <a:r>
              <a:rPr lang="en-US" sz="4000" dirty="0" err="1" smtClean="0"/>
              <a:t>mol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01782" y="3984486"/>
            <a:ext cx="7315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i="1" u="sng" dirty="0" smtClean="0"/>
              <a:t>First,</a:t>
            </a:r>
            <a:r>
              <a:rPr lang="en-US" sz="3600" b="1" i="1" dirty="0" smtClean="0"/>
              <a:t> convert mass to moles (all roads lead through moles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23732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45 g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651413" y="5226377"/>
            <a:ext cx="4092287" cy="15081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</a:t>
            </a:r>
            <a:r>
              <a:rPr lang="en-US" sz="4000" b="1" u="sng" dirty="0" smtClean="0"/>
              <a:t> 1 mole </a:t>
            </a:r>
            <a:r>
              <a:rPr lang="en-US" sz="4000" b="1" u="sng" dirty="0" smtClean="0">
                <a:solidFill>
                  <a:srgbClr val="C00000"/>
                </a:solidFill>
              </a:rPr>
              <a:t>C</a:t>
            </a:r>
            <a:r>
              <a:rPr lang="en-US" sz="4000" b="1" u="sng" baseline="-25000" dirty="0" smtClean="0"/>
              <a:t>6</a:t>
            </a:r>
            <a:r>
              <a:rPr lang="en-US" sz="4000" b="1" u="sng" dirty="0" smtClean="0"/>
              <a:t>H</a:t>
            </a:r>
            <a:r>
              <a:rPr lang="en-US" sz="4000" b="1" u="sng" baseline="-25000" dirty="0" smtClean="0"/>
              <a:t>12</a:t>
            </a:r>
            <a:r>
              <a:rPr lang="en-US" sz="4000" b="1" u="sng" dirty="0" smtClean="0"/>
              <a:t>O</a:t>
            </a:r>
            <a:r>
              <a:rPr lang="en-US" sz="4000" b="1" u="sng" baseline="-25000" dirty="0" smtClean="0"/>
              <a:t>6</a:t>
            </a:r>
          </a:p>
          <a:p>
            <a:r>
              <a:rPr lang="en-US" sz="4000" b="1" dirty="0" smtClean="0"/>
              <a:t>     180 g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6</a:t>
            </a:r>
            <a:endParaRPr lang="en-US" sz="4000" b="1" baseline="-25000" dirty="0"/>
          </a:p>
          <a:p>
            <a:endParaRPr lang="en-US" b="1" u="sng" baseline="-25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5591267"/>
            <a:ext cx="1600200" cy="302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37364" y="6112454"/>
            <a:ext cx="1676400" cy="482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5371851"/>
            <a:ext cx="281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0.25 moles</a:t>
            </a:r>
          </a:p>
          <a:p>
            <a:r>
              <a:rPr lang="en-US" sz="3600" b="1" dirty="0" smtClean="0"/>
              <a:t>	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endParaRPr lang="en-US" sz="3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72493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/>
      <p:bldP spid="10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/>
              <a:t>Mole parts (ratio) math </a:t>
            </a:r>
            <a:br>
              <a:rPr lang="en-US" sz="4000" smtClean="0"/>
            </a:br>
            <a:r>
              <a:rPr lang="en-US" sz="4000" smtClean="0"/>
              <a:t>continued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8873" y="1219200"/>
            <a:ext cx="8077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Next, relate given moles to desired moles via mole ratio (need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dirty="0" smtClean="0"/>
              <a:t> moles )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8873" y="2662581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0.25 moles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endParaRPr lang="en-US" sz="36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772892" y="27340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x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273408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???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7128" y="2591076"/>
            <a:ext cx="315883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6</a:t>
            </a:r>
            <a:r>
              <a:rPr lang="en-US" sz="3600" b="1" u="sng" dirty="0" smtClean="0"/>
              <a:t> mole </a:t>
            </a:r>
            <a:r>
              <a:rPr lang="en-US" sz="3600" b="1" u="sng" dirty="0" smtClean="0">
                <a:solidFill>
                  <a:srgbClr val="C00000"/>
                </a:solidFill>
              </a:rPr>
              <a:t>C</a:t>
            </a:r>
          </a:p>
          <a:p>
            <a:r>
              <a:rPr lang="en-US" sz="3600" b="1" dirty="0" smtClean="0"/>
              <a:t>1 mole </a:t>
            </a:r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2726412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676900" y="3340525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72050" y="3849194"/>
            <a:ext cx="3619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=1.5 moles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557080"/>
            <a:ext cx="8763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Finally, convert moles to </a:t>
            </a:r>
            <a:r>
              <a:rPr lang="en-US" sz="3600" b="1" dirty="0" smtClean="0">
                <a:solidFill>
                  <a:srgbClr val="C00000"/>
                </a:solidFill>
              </a:rPr>
              <a:t>grams</a:t>
            </a:r>
            <a:r>
              <a:rPr lang="en-US" sz="3600" b="1" dirty="0" smtClean="0"/>
              <a:t> in usual way: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5465295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1.5 moles </a:t>
            </a:r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21728" y="5428335"/>
            <a:ext cx="2057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C00000"/>
                </a:solidFill>
              </a:rPr>
              <a:t>12 </a:t>
            </a:r>
            <a:r>
              <a:rPr lang="en-US" sz="4000" b="1" u="sng" dirty="0">
                <a:solidFill>
                  <a:srgbClr val="C00000"/>
                </a:solidFill>
              </a:rPr>
              <a:t>g </a:t>
            </a:r>
            <a:r>
              <a:rPr lang="en-US" sz="4000" b="1" u="sng" dirty="0" smtClean="0">
                <a:solidFill>
                  <a:srgbClr val="C00000"/>
                </a:solidFill>
              </a:rPr>
              <a:t>C</a:t>
            </a:r>
            <a:r>
              <a:rPr lang="en-US" sz="4000" b="1" dirty="0" smtClean="0"/>
              <a:t>   </a:t>
            </a:r>
          </a:p>
          <a:p>
            <a:r>
              <a:rPr lang="en-US" sz="4000" b="1" dirty="0" smtClean="0"/>
              <a:t>1 mole </a:t>
            </a:r>
            <a:r>
              <a:rPr lang="en-US" sz="4000" b="1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8691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</a:t>
            </a:r>
            <a:endParaRPr lang="en-US" sz="4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93273" y="5579081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45527" y="6284669"/>
            <a:ext cx="2209800" cy="4671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00800" y="5465295"/>
            <a:ext cx="23552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= </a:t>
            </a:r>
            <a:r>
              <a:rPr lang="en-US" sz="4400" b="1" dirty="0" smtClean="0">
                <a:solidFill>
                  <a:srgbClr val="C00000"/>
                </a:solidFill>
              </a:rPr>
              <a:t>18 g C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3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2" grpId="0"/>
      <p:bldP spid="13" grpId="0" animBg="1"/>
      <p:bldP spid="15" grpId="0"/>
      <p:bldP spid="16" grpId="0" animBg="1"/>
      <p:bldP spid="17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838200" y="914400"/>
            <a:ext cx="76200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Solving Mole parts </a:t>
            </a:r>
            <a:r>
              <a:rPr lang="en-US" sz="3600" b="1" dirty="0" smtClean="0"/>
              <a:t>(ratio) problems</a:t>
            </a:r>
            <a:endParaRPr lang="en-US" sz="3600" b="1" dirty="0"/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534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Convert any given weight or molecule count to moles </a:t>
            </a:r>
            <a:r>
              <a:rPr lang="en-US" sz="3600" b="1" i="1" dirty="0">
                <a:solidFill>
                  <a:srgbClr val="D60093"/>
                </a:solidFill>
              </a:rPr>
              <a:t>(“all roads lead through moles”)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Relate the computed moles above to desired moles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If necessary, convert desired moles to target grams or  molecule count</a:t>
            </a:r>
          </a:p>
        </p:txBody>
      </p:sp>
    </p:spTree>
    <p:extLst>
      <p:ext uri="{BB962C8B-B14F-4D97-AF65-F5344CB8AC3E}">
        <p14:creationId xmlns:p14="http://schemas.microsoft.com/office/powerpoint/2010/main" val="331824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120162" y="0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In-class exercise </a:t>
            </a:r>
            <a:r>
              <a:rPr lang="en-US" sz="2400" dirty="0" smtClean="0"/>
              <a:t>#5b</a:t>
            </a:r>
            <a:r>
              <a:rPr lang="en-US" sz="2400" dirty="0"/>
              <a:t>: </a:t>
            </a:r>
            <a:r>
              <a:rPr lang="en-US" sz="2400" dirty="0" err="1"/>
              <a:t>chem</a:t>
            </a:r>
            <a:r>
              <a:rPr lang="en-US" sz="2400" dirty="0"/>
              <a:t> </a:t>
            </a:r>
            <a:r>
              <a:rPr lang="en-US" sz="2400" dirty="0" smtClean="0"/>
              <a:t>1114</a:t>
            </a:r>
            <a:r>
              <a:rPr lang="en-US" sz="2400" b="1" dirty="0" smtClean="0"/>
              <a:t> </a:t>
            </a:r>
          </a:p>
          <a:p>
            <a:r>
              <a:rPr lang="en-US" sz="2400" i="1" dirty="0" smtClean="0"/>
              <a:t>Mole</a:t>
            </a:r>
            <a:r>
              <a:rPr lang="en-US" sz="2400" b="1" dirty="0" smtClean="0"/>
              <a:t> </a:t>
            </a:r>
            <a:r>
              <a:rPr lang="en-US" sz="2400" b="1" dirty="0"/>
              <a:t>Calculations: part 2</a:t>
            </a:r>
            <a:r>
              <a:rPr lang="en-US" sz="2400" dirty="0"/>
              <a:t> 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685800" y="848582"/>
            <a:ext cx="845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smtClean="0"/>
              <a:t>2.1)mole </a:t>
            </a:r>
            <a:r>
              <a:rPr lang="en-US" sz="3600" b="1" dirty="0"/>
              <a:t>to </a:t>
            </a:r>
            <a:r>
              <a:rPr lang="en-US" sz="3600" b="1" dirty="0" smtClean="0"/>
              <a:t>mole:</a:t>
            </a:r>
          </a:p>
          <a:p>
            <a:r>
              <a:rPr lang="en-US" sz="3200" b="1" dirty="0" smtClean="0"/>
              <a:t>  </a:t>
            </a:r>
            <a:r>
              <a:rPr lang="en-US" sz="3200" dirty="0"/>
              <a:t>how many </a:t>
            </a:r>
            <a:r>
              <a:rPr lang="en-US" sz="3200" b="1" dirty="0">
                <a:solidFill>
                  <a:srgbClr val="FF3300"/>
                </a:solidFill>
              </a:rPr>
              <a:t>moles of O</a:t>
            </a:r>
            <a:r>
              <a:rPr lang="en-US" sz="3200" dirty="0"/>
              <a:t> are present in 0.1666 mole of C</a:t>
            </a:r>
            <a:r>
              <a:rPr lang="en-US" sz="3200" baseline="-25000" dirty="0"/>
              <a:t>6 </a:t>
            </a:r>
            <a:r>
              <a:rPr lang="en-US" sz="3200" dirty="0"/>
              <a:t>H</a:t>
            </a:r>
            <a:r>
              <a:rPr lang="en-US" sz="3200" baseline="-25000" dirty="0"/>
              <a:t>12</a:t>
            </a:r>
            <a:r>
              <a:rPr lang="en-US" sz="3200" dirty="0"/>
              <a:t>O</a:t>
            </a:r>
            <a:r>
              <a:rPr lang="en-US" sz="3200" baseline="-25000" dirty="0"/>
              <a:t>6</a:t>
            </a:r>
            <a:r>
              <a:rPr lang="en-US" sz="3200" dirty="0"/>
              <a:t>?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644769" y="32004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2.2) </a:t>
            </a:r>
            <a:r>
              <a:rPr lang="en-US" sz="3600" b="1" dirty="0"/>
              <a:t>mole to </a:t>
            </a:r>
            <a:r>
              <a:rPr lang="en-US" sz="3600" b="1" dirty="0" smtClean="0"/>
              <a:t>mole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how many </a:t>
            </a:r>
            <a:r>
              <a:rPr lang="en-US" sz="4000" b="1" dirty="0">
                <a:solidFill>
                  <a:srgbClr val="FF3300"/>
                </a:solidFill>
              </a:rPr>
              <a:t>moles of C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b="1" dirty="0">
                <a:solidFill>
                  <a:srgbClr val="FF3300"/>
                </a:solidFill>
              </a:rPr>
              <a:t>H</a:t>
            </a:r>
            <a:r>
              <a:rPr lang="en-US" sz="4000" b="1" baseline="-25000" dirty="0">
                <a:solidFill>
                  <a:srgbClr val="FF3300"/>
                </a:solidFill>
              </a:rPr>
              <a:t>12</a:t>
            </a:r>
            <a:r>
              <a:rPr lang="en-US" sz="4000" b="1" dirty="0">
                <a:solidFill>
                  <a:srgbClr val="FF3300"/>
                </a:solidFill>
              </a:rPr>
              <a:t>O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dirty="0"/>
              <a:t> can be made with 12 mole of O ? 	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4648200" y="2554069"/>
            <a:ext cx="2590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3300"/>
                </a:solidFill>
              </a:rPr>
              <a:t>1 </a:t>
            </a:r>
            <a:r>
              <a:rPr lang="en-US" sz="3600" b="1" dirty="0" err="1">
                <a:solidFill>
                  <a:srgbClr val="FF3300"/>
                </a:solidFill>
              </a:rPr>
              <a:t>mol</a:t>
            </a:r>
            <a:r>
              <a:rPr lang="en-US" sz="3600" b="1" dirty="0">
                <a:solidFill>
                  <a:srgbClr val="FF3300"/>
                </a:solidFill>
              </a:rPr>
              <a:t> O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3933092" y="5029200"/>
            <a:ext cx="433753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4000" b="1" dirty="0" smtClean="0">
                <a:solidFill>
                  <a:srgbClr val="FF3300"/>
                </a:solidFill>
              </a:rPr>
              <a:t>2moles C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>
                <a:solidFill>
                  <a:srgbClr val="FF33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12</a:t>
            </a:r>
            <a:r>
              <a:rPr lang="en-US" sz="4000" b="1" dirty="0" smtClean="0">
                <a:solidFill>
                  <a:srgbClr val="FF3300"/>
                </a:solidFill>
              </a:rPr>
              <a:t>O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4023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2" grpId="0"/>
      <p:bldP spid="134155" grpId="0" animBg="1"/>
      <p:bldP spid="13415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In-class exercise #7b: chem 1114	</a:t>
            </a:r>
            <a:r>
              <a:rPr lang="en-US" b="1"/>
              <a:t> </a:t>
            </a:r>
            <a:r>
              <a:rPr lang="en-US" sz="1800" i="1"/>
              <a:t>Mole</a:t>
            </a:r>
            <a:r>
              <a:rPr lang="en-US" sz="1800" b="1"/>
              <a:t> Calculations: part 2</a:t>
            </a:r>
            <a:r>
              <a:rPr lang="en-US" sz="1800"/>
              <a:t> </a:t>
            </a:r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398585" y="11430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2.3) </a:t>
            </a:r>
            <a:r>
              <a:rPr lang="en-US" sz="3600" b="1" dirty="0"/>
              <a:t>weight to moles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moles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in a sample containing 216 g C ?</a:t>
            </a: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5486400" y="2590800"/>
            <a:ext cx="16002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3300"/>
                </a:solidFill>
              </a:rPr>
              <a:t>mol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375139" y="34290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2.4)</a:t>
            </a:r>
            <a:r>
              <a:rPr lang="en-US" sz="3600" dirty="0"/>
              <a:t>  </a:t>
            </a:r>
            <a:r>
              <a:rPr lang="en-US" sz="3600" b="1" dirty="0"/>
              <a:t>moles to weight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grams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 are formed with 0.2666 </a:t>
            </a:r>
            <a:r>
              <a:rPr lang="en-US" sz="3600" dirty="0" err="1"/>
              <a:t>mol</a:t>
            </a:r>
            <a:r>
              <a:rPr lang="en-US" sz="3600" dirty="0"/>
              <a:t> H?</a:t>
            </a:r>
          </a:p>
        </p:txBody>
      </p:sp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5509846" y="4675873"/>
            <a:ext cx="1752600" cy="1138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3300"/>
                </a:solidFill>
              </a:rPr>
              <a:t>= </a:t>
            </a:r>
            <a:r>
              <a:rPr lang="en-US" sz="4800" b="1" dirty="0">
                <a:solidFill>
                  <a:srgbClr val="FF3300"/>
                </a:solidFill>
              </a:rPr>
              <a:t>4 g</a:t>
            </a:r>
            <a:r>
              <a:rPr lang="en-US" sz="2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306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2" grpId="0" animBg="1"/>
      <p:bldP spid="134163" grpId="0"/>
      <p:bldP spid="1341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mole math </a:t>
            </a:r>
            <a:r>
              <a:rPr lang="en-US" dirty="0" smtClean="0"/>
              <a:t>the triangle way</a:t>
            </a:r>
            <a:endParaRPr lang="en-US" dirty="0"/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 flipH="1">
            <a:off x="2209800" y="2895600"/>
            <a:ext cx="914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37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0838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0839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343400"/>
            <a:ext cx="1047750" cy="771525"/>
          </a:xfrm>
          <a:prstGeom prst="rect">
            <a:avLst/>
          </a:prstGeom>
          <a:noFill/>
        </p:spPr>
      </p:pic>
      <p:pic>
        <p:nvPicPr>
          <p:cNvPr id="120840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0841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2057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Weight (w)</a:t>
            </a:r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>
            <a:off x="5334000" y="2895600"/>
            <a:ext cx="914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44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5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0846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0847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8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0849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0850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0851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0852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53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0854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5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6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7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5029200" y="3779149"/>
            <a:ext cx="3505200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(N)</a:t>
            </a:r>
          </a:p>
        </p:txBody>
      </p:sp>
      <p:pic>
        <p:nvPicPr>
          <p:cNvPr id="120859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0860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0861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62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0863" name="Text Box 31"/>
          <p:cNvSpPr txBox="1">
            <a:spLocks noChangeArrowheads="1"/>
          </p:cNvSpPr>
          <p:nvPr/>
        </p:nvSpPr>
        <p:spPr bwMode="auto">
          <a:xfrm>
            <a:off x="457200" y="2590800"/>
            <a:ext cx="21336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w= 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x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  <a:p>
            <a:r>
              <a:rPr lang="en-US" sz="2800" dirty="0">
                <a:latin typeface="Arial" charset="0"/>
              </a:rPr>
              <a:t>           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2971800" y="3276600"/>
            <a:ext cx="2362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If you </a:t>
            </a:r>
            <a:r>
              <a:rPr lang="en-US" sz="2000" b="1" dirty="0">
                <a:solidFill>
                  <a:srgbClr val="006600"/>
                </a:solidFill>
                <a:latin typeface="Arial" charset="0"/>
              </a:rPr>
              <a:t>have</a:t>
            </a:r>
            <a:r>
              <a:rPr lang="en-US" sz="2000" b="1" dirty="0">
                <a:latin typeface="Arial" charset="0"/>
              </a:rPr>
              <a:t> moles they multiply !!</a:t>
            </a:r>
          </a:p>
          <a:p>
            <a:r>
              <a:rPr lang="en-US" sz="2000" b="1" dirty="0">
                <a:latin typeface="Arial" charset="0"/>
              </a:rPr>
              <a:t>(</a:t>
            </a:r>
            <a:r>
              <a:rPr lang="en-US" sz="2000" b="1" i="1" dirty="0">
                <a:solidFill>
                  <a:srgbClr val="990033"/>
                </a:solidFill>
                <a:latin typeface="Arial" charset="0"/>
              </a:rPr>
              <a:t>because…</a:t>
            </a:r>
          </a:p>
          <a:p>
            <a:r>
              <a:rPr lang="en-US" sz="2000" b="1" i="1" dirty="0">
                <a:solidFill>
                  <a:srgbClr val="990033"/>
                </a:solidFill>
                <a:latin typeface="Arial" charset="0"/>
              </a:rPr>
              <a:t>moles </a:t>
            </a:r>
            <a:r>
              <a:rPr lang="en-US" sz="2000" b="1" i="1" dirty="0" smtClean="0">
                <a:solidFill>
                  <a:srgbClr val="990033"/>
                </a:solidFill>
                <a:latin typeface="Arial" charset="0"/>
              </a:rPr>
              <a:t>breed whenever they can</a:t>
            </a:r>
            <a:r>
              <a:rPr lang="en-US" sz="2000" b="1" dirty="0" smtClean="0">
                <a:latin typeface="Arial" charset="0"/>
              </a:rPr>
              <a:t>)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120865" name="Text Box 33"/>
          <p:cNvSpPr txBox="1">
            <a:spLocks noChangeArrowheads="1"/>
          </p:cNvSpPr>
          <p:nvPr/>
        </p:nvSpPr>
        <p:spPr bwMode="auto">
          <a:xfrm>
            <a:off x="5791200" y="2667000"/>
            <a:ext cx="29718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sz="2400" b="1" dirty="0">
                <a:latin typeface="Arial" charset="0"/>
              </a:rPr>
              <a:t>= </a:t>
            </a:r>
            <a:r>
              <a:rPr lang="en-US" sz="2400" b="1" dirty="0" smtClean="0">
                <a:latin typeface="Arial" charset="0"/>
              </a:rPr>
              <a:t>n x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2400" b="1" baseline="30000" dirty="0" smtClean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0866" name="Text Box 34"/>
          <p:cNvSpPr txBox="1">
            <a:spLocks noChangeArrowheads="1"/>
          </p:cNvSpPr>
          <p:nvPr/>
        </p:nvSpPr>
        <p:spPr bwMode="auto">
          <a:xfrm>
            <a:off x="5562600" y="1295400"/>
            <a:ext cx="358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You always get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MW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and/or 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Avogodro’s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#</a:t>
            </a:r>
            <a:r>
              <a:rPr lang="en-US" sz="2400" dirty="0">
                <a:latin typeface="Arial" charset="0"/>
              </a:rPr>
              <a:t> =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2400" baseline="30000" dirty="0">
                <a:solidFill>
                  <a:srgbClr val="CC0000"/>
                </a:solidFill>
                <a:latin typeface="Arial" charset="0"/>
              </a:rPr>
              <a:t>23 </a:t>
            </a:r>
            <a:endParaRPr lang="en-US" sz="2400" dirty="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0867" name="Picture 3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68" name="Picture 3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69" name="Picture 3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6019800"/>
            <a:ext cx="609600" cy="44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/>
      <p:bldP spid="120843" grpId="0" animBg="1"/>
      <p:bldP spid="120863" grpId="0" animBg="1"/>
      <p:bldP spid="120864" grpId="0"/>
      <p:bldP spid="1208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899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2.5) moles to molecules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E22B00"/>
                </a:solidFill>
              </a:rPr>
              <a:t>molecules of O</a:t>
            </a:r>
            <a:r>
              <a:rPr lang="en-US" sz="3600" dirty="0"/>
              <a:t> are present in 0.8333 </a:t>
            </a:r>
            <a:r>
              <a:rPr lang="en-US" sz="3600" dirty="0" err="1"/>
              <a:t>mol</a:t>
            </a:r>
            <a:r>
              <a:rPr lang="en-US" sz="3600" dirty="0"/>
              <a:t> of C</a:t>
            </a:r>
            <a:r>
              <a:rPr lang="en-US" sz="3600" baseline="-25000" dirty="0"/>
              <a:t>6 </a:t>
            </a:r>
            <a:r>
              <a:rPr lang="en-US" sz="3600" dirty="0"/>
              <a:t>H</a:t>
            </a:r>
            <a:r>
              <a:rPr lang="en-US" sz="3600" baseline="-25000" dirty="0"/>
              <a:t>12</a:t>
            </a:r>
            <a:r>
              <a:rPr lang="en-US" sz="3600" dirty="0"/>
              <a:t>O</a:t>
            </a:r>
            <a:r>
              <a:rPr lang="en-US" sz="3600" baseline="-25000" dirty="0"/>
              <a:t>6</a:t>
            </a:r>
            <a:r>
              <a:rPr lang="en-US" sz="3600" dirty="0"/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5064369" y="2522188"/>
            <a:ext cx="3429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>
                <a:solidFill>
                  <a:srgbClr val="E22B00"/>
                </a:solidFill>
              </a:rPr>
              <a:t>5*10</a:t>
            </a:r>
            <a:r>
              <a:rPr lang="en-US" sz="4000" b="1" baseline="30000" dirty="0">
                <a:solidFill>
                  <a:srgbClr val="E22B00"/>
                </a:solidFill>
              </a:rPr>
              <a:t>23</a:t>
            </a:r>
            <a:endParaRPr lang="en-US" sz="4000" b="1" dirty="0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985" y="350520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/>
              <a:t>   </a:t>
            </a:r>
            <a:r>
              <a:rPr lang="en-US" sz="3200" b="1" dirty="0"/>
              <a:t>2.6) molecules to </a:t>
            </a:r>
            <a:r>
              <a:rPr lang="en-US" sz="3200" b="1" dirty="0" smtClean="0"/>
              <a:t>moles</a:t>
            </a:r>
          </a:p>
          <a:p>
            <a:r>
              <a:rPr lang="en-US" sz="3200" dirty="0" smtClean="0"/>
              <a:t>how </a:t>
            </a:r>
            <a:r>
              <a:rPr lang="en-US" sz="3200" dirty="0"/>
              <a:t>many </a:t>
            </a:r>
            <a:r>
              <a:rPr lang="en-US" sz="3200" b="1" dirty="0">
                <a:solidFill>
                  <a:srgbClr val="E22B00"/>
                </a:solidFill>
              </a:rPr>
              <a:t>moles of C</a:t>
            </a:r>
            <a:r>
              <a:rPr lang="en-US" sz="3200" b="1" baseline="-25000" dirty="0">
                <a:solidFill>
                  <a:srgbClr val="E22B00"/>
                </a:solidFill>
              </a:rPr>
              <a:t>6 </a:t>
            </a:r>
            <a:r>
              <a:rPr lang="en-US" sz="3200" b="1" dirty="0">
                <a:solidFill>
                  <a:srgbClr val="E22B00"/>
                </a:solidFill>
              </a:rPr>
              <a:t>H</a:t>
            </a:r>
            <a:r>
              <a:rPr lang="en-US" sz="3200" b="1" baseline="-25000" dirty="0">
                <a:solidFill>
                  <a:srgbClr val="E22B00"/>
                </a:solidFill>
              </a:rPr>
              <a:t>12</a:t>
            </a:r>
            <a:r>
              <a:rPr lang="en-US" sz="3200" b="1" dirty="0">
                <a:solidFill>
                  <a:srgbClr val="E22B00"/>
                </a:solidFill>
              </a:rPr>
              <a:t>O</a:t>
            </a:r>
            <a:r>
              <a:rPr lang="en-US" sz="3200" b="1" baseline="-25000" dirty="0">
                <a:solidFill>
                  <a:srgbClr val="E22B00"/>
                </a:solidFill>
              </a:rPr>
              <a:t>6</a:t>
            </a:r>
            <a:r>
              <a:rPr lang="en-US" sz="3200" dirty="0"/>
              <a:t> are formed from  5.04*10</a:t>
            </a:r>
            <a:r>
              <a:rPr lang="en-US" sz="3200" baseline="30000" dirty="0"/>
              <a:t>25</a:t>
            </a:r>
            <a:r>
              <a:rPr lang="en-US" sz="3200" dirty="0"/>
              <a:t> atoms </a:t>
            </a:r>
            <a:r>
              <a:rPr lang="en-US" sz="3200" dirty="0" smtClean="0"/>
              <a:t>of </a:t>
            </a:r>
            <a:r>
              <a:rPr lang="en-US" sz="3200" dirty="0"/>
              <a:t>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1447800" y="5410200"/>
            <a:ext cx="29718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E22B00"/>
                </a:solidFill>
              </a:rPr>
              <a:t>7 moles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972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2.7 </a:t>
            </a:r>
            <a:r>
              <a:rPr lang="en-US" sz="3600" b="1" dirty="0" smtClean="0"/>
              <a:t>mass to molecules</a:t>
            </a:r>
            <a:r>
              <a:rPr lang="en-US" sz="3600" dirty="0" smtClean="0"/>
              <a:t>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molecules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of  C</a:t>
            </a:r>
            <a:r>
              <a:rPr lang="en-US" sz="3600" baseline="-25000" dirty="0" smtClean="0">
                <a:solidFill>
                  <a:srgbClr val="FF0000"/>
                </a:solidFill>
              </a:rPr>
              <a:t>6 </a:t>
            </a:r>
            <a:r>
              <a:rPr lang="en-US" sz="3600" dirty="0" smtClean="0">
                <a:solidFill>
                  <a:srgbClr val="FF0000"/>
                </a:solidFill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</a:rPr>
              <a:t>12</a:t>
            </a:r>
            <a:r>
              <a:rPr lang="en-US" sz="3600" dirty="0" smtClean="0">
                <a:solidFill>
                  <a:srgbClr val="FF0000"/>
                </a:solidFill>
              </a:rPr>
              <a:t>O</a:t>
            </a:r>
            <a:r>
              <a:rPr lang="en-US" sz="3600" baseline="-25000" dirty="0" smtClean="0">
                <a:solidFill>
                  <a:srgbClr val="FF0000"/>
                </a:solidFill>
              </a:rPr>
              <a:t>6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/>
              <a:t>form from 96 g of C ? </a:t>
            </a:r>
            <a:endParaRPr lang="en-US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38400"/>
            <a:ext cx="7772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8 *10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23 </a:t>
            </a:r>
            <a:r>
              <a:rPr lang="en-US" sz="4400" b="1" dirty="0" smtClean="0">
                <a:solidFill>
                  <a:srgbClr val="FF0000"/>
                </a:solidFill>
              </a:rPr>
              <a:t> molecules </a:t>
            </a:r>
            <a:r>
              <a:rPr lang="en-US" sz="4400" dirty="0" smtClean="0">
                <a:solidFill>
                  <a:srgbClr val="FF0000"/>
                </a:solidFill>
              </a:rPr>
              <a:t>of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C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H</a:t>
            </a:r>
            <a:r>
              <a:rPr lang="en-US" sz="4400" baseline="-25000" dirty="0" smtClean="0">
                <a:solidFill>
                  <a:srgbClr val="FF0000"/>
                </a:solidFill>
              </a:rPr>
              <a:t>12</a:t>
            </a:r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   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81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2.8 </a:t>
            </a:r>
            <a:r>
              <a:rPr lang="en-US" sz="3600" b="1" dirty="0" smtClean="0"/>
              <a:t>atoms to mass: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grams of H </a:t>
            </a:r>
            <a:r>
              <a:rPr lang="en-US" sz="3600" dirty="0" smtClean="0"/>
              <a:t>are combined with 2.7*10</a:t>
            </a:r>
            <a:r>
              <a:rPr lang="en-US" sz="3600" baseline="30000" dirty="0" smtClean="0"/>
              <a:t>24 </a:t>
            </a:r>
            <a:r>
              <a:rPr lang="en-US" sz="3600" dirty="0" smtClean="0"/>
              <a:t> atoms of O in  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12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 6</a:t>
            </a:r>
            <a:r>
              <a:rPr lang="en-US" sz="3600" dirty="0" smtClean="0"/>
              <a:t> ?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9 grams H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Sample  problem #1 (see also pp 93-102)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8688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  <p:bldP spid="144388" grpId="0"/>
      <p:bldP spid="144389" grpId="0"/>
      <p:bldP spid="144390" grpId="0" animBg="1"/>
      <p:bldP spid="144391" grpId="0" animBg="1"/>
      <p:bldP spid="144392" grpId="0" animBg="1"/>
      <p:bldP spid="144394" grpId="0"/>
      <p:bldP spid="144397" grpId="0" animBg="1"/>
      <p:bldP spid="144398" grpId="0" animBg="1"/>
      <p:bldP spid="14439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EMPIRIC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1676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…3 &amp; 7 have no shared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505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800" y="3505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 …5 has no shared factors with 3,9  or 12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3962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Do not </a:t>
            </a:r>
            <a:r>
              <a:rPr lang="en-US" b="1" dirty="0" smtClean="0"/>
              <a:t>write HP</a:t>
            </a:r>
            <a:r>
              <a:rPr lang="en-US" b="1" baseline="-25000" dirty="0" smtClean="0"/>
              <a:t>3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S</a:t>
            </a:r>
            <a:r>
              <a:rPr lang="en-US" b="1" baseline="-25000" dirty="0" smtClean="0"/>
              <a:t>5/3</a:t>
            </a:r>
            <a:endParaRPr lang="en-US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4958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Cu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(PO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)</a:t>
            </a:r>
            <a:r>
              <a:rPr lang="en-US" sz="3600" b="1" baseline="-25000" dirty="0" smtClean="0"/>
              <a:t>8</a:t>
            </a:r>
            <a:r>
              <a:rPr lang="en-US" sz="3600" b="1" dirty="0" smtClean="0"/>
              <a:t>*2H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4648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EMPIRIC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715000" y="4953000"/>
            <a:ext cx="10668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8800" y="4343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÷ ???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4267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410200"/>
            <a:ext cx="3635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D60093"/>
                </a:solidFill>
              </a:rPr>
              <a:t>Cu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(PO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)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*H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O</a:t>
            </a:r>
            <a:endParaRPr lang="en-US" sz="4000" b="1" dirty="0">
              <a:solidFill>
                <a:srgbClr val="D6009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29200" y="510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60093"/>
                </a:solidFill>
              </a:rPr>
              <a:t>ALMOST EMPIRIC</a:t>
            </a:r>
            <a:endParaRPr lang="en-US" dirty="0">
              <a:solidFill>
                <a:srgbClr val="D6009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410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Cu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7" idx="1"/>
            <a:endCxn id="29" idx="3"/>
          </p:cNvCxnSpPr>
          <p:nvPr/>
        </p:nvCxnSpPr>
        <p:spPr>
          <a:xfrm rot="10800000">
            <a:off x="4038600" y="5764143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90600" y="5105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FINALLY EMPIRIC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  <p:bldP spid="20" grpId="0"/>
      <p:bldP spid="2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reverse mole </a:t>
            </a:r>
            <a:r>
              <a:rPr lang="en-US" dirty="0" smtClean="0"/>
              <a:t>math the triangle way</a:t>
            </a:r>
            <a:endParaRPr lang="en-US" dirty="0"/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 flipV="1">
            <a:off x="2209800" y="2971800"/>
            <a:ext cx="762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1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1862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495800"/>
            <a:ext cx="1047750" cy="771525"/>
          </a:xfrm>
          <a:prstGeom prst="rect">
            <a:avLst/>
          </a:prstGeom>
          <a:noFill/>
        </p:spPr>
      </p:pic>
      <p:pic>
        <p:nvPicPr>
          <p:cNvPr id="121863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67200"/>
            <a:ext cx="1047750" cy="771525"/>
          </a:xfrm>
          <a:prstGeom prst="rect">
            <a:avLst/>
          </a:prstGeom>
          <a:noFill/>
        </p:spPr>
      </p:pic>
      <p:pic>
        <p:nvPicPr>
          <p:cNvPr id="121864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105400"/>
            <a:ext cx="1047750" cy="771525"/>
          </a:xfrm>
          <a:prstGeom prst="rect">
            <a:avLst/>
          </a:prstGeom>
          <a:noFill/>
        </p:spPr>
      </p:pic>
      <p:pic>
        <p:nvPicPr>
          <p:cNvPr id="121865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648200"/>
            <a:ext cx="1047750" cy="771525"/>
          </a:xfrm>
          <a:prstGeom prst="rect">
            <a:avLst/>
          </a:prstGeom>
          <a:noFill/>
        </p:spPr>
      </p:pic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82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Weight (w)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 flipV="1">
            <a:off x="5334000" y="2971800"/>
            <a:ext cx="9906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8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69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1870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1871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72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1873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1874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1875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1876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77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1878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257800"/>
            <a:ext cx="609600" cy="449263"/>
          </a:xfrm>
          <a:prstGeom prst="rect">
            <a:avLst/>
          </a:prstGeom>
          <a:noFill/>
        </p:spPr>
      </p:pic>
      <p:pic>
        <p:nvPicPr>
          <p:cNvPr id="121879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0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1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1882" name="Text Box 26"/>
          <p:cNvSpPr txBox="1">
            <a:spLocks noChangeArrowheads="1"/>
          </p:cNvSpPr>
          <p:nvPr/>
        </p:nvSpPr>
        <p:spPr bwMode="auto">
          <a:xfrm>
            <a:off x="5143500" y="3727938"/>
            <a:ext cx="34290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(N)</a:t>
            </a:r>
          </a:p>
        </p:txBody>
      </p:sp>
      <p:pic>
        <p:nvPicPr>
          <p:cNvPr id="121883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1884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1885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86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1887" name="Text Box 31"/>
          <p:cNvSpPr txBox="1">
            <a:spLocks noChangeArrowheads="1"/>
          </p:cNvSpPr>
          <p:nvPr/>
        </p:nvSpPr>
        <p:spPr bwMode="auto">
          <a:xfrm>
            <a:off x="304800" y="2438400"/>
            <a:ext cx="23622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n</a:t>
            </a:r>
            <a:r>
              <a:rPr lang="en-US" sz="2800" dirty="0">
                <a:latin typeface="Arial" charset="0"/>
              </a:rPr>
              <a:t> =   </a:t>
            </a:r>
            <a:r>
              <a:rPr lang="en-US" sz="2800" b="1" u="sng" dirty="0">
                <a:latin typeface="Arial" charset="0"/>
              </a:rPr>
              <a:t>w</a:t>
            </a:r>
          </a:p>
          <a:p>
            <a:r>
              <a:rPr lang="en-US" sz="2800" b="1" dirty="0">
                <a:latin typeface="Arial" charset="0"/>
              </a:rPr>
              <a:t>       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3048000" y="2971800"/>
            <a:ext cx="22098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33"/>
                </a:solidFill>
                <a:latin typeface="Arial" charset="0"/>
              </a:rPr>
              <a:t>If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you </a:t>
            </a:r>
            <a:r>
              <a:rPr lang="en-US" sz="1800" b="1" u="sng">
                <a:solidFill>
                  <a:srgbClr val="990033"/>
                </a:solidFill>
                <a:latin typeface="Arial" charset="0"/>
              </a:rPr>
              <a:t>want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 moles</a:t>
            </a:r>
            <a:r>
              <a:rPr lang="en-US" sz="1800" b="1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800" b="1" i="1">
                <a:latin typeface="Comic Sans MS" pitchFamily="66" charset="0"/>
              </a:rPr>
              <a:t>…don’t let these horny critters multiply…divide them up!!!</a:t>
            </a: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5879123" y="2514600"/>
            <a:ext cx="21336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latin typeface="Arial" charset="0"/>
              </a:rPr>
              <a:t>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=    </a:t>
            </a: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N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     6.02*10</a:t>
            </a:r>
            <a:r>
              <a:rPr lang="en-US" sz="2400" b="1" baseline="30000" dirty="0">
                <a:solidFill>
                  <a:srgbClr val="FF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4724400" y="6248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7" grpId="0" animBg="1"/>
      <p:bldP spid="121887" grpId="0" animBg="1"/>
      <p:bldP spid="121888" grpId="0"/>
      <p:bldP spid="1218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N</a:t>
            </a:r>
            <a:r>
              <a:rPr lang="en-US" sz="3600">
                <a:sym typeface="Wingdings" pitchFamily="2" charset="2"/>
              </a:rPr>
              <a:t>w</a:t>
            </a:r>
            <a:endParaRPr lang="en-US" sz="3600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2171700" y="3184173"/>
            <a:ext cx="990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85" name="Picture 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2886" name="Picture 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2887" name="Picture 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2888" name="Picture 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2889" name="Picture 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0" y="3962400"/>
            <a:ext cx="2514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Weight (w</a:t>
            </a:r>
            <a:r>
              <a:rPr lang="en-US" sz="1800" b="1" dirty="0">
                <a:latin typeface="Arial" charset="0"/>
              </a:rPr>
              <a:t>)</a:t>
            </a: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H="1" flipV="1">
            <a:off x="4876800" y="28956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92" name="Picture 12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3" name="Picture 13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894" name="Picture 14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895" name="Picture 1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6" name="Picture 1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2897" name="Picture 1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2898" name="Picture 1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104481"/>
            <a:ext cx="609600" cy="449263"/>
          </a:xfrm>
          <a:prstGeom prst="rect">
            <a:avLst/>
          </a:prstGeom>
          <a:noFill/>
        </p:spPr>
      </p:pic>
      <p:pic>
        <p:nvPicPr>
          <p:cNvPr id="122899" name="Picture 1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419600"/>
            <a:ext cx="609600" cy="449263"/>
          </a:xfrm>
          <a:prstGeom prst="rect">
            <a:avLst/>
          </a:prstGeom>
          <a:noFill/>
        </p:spPr>
      </p:pic>
      <p:pic>
        <p:nvPicPr>
          <p:cNvPr id="122900" name="Picture 20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01" name="Picture 21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902" name="Picture 22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5410200"/>
            <a:ext cx="609600" cy="449263"/>
          </a:xfrm>
          <a:prstGeom prst="rect">
            <a:avLst/>
          </a:prstGeom>
          <a:noFill/>
        </p:spPr>
      </p:pic>
      <p:pic>
        <p:nvPicPr>
          <p:cNvPr id="122903" name="Picture 23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4" name="Picture 24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5" name="Picture 2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2906" name="Text Box 26"/>
          <p:cNvSpPr txBox="1">
            <a:spLocks noChangeArrowheads="1"/>
          </p:cNvSpPr>
          <p:nvPr/>
        </p:nvSpPr>
        <p:spPr bwMode="auto">
          <a:xfrm>
            <a:off x="4333875" y="3513118"/>
            <a:ext cx="457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Given molecule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count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N=20</a:t>
            </a:r>
          </a:p>
        </p:txBody>
      </p:sp>
      <p:pic>
        <p:nvPicPr>
          <p:cNvPr id="122907" name="Picture 2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908" name="Picture 2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181600"/>
            <a:ext cx="609600" cy="449263"/>
          </a:xfrm>
          <a:prstGeom prst="rect">
            <a:avLst/>
          </a:prstGeom>
          <a:noFill/>
        </p:spPr>
      </p:pic>
      <p:pic>
        <p:nvPicPr>
          <p:cNvPr id="122909" name="Picture 2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10" name="Picture 30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-108438" y="2576154"/>
            <a:ext cx="3162300" cy="83099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charset="0"/>
              </a:rPr>
              <a:t>w=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2400" b="1" dirty="0">
                <a:latin typeface="Arial" charset="0"/>
              </a:rPr>
              <a:t>n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*MW= </a:t>
            </a:r>
            <a:r>
              <a:rPr lang="en-US" sz="2400" b="1" u="sng" dirty="0">
                <a:latin typeface="Arial" charset="0"/>
              </a:rPr>
              <a:t>20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2400" b="1" u="sng" dirty="0" smtClean="0">
                <a:solidFill>
                  <a:srgbClr val="CC0000"/>
                </a:solidFill>
                <a:latin typeface="Arial" charset="0"/>
              </a:rPr>
              <a:t>x  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100</a:t>
            </a:r>
          </a:p>
          <a:p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                  </a:t>
            </a:r>
            <a:r>
              <a:rPr lang="en-US" sz="2400" b="1" dirty="0">
                <a:latin typeface="Arial" charset="0"/>
              </a:rPr>
              <a:t>6.02*10</a:t>
            </a:r>
            <a:r>
              <a:rPr lang="en-US" sz="2400" b="1" baseline="30000" dirty="0">
                <a:latin typeface="Arial" charset="0"/>
              </a:rPr>
              <a:t>23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22912" name="Text Box 32"/>
          <p:cNvSpPr txBox="1">
            <a:spLocks noChangeArrowheads="1"/>
          </p:cNvSpPr>
          <p:nvPr/>
        </p:nvSpPr>
        <p:spPr bwMode="auto">
          <a:xfrm>
            <a:off x="5832230" y="2514600"/>
            <a:ext cx="2625969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n=   </a:t>
            </a:r>
            <a:r>
              <a:rPr lang="en-US" sz="2800" b="1" u="sng" dirty="0">
                <a:solidFill>
                  <a:srgbClr val="FF0000"/>
                </a:solidFill>
                <a:latin typeface="Arial" charset="0"/>
              </a:rPr>
              <a:t>20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     6.02*10</a:t>
            </a:r>
            <a:r>
              <a:rPr lang="en-US" sz="2800" b="1" baseline="30000" dirty="0">
                <a:solidFill>
                  <a:srgbClr val="FF0000"/>
                </a:solidFill>
                <a:latin typeface="Arial" charset="0"/>
              </a:rPr>
              <a:t>23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2913" name="Text Box 33"/>
          <p:cNvSpPr txBox="1">
            <a:spLocks noChangeArrowheads="1"/>
          </p:cNvSpPr>
          <p:nvPr/>
        </p:nvSpPr>
        <p:spPr bwMode="auto">
          <a:xfrm>
            <a:off x="5257799" y="1371600"/>
            <a:ext cx="3648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Given:</a:t>
            </a:r>
          </a:p>
          <a:p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100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g/</a:t>
            </a:r>
            <a:r>
              <a:rPr lang="en-US" sz="28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=MW</a:t>
            </a:r>
          </a:p>
        </p:txBody>
      </p:sp>
      <p:sp>
        <p:nvSpPr>
          <p:cNvPr id="122914" name="Text Box 34"/>
          <p:cNvSpPr txBox="1">
            <a:spLocks noChangeArrowheads="1"/>
          </p:cNvSpPr>
          <p:nvPr/>
        </p:nvSpPr>
        <p:spPr bwMode="auto">
          <a:xfrm>
            <a:off x="1981200" y="62484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2400" dirty="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2400" dirty="0">
                <a:latin typeface="Arial" charset="0"/>
              </a:rPr>
              <a:t>  </a:t>
            </a:r>
            <a:r>
              <a:rPr lang="en-US" sz="2400" b="1" i="1" dirty="0">
                <a:latin typeface="Arial" charset="0"/>
              </a:rPr>
              <a:t>chemist’s dozen</a:t>
            </a:r>
            <a:r>
              <a:rPr lang="en-US" sz="2400" dirty="0">
                <a:latin typeface="Arial" charset="0"/>
              </a:rPr>
              <a:t> =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1 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count=6.02*10</a:t>
            </a:r>
            <a:r>
              <a:rPr lang="en-US" sz="2400" b="1" baseline="30000" dirty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4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2915" name="Text Box 35"/>
          <p:cNvSpPr txBox="1">
            <a:spLocks noChangeArrowheads="1"/>
          </p:cNvSpPr>
          <p:nvPr/>
        </p:nvSpPr>
        <p:spPr bwMode="auto">
          <a:xfrm>
            <a:off x="685800" y="44958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latin typeface="Arial" charset="0"/>
              </a:rPr>
              <a:t>?</a:t>
            </a:r>
          </a:p>
        </p:txBody>
      </p:sp>
      <p:sp>
        <p:nvSpPr>
          <p:cNvPr id="122916" name="Text Box 36"/>
          <p:cNvSpPr txBox="1">
            <a:spLocks noChangeArrowheads="1"/>
          </p:cNvSpPr>
          <p:nvPr/>
        </p:nvSpPr>
        <p:spPr bwMode="auto">
          <a:xfrm>
            <a:off x="2915383" y="3383268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2917" name="Text Box 37"/>
          <p:cNvSpPr txBox="1">
            <a:spLocks noChangeArrowheads="1"/>
          </p:cNvSpPr>
          <p:nvPr/>
        </p:nvSpPr>
        <p:spPr bwMode="auto">
          <a:xfrm>
            <a:off x="2667000" y="4800600"/>
            <a:ext cx="1905000" cy="3667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w~3.3*10</a:t>
            </a:r>
            <a:r>
              <a:rPr lang="en-US" sz="1800" b="1" baseline="30000">
                <a:latin typeface="Arial" charset="0"/>
              </a:rPr>
              <a:t>-21 </a:t>
            </a:r>
            <a:r>
              <a:rPr lang="en-US" sz="1800" b="1">
                <a:latin typeface="Arial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91" grpId="0" animBg="1"/>
      <p:bldP spid="122906" grpId="0" animBg="1"/>
      <p:bldP spid="122911" grpId="0" animBg="1"/>
      <p:bldP spid="122912" grpId="0" animBg="1"/>
      <p:bldP spid="122913" grpId="0"/>
      <p:bldP spid="122914" grpId="0"/>
      <p:bldP spid="122915" grpId="0"/>
      <p:bldP spid="122915" grpId="1"/>
      <p:bldP spid="1229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w</a:t>
            </a:r>
            <a:r>
              <a:rPr lang="en-US" sz="3600">
                <a:sym typeface="Wingdings" pitchFamily="2" charset="2"/>
              </a:rPr>
              <a:t>N</a:t>
            </a:r>
            <a:endParaRPr lang="en-US" sz="3600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52322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Moles (n)</a:t>
            </a: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 flipV="1">
            <a:off x="1504950" y="3063875"/>
            <a:ext cx="14478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3909" name="Picture 5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3910" name="Picture 6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3911" name="Picture 7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3912" name="Picture 8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3913" name="Picture 9" descr="treasure-mo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228601" y="3962400"/>
            <a:ext cx="410527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Given</a:t>
            </a:r>
            <a:r>
              <a:rPr lang="en-US" sz="2800" b="1" dirty="0">
                <a:latin typeface="Arial" charset="0"/>
              </a:rPr>
              <a:t> weight w=200 g</a:t>
            </a:r>
          </a:p>
        </p:txBody>
      </p:sp>
      <p:sp>
        <p:nvSpPr>
          <p:cNvPr id="123915" name="Line 11"/>
          <p:cNvSpPr>
            <a:spLocks noChangeShapeType="1"/>
          </p:cNvSpPr>
          <p:nvPr/>
        </p:nvSpPr>
        <p:spPr bwMode="auto">
          <a:xfrm>
            <a:off x="5410200" y="29718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4953000" y="3810000"/>
            <a:ext cx="25908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Molecule count N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38100" y="2250831"/>
            <a:ext cx="2667000" cy="95410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charset="0"/>
              </a:rPr>
              <a:t>n= </a:t>
            </a:r>
            <a:r>
              <a:rPr lang="en-US" sz="2800" b="1" u="sng" dirty="0">
                <a:latin typeface="Arial" charset="0"/>
              </a:rPr>
              <a:t>w </a:t>
            </a:r>
            <a:r>
              <a:rPr lang="en-US" sz="2800" b="1" dirty="0">
                <a:latin typeface="Arial" charset="0"/>
              </a:rPr>
              <a:t>  =   </a:t>
            </a:r>
            <a:r>
              <a:rPr lang="en-US" sz="2800" b="1" u="sng" dirty="0">
                <a:latin typeface="Arial" charset="0"/>
              </a:rPr>
              <a:t>200 </a:t>
            </a:r>
          </a:p>
          <a:p>
            <a:r>
              <a:rPr lang="en-US" sz="2800" b="1" dirty="0">
                <a:latin typeface="Arial" charset="0"/>
              </a:rPr>
              <a:t>     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 </a:t>
            </a:r>
            <a:r>
              <a:rPr lang="en-US" sz="2800" b="1" dirty="0">
                <a:latin typeface="Arial" charset="0"/>
              </a:rPr>
              <a:t>   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100</a:t>
            </a:r>
            <a:r>
              <a:rPr lang="en-US" sz="2800" b="1" dirty="0" smtClean="0">
                <a:latin typeface="Arial" charset="0"/>
              </a:rPr>
              <a:t>   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5861539" y="2172325"/>
            <a:ext cx="3276599" cy="14465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charset="0"/>
              </a:rPr>
              <a:t>N=n x  6.02*10</a:t>
            </a:r>
            <a:r>
              <a:rPr lang="en-US" sz="2400" b="1" baseline="30000" dirty="0">
                <a:latin typeface="Arial" charset="0"/>
              </a:rPr>
              <a:t>23</a:t>
            </a:r>
          </a:p>
          <a:p>
            <a:endParaRPr lang="en-US" sz="2400" b="1" baseline="30000" dirty="0">
              <a:latin typeface="Arial" charset="0"/>
            </a:endParaRPr>
          </a:p>
          <a:p>
            <a:r>
              <a:rPr lang="en-US" sz="2400" b="1" baseline="30000" dirty="0">
                <a:latin typeface="Arial" charset="0"/>
              </a:rPr>
              <a:t>    =</a:t>
            </a:r>
            <a:r>
              <a:rPr lang="en-US" sz="2400" b="1" u="sng" dirty="0">
                <a:latin typeface="Arial" charset="0"/>
              </a:rPr>
              <a:t>200</a:t>
            </a:r>
            <a:r>
              <a:rPr lang="en-US" sz="2400" b="1" dirty="0">
                <a:latin typeface="Arial" charset="0"/>
              </a:rPr>
              <a:t> x 6.02*10</a:t>
            </a:r>
            <a:r>
              <a:rPr lang="en-US" sz="2400" b="1" baseline="30000" dirty="0">
                <a:latin typeface="Arial" charset="0"/>
              </a:rPr>
              <a:t>23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     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100</a:t>
            </a:r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5257800" y="137160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Given: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</a:rPr>
              <a:t>100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g/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 =MW</a:t>
            </a:r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152400" y="6334780"/>
            <a:ext cx="89153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2800" dirty="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2800" dirty="0">
                <a:latin typeface="Arial" charset="0"/>
              </a:rPr>
              <a:t>  </a:t>
            </a:r>
            <a:r>
              <a:rPr lang="en-US" sz="2800" b="1" i="1" dirty="0">
                <a:latin typeface="Arial" charset="0"/>
              </a:rPr>
              <a:t>chemist’s dozen</a:t>
            </a:r>
            <a:r>
              <a:rPr lang="en-US" sz="2800" dirty="0">
                <a:latin typeface="Arial" charset="0"/>
              </a:rPr>
              <a:t> =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1 </a:t>
            </a:r>
            <a:r>
              <a:rPr lang="en-US" sz="2800" b="1" dirty="0" err="1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count=6.02*10</a:t>
            </a:r>
            <a:r>
              <a:rPr lang="en-US" sz="2800" b="1" baseline="30000" dirty="0">
                <a:solidFill>
                  <a:srgbClr val="CC0000"/>
                </a:solidFill>
                <a:latin typeface="Arial" charset="0"/>
              </a:rPr>
              <a:t>23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3921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122" y="4485620"/>
            <a:ext cx="1617663" cy="1981200"/>
          </a:xfrm>
          <a:prstGeom prst="rect">
            <a:avLst/>
          </a:prstGeom>
          <a:noFill/>
        </p:spPr>
      </p:pic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5715000" y="4572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?</a:t>
            </a:r>
          </a:p>
        </p:txBody>
      </p:sp>
      <p:sp>
        <p:nvSpPr>
          <p:cNvPr id="123923" name="Text Box 19"/>
          <p:cNvSpPr txBox="1">
            <a:spLocks noChangeArrowheads="1"/>
          </p:cNvSpPr>
          <p:nvPr/>
        </p:nvSpPr>
        <p:spPr bwMode="auto">
          <a:xfrm>
            <a:off x="3048000" y="32004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4953000" y="5455443"/>
            <a:ext cx="19812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N=1.2*10</a:t>
            </a:r>
            <a:r>
              <a:rPr lang="en-US" sz="2800" b="1" baseline="30000" dirty="0">
                <a:solidFill>
                  <a:srgbClr val="FF0000"/>
                </a:solidFill>
                <a:latin typeface="Arial" charset="0"/>
              </a:rPr>
              <a:t>24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nimBg="1"/>
      <p:bldP spid="123914" grpId="0" animBg="1"/>
      <p:bldP spid="123915" grpId="0" animBg="1"/>
      <p:bldP spid="123917" grpId="0" animBg="1"/>
      <p:bldP spid="123918" grpId="0" animBg="1"/>
      <p:bldP spid="123919" grpId="0"/>
      <p:bldP spid="123920" grpId="0"/>
      <p:bldP spid="123922" grpId="0"/>
      <p:bldP spid="123922" grpId="1"/>
      <p:bldP spid="123923" grpId="0"/>
      <p:bldP spid="123923" grpId="1"/>
      <p:bldP spid="1239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/>
              <a:t>AN ANECDOTE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229600" cy="10064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“</a:t>
            </a:r>
            <a:r>
              <a:rPr lang="en-US" sz="2800" b="1" dirty="0">
                <a:latin typeface="Arial" charset="0"/>
              </a:rPr>
              <a:t>How do you get to the Lincoln Center for the Performing Arts ?”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04800" y="3505200"/>
            <a:ext cx="85344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“</a:t>
            </a:r>
            <a:r>
              <a:rPr lang="en-US" sz="2800" b="1">
                <a:latin typeface="Arial" charset="0"/>
              </a:rPr>
              <a:t>Practice, practice, practice, practice….”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838200"/>
            <a:ext cx="899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Arial" charset="0"/>
              </a:rPr>
              <a:t>What </a:t>
            </a:r>
            <a:r>
              <a:rPr lang="en-US" sz="3600" i="1" dirty="0" smtClean="0">
                <a:latin typeface="Arial" charset="0"/>
              </a:rPr>
              <a:t>an `out-of-towner’ in  </a:t>
            </a:r>
            <a:r>
              <a:rPr lang="en-US" sz="3600" i="1" dirty="0">
                <a:latin typeface="Arial" charset="0"/>
              </a:rPr>
              <a:t>NYC asked </a:t>
            </a:r>
            <a:r>
              <a:rPr lang="en-US" sz="3600" i="1" dirty="0" err="1">
                <a:latin typeface="Arial" charset="0"/>
              </a:rPr>
              <a:t>Yehudi</a:t>
            </a:r>
            <a:r>
              <a:rPr lang="en-US" sz="3600" i="1" dirty="0">
                <a:latin typeface="Arial" charset="0"/>
              </a:rPr>
              <a:t> Menuhin (world’s greatest violinist)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62000" y="29718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err="1" smtClean="0">
                <a:latin typeface="Arial" charset="0"/>
              </a:rPr>
              <a:t>Yehudi‘s</a:t>
            </a:r>
            <a:r>
              <a:rPr lang="en-US" sz="3600" i="1" dirty="0" smtClean="0">
                <a:latin typeface="Arial" charset="0"/>
              </a:rPr>
              <a:t> </a:t>
            </a:r>
            <a:r>
              <a:rPr lang="en-US" sz="3600" i="1" dirty="0">
                <a:latin typeface="Arial" charset="0"/>
              </a:rPr>
              <a:t>answer (supposedly):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7010400" y="4267200"/>
            <a:ext cx="2133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One cat’s  response to this `humorous’ anecdote….</a:t>
            </a:r>
            <a:endParaRPr lang="en-US" sz="2800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434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5…</a:t>
            </a:r>
          </a:p>
          <a:p>
            <a:r>
              <a:rPr lang="en-US" sz="4000" b="1" dirty="0" smtClean="0"/>
              <a:t>PRACTICE,</a:t>
            </a:r>
          </a:p>
          <a:p>
            <a:r>
              <a:rPr lang="en-US" sz="4000" b="1" dirty="0" smtClean="0"/>
              <a:t>PRACTICE, PRACTICE</a:t>
            </a:r>
            <a:endParaRPr lang="en-US" sz="4000" b="1" dirty="0"/>
          </a:p>
        </p:txBody>
      </p:sp>
      <p:pic>
        <p:nvPicPr>
          <p:cNvPr id="1026" name="Picture 2" descr="http://chievo.theoffside.com/files/2008/10/bored-c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626" y="4001125"/>
            <a:ext cx="2437866" cy="285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  <p:bldP spid="129029" grpId="0"/>
      <p:bldP spid="129030" grpId="0"/>
      <p:bldP spid="12903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9906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Ways to do mole </a:t>
            </a:r>
            <a:r>
              <a:rPr lang="en-US" sz="4000" b="1" dirty="0" smtClean="0">
                <a:solidFill>
                  <a:srgbClr val="FF0000"/>
                </a:solidFill>
              </a:rPr>
              <a:t>calculations so far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133600"/>
            <a:ext cx="9144000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Moles and dozens are the same: eggs as molecules</a:t>
            </a:r>
          </a:p>
          <a:p>
            <a:endParaRPr lang="en-US" sz="32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/>
              <a:t>Wandering around the Bermuda triangle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038600"/>
            <a:ext cx="7924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How textbook does it : (</a:t>
            </a:r>
            <a:r>
              <a:rPr lang="en-US" sz="3600" b="1" dirty="0" err="1" smtClean="0"/>
              <a:t>pp</a:t>
            </a:r>
            <a:r>
              <a:rPr lang="en-US" sz="3600" b="1" dirty="0" smtClean="0"/>
              <a:t> 115-124)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1054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`</a:t>
            </a:r>
            <a:r>
              <a:rPr lang="en-US" sz="4000" b="1" dirty="0" smtClean="0"/>
              <a:t>factor-label’ </a:t>
            </a:r>
            <a:r>
              <a:rPr lang="en-US" sz="4000" b="1" dirty="0" smtClean="0"/>
              <a:t>analysis</a:t>
            </a:r>
          </a:p>
          <a:p>
            <a:r>
              <a:rPr lang="en-US" sz="4000" b="1" dirty="0" smtClean="0"/>
              <a:t>(you can read it there…)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165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685800" y="609600"/>
            <a:ext cx="721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sz="2000" b="1" dirty="0"/>
              <a:t>weight per mole (MW):</a:t>
            </a:r>
            <a:r>
              <a:rPr lang="en-US" sz="2000" dirty="0"/>
              <a:t> what does a mole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weigh ? </a:t>
            </a:r>
          </a:p>
          <a:p>
            <a:pPr marL="457200" indent="-457200"/>
            <a:r>
              <a:rPr lang="en-US" sz="2000" dirty="0"/>
              <a:t>(C=12; H=1; O=16)  =_______  g/mol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525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6*12 + 12*1 + 6*16 = </a:t>
            </a:r>
            <a:r>
              <a:rPr lang="en-US" sz="2800" dirty="0">
                <a:solidFill>
                  <a:srgbClr val="E22B00"/>
                </a:solidFill>
              </a:rPr>
              <a:t>180 g/mol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1.1) mole to mass: </a:t>
            </a:r>
            <a:r>
              <a:rPr lang="en-US" sz="2000"/>
              <a:t>how many g C</a:t>
            </a:r>
            <a:r>
              <a:rPr lang="en-US" sz="2000" baseline="-25000"/>
              <a:t>6 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of are present in 0.00555 mole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914400" y="2438400"/>
            <a:ext cx="7391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0.00555 mol * 180 g/mol = </a:t>
            </a:r>
            <a:r>
              <a:rPr lang="en-US" sz="2800" dirty="0">
                <a:solidFill>
                  <a:srgbClr val="E22B00"/>
                </a:solidFill>
              </a:rPr>
              <a:t>1 g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609600" y="2971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1.2)  mass to mole: </a:t>
            </a:r>
            <a:r>
              <a:rPr lang="en-US" sz="2000"/>
              <a:t>how many moles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are in 360 g of C</a:t>
            </a:r>
            <a:r>
              <a:rPr lang="en-US" sz="2000" baseline="-25000"/>
              <a:t>6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  <a:r>
              <a:rPr lang="en-US"/>
              <a:t> 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066800" y="3505200"/>
            <a:ext cx="4800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360 g/180 g mol</a:t>
            </a:r>
            <a:r>
              <a:rPr lang="en-US" sz="2800" baseline="30000" dirty="0"/>
              <a:t>-1 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E22B00"/>
                </a:solidFill>
              </a:rPr>
              <a:t>2 moles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685800" y="304800"/>
            <a:ext cx="617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Exercise </a:t>
            </a:r>
            <a:r>
              <a:rPr lang="en-US" dirty="0" smtClean="0"/>
              <a:t>#5: </a:t>
            </a:r>
            <a:r>
              <a:rPr lang="en-US" dirty="0"/>
              <a:t>mole calculations part 1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685800" y="403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1.3)  </a:t>
            </a:r>
            <a:r>
              <a:rPr lang="en-US" sz="2000" b="1" dirty="0"/>
              <a:t>mole to # molecule:	</a:t>
            </a:r>
            <a:r>
              <a:rPr lang="en-US" sz="2000" dirty="0"/>
              <a:t>how many molecules 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 0.5 mol of       C</a:t>
            </a:r>
            <a:r>
              <a:rPr lang="en-US" sz="2000" baseline="-25000" dirty="0"/>
              <a:t>6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 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828800" y="4419600"/>
            <a:ext cx="7315200" cy="49244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/>
              <a:t>0.5 mol *6*10</a:t>
            </a:r>
            <a:r>
              <a:rPr lang="en-US" sz="2600" baseline="30000" dirty="0"/>
              <a:t>23 </a:t>
            </a:r>
            <a:r>
              <a:rPr lang="en-US" sz="2600" dirty="0"/>
              <a:t>molecules/mol = </a:t>
            </a:r>
            <a:r>
              <a:rPr lang="en-US" sz="2600" dirty="0">
                <a:solidFill>
                  <a:srgbClr val="E22B00"/>
                </a:solidFill>
              </a:rPr>
              <a:t>3*10</a:t>
            </a:r>
            <a:r>
              <a:rPr lang="en-US" sz="2600" baseline="30000" dirty="0">
                <a:solidFill>
                  <a:srgbClr val="E22B00"/>
                </a:solidFill>
              </a:rPr>
              <a:t>23</a:t>
            </a:r>
            <a:r>
              <a:rPr lang="en-US" sz="2600" dirty="0"/>
              <a:t> molecules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685800" y="48768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1.4) </a:t>
            </a:r>
            <a:r>
              <a:rPr lang="en-US" sz="2000" b="1" dirty="0"/>
              <a:t>mass to # molecules:</a:t>
            </a:r>
            <a:r>
              <a:rPr lang="en-US" sz="2000" dirty="0"/>
              <a:t>    how many molecules of C</a:t>
            </a:r>
            <a:r>
              <a:rPr lang="en-US" sz="2000" baseline="-25000" dirty="0"/>
              <a:t>6 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120 g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</a:t>
            </a:r>
            <a:r>
              <a:rPr lang="en-US" dirty="0"/>
              <a:t> 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1600200" y="5257800"/>
            <a:ext cx="75438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sz="2800" dirty="0"/>
              <a:t>120/180) mol * 6*10</a:t>
            </a:r>
            <a:r>
              <a:rPr lang="en-US" sz="2800" baseline="30000" dirty="0"/>
              <a:t>23 </a:t>
            </a:r>
            <a:r>
              <a:rPr lang="en-US" sz="2800" u="sng" dirty="0"/>
              <a:t>molecules</a:t>
            </a:r>
            <a:r>
              <a:rPr lang="en-US" sz="2800" dirty="0"/>
              <a:t> =</a:t>
            </a:r>
            <a:r>
              <a:rPr lang="en-US" sz="2800" dirty="0">
                <a:solidFill>
                  <a:srgbClr val="E22B00"/>
                </a:solidFill>
              </a:rPr>
              <a:t>4*10</a:t>
            </a:r>
            <a:r>
              <a:rPr lang="en-US" sz="2800" baseline="30000" dirty="0">
                <a:solidFill>
                  <a:srgbClr val="E22B00"/>
                </a:solidFill>
              </a:rPr>
              <a:t>23 </a:t>
            </a:r>
            <a:r>
              <a:rPr lang="en-US" sz="2800" dirty="0" smtClean="0"/>
              <a:t>molecules </a:t>
            </a:r>
            <a:r>
              <a:rPr lang="en-US" sz="2800" dirty="0"/>
              <a:t>		            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  <p:bldP spid="130053" grpId="0" animBg="1"/>
      <p:bldP spid="130054" grpId="0"/>
      <p:bldP spid="130055" grpId="0" animBg="1"/>
      <p:bldP spid="130056" grpId="0"/>
      <p:bldP spid="130057" grpId="0" animBg="1"/>
      <p:bldP spid="130059" grpId="0"/>
      <p:bldP spid="130060" grpId="0" animBg="1"/>
      <p:bldP spid="130061" grpId="0"/>
      <p:bldP spid="1300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1.5) </a:t>
            </a:r>
            <a:r>
              <a:rPr lang="en-US" sz="2000" b="1"/>
              <a:t># molecules to moles:  	</a:t>
            </a:r>
            <a:r>
              <a:rPr lang="en-US" sz="2000"/>
              <a:t>how many moles in 3*10</a:t>
            </a:r>
            <a:r>
              <a:rPr lang="en-US" sz="2000" baseline="30000"/>
              <a:t>24</a:t>
            </a:r>
            <a:r>
              <a:rPr lang="en-US" sz="2000"/>
              <a:t> molecules of </a:t>
            </a:r>
          </a:p>
          <a:p>
            <a:r>
              <a:rPr lang="en-US" sz="2000"/>
              <a:t>				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 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0" y="1447800"/>
            <a:ext cx="8915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3*10</a:t>
            </a:r>
            <a:r>
              <a:rPr lang="en-US" sz="3200" baseline="30000" dirty="0"/>
              <a:t>24 </a:t>
            </a:r>
            <a:r>
              <a:rPr lang="en-US" sz="3200" dirty="0"/>
              <a:t>molecules/ 6*10</a:t>
            </a:r>
            <a:r>
              <a:rPr lang="en-US" sz="3200" baseline="30000" dirty="0"/>
              <a:t>23</a:t>
            </a:r>
            <a:r>
              <a:rPr lang="en-US" sz="3200" dirty="0"/>
              <a:t> molecules/mol</a:t>
            </a:r>
            <a:r>
              <a:rPr lang="en-US" sz="3200" baseline="30000" dirty="0"/>
              <a:t> = </a:t>
            </a:r>
            <a:r>
              <a:rPr lang="en-US" sz="3200" dirty="0">
                <a:solidFill>
                  <a:srgbClr val="E22B00"/>
                </a:solidFill>
              </a:rPr>
              <a:t>5 moles</a:t>
            </a:r>
            <a:r>
              <a:rPr lang="en-US" sz="3200" baseline="30000" dirty="0"/>
              <a:t> </a:t>
            </a:r>
            <a:endParaRPr lang="en-US" sz="3200" dirty="0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1.6) # </a:t>
            </a:r>
            <a:r>
              <a:rPr lang="en-US" sz="2000" b="1"/>
              <a:t>molecules to mass</a:t>
            </a:r>
            <a:r>
              <a:rPr lang="en-US" sz="2000"/>
              <a:t>      	How many grams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 are 					in 2.0 *10</a:t>
            </a:r>
            <a:r>
              <a:rPr lang="en-US" sz="2000" baseline="30000"/>
              <a:t>22</a:t>
            </a:r>
            <a:r>
              <a:rPr lang="en-US" sz="2000"/>
              <a:t> molecules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1524000" y="3505200"/>
            <a:ext cx="5257800" cy="20621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2*10</a:t>
            </a:r>
            <a:r>
              <a:rPr lang="en-US" sz="3200" u="sng" baseline="30000" dirty="0"/>
              <a:t>22 </a:t>
            </a:r>
            <a:r>
              <a:rPr lang="en-US" sz="3200" u="sng" dirty="0"/>
              <a:t>molecules</a:t>
            </a:r>
            <a:r>
              <a:rPr lang="en-US" sz="3200" dirty="0"/>
              <a:t>      *    </a:t>
            </a:r>
            <a:r>
              <a:rPr lang="en-US" sz="3200" u="sng" dirty="0"/>
              <a:t>180 g</a:t>
            </a:r>
            <a:r>
              <a:rPr lang="en-US" sz="3200" dirty="0"/>
              <a:t> </a:t>
            </a:r>
            <a:endParaRPr lang="en-US" sz="3200" u="sng" dirty="0"/>
          </a:p>
          <a:p>
            <a:r>
              <a:rPr lang="en-US" sz="3200" dirty="0"/>
              <a:t>6*10</a:t>
            </a:r>
            <a:r>
              <a:rPr lang="en-US" sz="3200" baseline="30000" dirty="0"/>
              <a:t>23 </a:t>
            </a:r>
            <a:r>
              <a:rPr lang="en-US" sz="3200" dirty="0"/>
              <a:t>molecules/mol      </a:t>
            </a:r>
            <a:r>
              <a:rPr lang="en-US" sz="3200" dirty="0" err="1"/>
              <a:t>mol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0.0333 * 180 = </a:t>
            </a:r>
            <a:r>
              <a:rPr lang="en-US" sz="3200" dirty="0">
                <a:solidFill>
                  <a:srgbClr val="E22B00"/>
                </a:solidFill>
              </a:rPr>
              <a:t>6 grams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228600" y="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Exercise </a:t>
            </a:r>
            <a:r>
              <a:rPr lang="en-US" sz="2000" smtClean="0"/>
              <a:t>5 </a:t>
            </a:r>
            <a:r>
              <a:rPr lang="en-US" sz="2000"/>
              <a:t>part 1 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 animBg="1"/>
      <p:bldP spid="131079" grpId="0"/>
      <p:bldP spid="13108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1159</Words>
  <Application>Microsoft Office PowerPoint</Application>
  <PresentationFormat>On-screen Show (4:3)</PresentationFormat>
  <Paragraphs>235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Another way to view mole calculations  (if you are allergic to eggs):  the Bermuda triangle method</vt:lpstr>
      <vt:lpstr>mole math the triangle way</vt:lpstr>
      <vt:lpstr>reverse mole math the triangle way</vt:lpstr>
      <vt:lpstr>Trips around the triangle: Nw</vt:lpstr>
      <vt:lpstr>Trips around the triangle: wN</vt:lpstr>
      <vt:lpstr>AN ANECDOTE</vt:lpstr>
      <vt:lpstr>PowerPoint Presentation</vt:lpstr>
      <vt:lpstr>PowerPoint Presentation</vt:lpstr>
      <vt:lpstr>PowerPoint Presentation</vt:lpstr>
      <vt:lpstr>PowerPoint Presentation</vt:lpstr>
      <vt:lpstr>Moles: part 2 body parts (mole ratio) math: the knee bone is connected to the thigh bone….</vt:lpstr>
      <vt:lpstr>PowerPoint Presentation</vt:lpstr>
      <vt:lpstr>PowerPoint Presentation</vt:lpstr>
      <vt:lpstr>Mole parts (ratios) math </vt:lpstr>
      <vt:lpstr>Mole parts (ratio) math 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67</cp:revision>
  <dcterms:created xsi:type="dcterms:W3CDTF">2011-09-19T15:19:47Z</dcterms:created>
  <dcterms:modified xsi:type="dcterms:W3CDTF">2012-10-05T16:51:07Z</dcterms:modified>
</cp:coreProperties>
</file>