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8" r:id="rId2"/>
    <p:sldId id="301" r:id="rId3"/>
    <p:sldId id="279" r:id="rId4"/>
    <p:sldId id="280" r:id="rId5"/>
    <p:sldId id="284" r:id="rId6"/>
    <p:sldId id="288" r:id="rId7"/>
    <p:sldId id="289" r:id="rId8"/>
    <p:sldId id="290" r:id="rId9"/>
    <p:sldId id="291" r:id="rId10"/>
    <p:sldId id="292" r:id="rId11"/>
    <p:sldId id="285" r:id="rId12"/>
    <p:sldId id="287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1" autoAdjust="0"/>
    <p:restoredTop sz="94318" autoAdjust="0"/>
  </p:normalViewPr>
  <p:slideViewPr>
    <p:cSldViewPr>
      <p:cViewPr varScale="1">
        <p:scale>
          <a:sx n="81" d="100"/>
          <a:sy n="81" d="100"/>
        </p:scale>
        <p:origin x="-3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EDDC-7C85-46CA-B7B0-A4901A3EDD12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D613-A9F9-4689-8EB0-D62D77EFE1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6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55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20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6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8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3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1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2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1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7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7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0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D116-9BBD-4863-A5A9-12859FB26D88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43089"/>
            <a:ext cx="8915400" cy="685800"/>
          </a:xfrm>
          <a:noFill/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THE ONE PLACE </a:t>
            </a:r>
            <a:r>
              <a:rPr lang="en-US" sz="3200" b="1" dirty="0" smtClean="0">
                <a:solidFill>
                  <a:srgbClr val="0070C0"/>
                </a:solidFill>
              </a:rPr>
              <a:t>EGG WORLD</a:t>
            </a:r>
            <a:r>
              <a:rPr lang="en-US" sz="3200" b="1" dirty="0" smtClean="0"/>
              <a:t> AND </a:t>
            </a:r>
            <a:r>
              <a:rPr lang="en-US" sz="3200" b="1" dirty="0" smtClean="0">
                <a:solidFill>
                  <a:srgbClr val="FF0000"/>
                </a:solidFill>
              </a:rPr>
              <a:t>CHEMISTRY WORLD </a:t>
            </a:r>
            <a:r>
              <a:rPr lang="en-US" sz="3200" b="1" dirty="0" smtClean="0"/>
              <a:t>DEVIATE CONCEPTUALLY A TEENY BIT</a:t>
            </a:r>
            <a:r>
              <a:rPr lang="en-US" sz="2400" b="1" dirty="0" smtClean="0">
                <a:solidFill>
                  <a:srgbClr val="CC0000"/>
                </a:solidFill>
              </a:rPr>
              <a:t>: </a:t>
            </a:r>
            <a:endParaRPr lang="en-US" sz="2400" b="1" dirty="0">
              <a:solidFill>
                <a:srgbClr val="CC0000"/>
              </a:solidFill>
            </a:endParaRPr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685800" y="2743200"/>
            <a:ext cx="2362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99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3600" b="1" u="sng" dirty="0" smtClean="0">
                <a:solidFill>
                  <a:srgbClr val="000099"/>
                </a:solidFill>
                <a:latin typeface="Arial" charset="0"/>
                <a:sym typeface="Wingdings" pitchFamily="2" charset="2"/>
              </a:rPr>
              <a:t>Mass</a:t>
            </a:r>
            <a:endParaRPr lang="en-US" sz="3600" b="1" u="sng" dirty="0">
              <a:solidFill>
                <a:srgbClr val="CC0000"/>
              </a:solidFill>
              <a:latin typeface="Arial" charset="0"/>
              <a:sym typeface="Wingdings" pitchFamily="2" charset="2"/>
            </a:endParaRPr>
          </a:p>
          <a:p>
            <a:r>
              <a:rPr lang="en-US" sz="3600" b="1" dirty="0">
                <a:solidFill>
                  <a:srgbClr val="000099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3600" b="1" dirty="0" smtClean="0">
                <a:solidFill>
                  <a:srgbClr val="000099"/>
                </a:solidFill>
                <a:latin typeface="Arial" charset="0"/>
                <a:sym typeface="Wingdings" pitchFamily="2" charset="2"/>
              </a:rPr>
              <a:t>dozen</a:t>
            </a:r>
            <a:endParaRPr lang="en-US" sz="3600" dirty="0">
              <a:solidFill>
                <a:srgbClr val="CC0000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587696" y="1583743"/>
            <a:ext cx="1371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99"/>
                </a:solidFill>
                <a:latin typeface="Arial" charset="0"/>
              </a:rPr>
              <a:t>Egg world</a:t>
            </a:r>
          </a:p>
        </p:txBody>
      </p:sp>
      <p:sp>
        <p:nvSpPr>
          <p:cNvPr id="107536" name="Text Box 16"/>
          <p:cNvSpPr txBox="1">
            <a:spLocks noChangeArrowheads="1"/>
          </p:cNvSpPr>
          <p:nvPr/>
        </p:nvSpPr>
        <p:spPr bwMode="auto">
          <a:xfrm>
            <a:off x="5046785" y="1583743"/>
            <a:ext cx="1981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Arial" charset="0"/>
              </a:rPr>
              <a:t>Chem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 world</a:t>
            </a:r>
          </a:p>
        </p:txBody>
      </p:sp>
      <p:pic>
        <p:nvPicPr>
          <p:cNvPr id="20" name="Picture 2" descr="http://whitechapelanarchistgroup.files.wordpress.com/2010/02/eg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6900" y="1453992"/>
            <a:ext cx="1066800" cy="1424694"/>
          </a:xfrm>
          <a:prstGeom prst="rect">
            <a:avLst/>
          </a:prstGeom>
          <a:noFill/>
        </p:spPr>
      </p:pic>
      <p:pic>
        <p:nvPicPr>
          <p:cNvPr id="21" name="Picture 20" descr="chemical mo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1171199"/>
            <a:ext cx="914400" cy="1693334"/>
          </a:xfrm>
          <a:prstGeom prst="rect">
            <a:avLst/>
          </a:prstGeom>
          <a:noFill/>
        </p:spPr>
      </p:pic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2209800" y="2861101"/>
            <a:ext cx="6705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99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400" b="1" dirty="0" smtClean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            </a:t>
            </a:r>
            <a:r>
              <a:rPr lang="en-US" sz="3200" b="1" u="sng" dirty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Mass  </a:t>
            </a:r>
            <a:r>
              <a:rPr lang="en-US" sz="3200" b="1" dirty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= molecular </a:t>
            </a:r>
            <a:r>
              <a:rPr lang="en-US" sz="3200" b="1" dirty="0" smtClean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weight </a:t>
            </a:r>
            <a:r>
              <a:rPr lang="en-US" sz="3200" b="1" u="sng" dirty="0" smtClean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 </a:t>
            </a:r>
            <a:endParaRPr lang="en-US" sz="3200" b="1" u="sng" dirty="0">
              <a:solidFill>
                <a:srgbClr val="CC0000"/>
              </a:solidFill>
              <a:latin typeface="Arial" charset="0"/>
              <a:sym typeface="Wingdings" pitchFamily="2" charset="2"/>
            </a:endParaRPr>
          </a:p>
          <a:p>
            <a:r>
              <a:rPr lang="en-US" sz="3200" b="1" dirty="0">
                <a:solidFill>
                  <a:srgbClr val="000099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3200" b="1" dirty="0" smtClean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           </a:t>
            </a:r>
            <a:r>
              <a:rPr lang="en-US" sz="3200" b="1" dirty="0" err="1" smtClean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mol</a:t>
            </a:r>
            <a:r>
              <a:rPr lang="en-US" sz="3200" b="1" dirty="0" smtClean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		(MW)	          	      </a:t>
            </a:r>
            <a:r>
              <a:rPr lang="en-US" sz="3200" dirty="0" smtClean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  </a:t>
            </a:r>
            <a:endParaRPr lang="en-US" sz="3200" dirty="0">
              <a:solidFill>
                <a:srgbClr val="CC0000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4114800"/>
            <a:ext cx="26670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Must weigh box of eggs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98631" y="4114799"/>
            <a:ext cx="45720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Add up atomic masses using Periodic Table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/>
              <a:t>Trips around the triangle: w</a:t>
            </a:r>
            <a:r>
              <a:rPr lang="en-US" sz="3600">
                <a:sym typeface="Wingdings" pitchFamily="2" charset="2"/>
              </a:rPr>
              <a:t>N</a:t>
            </a:r>
            <a:endParaRPr lang="en-US" sz="3600"/>
          </a:p>
        </p:txBody>
      </p:sp>
      <p:sp>
        <p:nvSpPr>
          <p:cNvPr id="123907" name="Text Box 3"/>
          <p:cNvSpPr txBox="1">
            <a:spLocks noChangeArrowheads="1"/>
          </p:cNvSpPr>
          <p:nvPr/>
        </p:nvSpPr>
        <p:spPr bwMode="auto">
          <a:xfrm>
            <a:off x="3124200" y="2514600"/>
            <a:ext cx="2209800" cy="52322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Moles (n)</a:t>
            </a: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 flipV="1">
            <a:off x="1504950" y="3063875"/>
            <a:ext cx="1447800" cy="914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3909" name="Picture 5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143000"/>
            <a:ext cx="1809750" cy="1333500"/>
          </a:xfrm>
          <a:prstGeom prst="rect">
            <a:avLst/>
          </a:prstGeom>
          <a:noFill/>
        </p:spPr>
      </p:pic>
      <p:pic>
        <p:nvPicPr>
          <p:cNvPr id="123910" name="Picture 6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752975"/>
            <a:ext cx="1047750" cy="771525"/>
          </a:xfrm>
          <a:prstGeom prst="rect">
            <a:avLst/>
          </a:prstGeom>
          <a:noFill/>
        </p:spPr>
      </p:pic>
      <p:pic>
        <p:nvPicPr>
          <p:cNvPr id="123911" name="Picture 7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5638800"/>
            <a:ext cx="1047750" cy="771525"/>
          </a:xfrm>
          <a:prstGeom prst="rect">
            <a:avLst/>
          </a:prstGeom>
          <a:noFill/>
        </p:spPr>
      </p:pic>
      <p:pic>
        <p:nvPicPr>
          <p:cNvPr id="123912" name="Picture 8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257800"/>
            <a:ext cx="1047750" cy="771525"/>
          </a:xfrm>
          <a:prstGeom prst="rect">
            <a:avLst/>
          </a:prstGeom>
          <a:noFill/>
        </p:spPr>
      </p:pic>
      <p:pic>
        <p:nvPicPr>
          <p:cNvPr id="123913" name="Picture 9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5334000"/>
            <a:ext cx="1047750" cy="771525"/>
          </a:xfrm>
          <a:prstGeom prst="rect">
            <a:avLst/>
          </a:prstGeom>
          <a:noFill/>
        </p:spPr>
      </p:pic>
      <p:sp>
        <p:nvSpPr>
          <p:cNvPr id="123914" name="Text Box 10"/>
          <p:cNvSpPr txBox="1">
            <a:spLocks noChangeArrowheads="1"/>
          </p:cNvSpPr>
          <p:nvPr/>
        </p:nvSpPr>
        <p:spPr bwMode="auto">
          <a:xfrm>
            <a:off x="228601" y="3962400"/>
            <a:ext cx="4105274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Given</a:t>
            </a:r>
            <a:r>
              <a:rPr lang="en-US" sz="2800" b="1" dirty="0">
                <a:latin typeface="Arial" charset="0"/>
              </a:rPr>
              <a:t> weight w=200 g</a:t>
            </a:r>
          </a:p>
        </p:txBody>
      </p:sp>
      <p:sp>
        <p:nvSpPr>
          <p:cNvPr id="123915" name="Line 11"/>
          <p:cNvSpPr>
            <a:spLocks noChangeShapeType="1"/>
          </p:cNvSpPr>
          <p:nvPr/>
        </p:nvSpPr>
        <p:spPr bwMode="auto">
          <a:xfrm>
            <a:off x="5410200" y="2971800"/>
            <a:ext cx="5334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916" name="Text Box 12"/>
          <p:cNvSpPr txBox="1">
            <a:spLocks noChangeArrowheads="1"/>
          </p:cNvSpPr>
          <p:nvPr/>
        </p:nvSpPr>
        <p:spPr bwMode="auto">
          <a:xfrm>
            <a:off x="4953000" y="3810000"/>
            <a:ext cx="259080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Molecule count N</a:t>
            </a:r>
          </a:p>
        </p:txBody>
      </p:sp>
      <p:sp>
        <p:nvSpPr>
          <p:cNvPr id="123917" name="Text Box 13"/>
          <p:cNvSpPr txBox="1">
            <a:spLocks noChangeArrowheads="1"/>
          </p:cNvSpPr>
          <p:nvPr/>
        </p:nvSpPr>
        <p:spPr bwMode="auto">
          <a:xfrm>
            <a:off x="38100" y="2250831"/>
            <a:ext cx="2667000" cy="95410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n= </a:t>
            </a:r>
            <a:r>
              <a:rPr lang="en-US" sz="2800" b="1" u="sng" dirty="0">
                <a:latin typeface="Arial" charset="0"/>
              </a:rPr>
              <a:t>w </a:t>
            </a:r>
            <a:r>
              <a:rPr lang="en-US" sz="2800" b="1" dirty="0">
                <a:latin typeface="Arial" charset="0"/>
              </a:rPr>
              <a:t>  =   </a:t>
            </a:r>
            <a:r>
              <a:rPr lang="en-US" sz="2800" b="1" u="sng" dirty="0">
                <a:latin typeface="Arial" charset="0"/>
              </a:rPr>
              <a:t>200 </a:t>
            </a:r>
          </a:p>
          <a:p>
            <a:r>
              <a:rPr lang="en-US" sz="2800" b="1" dirty="0">
                <a:latin typeface="Arial" charset="0"/>
              </a:rPr>
              <a:t>      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MW </a:t>
            </a:r>
            <a:r>
              <a:rPr lang="en-US" sz="2800" b="1" dirty="0">
                <a:latin typeface="Arial" charset="0"/>
              </a:rPr>
              <a:t>   </a:t>
            </a:r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100</a:t>
            </a:r>
            <a:r>
              <a:rPr lang="en-US" sz="2800" b="1" dirty="0" smtClean="0">
                <a:latin typeface="Arial" charset="0"/>
              </a:rPr>
              <a:t>   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23918" name="Text Box 14"/>
          <p:cNvSpPr txBox="1">
            <a:spLocks noChangeArrowheads="1"/>
          </p:cNvSpPr>
          <p:nvPr/>
        </p:nvSpPr>
        <p:spPr bwMode="auto">
          <a:xfrm>
            <a:off x="5861539" y="2172325"/>
            <a:ext cx="3276599" cy="14465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charset="0"/>
              </a:rPr>
              <a:t>N=n x  6.02*10</a:t>
            </a:r>
            <a:r>
              <a:rPr lang="en-US" sz="2400" b="1" baseline="30000" dirty="0">
                <a:latin typeface="Arial" charset="0"/>
              </a:rPr>
              <a:t>23</a:t>
            </a:r>
          </a:p>
          <a:p>
            <a:endParaRPr lang="en-US" sz="2400" b="1" baseline="30000" dirty="0">
              <a:latin typeface="Arial" charset="0"/>
            </a:endParaRPr>
          </a:p>
          <a:p>
            <a:r>
              <a:rPr lang="en-US" sz="2400" b="1" baseline="30000" dirty="0">
                <a:latin typeface="Arial" charset="0"/>
              </a:rPr>
              <a:t>    =</a:t>
            </a:r>
            <a:r>
              <a:rPr lang="en-US" sz="2400" b="1" u="sng" dirty="0">
                <a:latin typeface="Arial" charset="0"/>
              </a:rPr>
              <a:t>200</a:t>
            </a:r>
            <a:r>
              <a:rPr lang="en-US" sz="2400" b="1" dirty="0">
                <a:latin typeface="Arial" charset="0"/>
              </a:rPr>
              <a:t> x 6.02*10</a:t>
            </a:r>
            <a:r>
              <a:rPr lang="en-US" sz="2400" b="1" baseline="30000" dirty="0">
                <a:latin typeface="Arial" charset="0"/>
              </a:rPr>
              <a:t>23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>
                <a:latin typeface="Arial" charset="0"/>
              </a:rPr>
              <a:t>      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100</a:t>
            </a:r>
          </a:p>
        </p:txBody>
      </p:sp>
      <p:sp>
        <p:nvSpPr>
          <p:cNvPr id="123919" name="Text Box 15"/>
          <p:cNvSpPr txBox="1">
            <a:spLocks noChangeArrowheads="1"/>
          </p:cNvSpPr>
          <p:nvPr/>
        </p:nvSpPr>
        <p:spPr bwMode="auto">
          <a:xfrm>
            <a:off x="5257800" y="1371600"/>
            <a:ext cx="358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Given: </a:t>
            </a:r>
            <a:r>
              <a:rPr lang="en-US" sz="2400" b="1" dirty="0" smtClean="0">
                <a:solidFill>
                  <a:srgbClr val="CC0000"/>
                </a:solidFill>
                <a:latin typeface="Arial" charset="0"/>
              </a:rPr>
              <a:t>100 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g/</a:t>
            </a:r>
            <a:r>
              <a:rPr lang="en-US" sz="2400" b="1" dirty="0" err="1">
                <a:solidFill>
                  <a:srgbClr val="CC0000"/>
                </a:solidFill>
                <a:latin typeface="Arial" charset="0"/>
              </a:rPr>
              <a:t>mol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 =MW</a:t>
            </a:r>
          </a:p>
        </p:txBody>
      </p:sp>
      <p:sp>
        <p:nvSpPr>
          <p:cNvPr id="123920" name="Text Box 16"/>
          <p:cNvSpPr txBox="1">
            <a:spLocks noChangeArrowheads="1"/>
          </p:cNvSpPr>
          <p:nvPr/>
        </p:nvSpPr>
        <p:spPr bwMode="auto">
          <a:xfrm>
            <a:off x="152400" y="6334780"/>
            <a:ext cx="89153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Given </a:t>
            </a:r>
            <a:r>
              <a:rPr lang="en-US" sz="2800" dirty="0">
                <a:solidFill>
                  <a:srgbClr val="CC0000"/>
                </a:solidFill>
                <a:latin typeface="Arial" charset="0"/>
              </a:rPr>
              <a:t>:</a:t>
            </a:r>
            <a:r>
              <a:rPr lang="en-US" sz="2800" dirty="0">
                <a:latin typeface="Arial" charset="0"/>
              </a:rPr>
              <a:t>  </a:t>
            </a:r>
            <a:r>
              <a:rPr lang="en-US" sz="2800" b="1" i="1" dirty="0">
                <a:latin typeface="Arial" charset="0"/>
              </a:rPr>
              <a:t>chemist’s dozen</a:t>
            </a:r>
            <a:r>
              <a:rPr lang="en-US" sz="2800" dirty="0">
                <a:latin typeface="Arial" charset="0"/>
              </a:rPr>
              <a:t> =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1 </a:t>
            </a:r>
            <a:r>
              <a:rPr lang="en-US" sz="2800" b="1" dirty="0" err="1">
                <a:solidFill>
                  <a:srgbClr val="CC0000"/>
                </a:solidFill>
                <a:latin typeface="Arial" charset="0"/>
              </a:rPr>
              <a:t>mol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 count=6.02*10</a:t>
            </a:r>
            <a:r>
              <a:rPr lang="en-US" sz="2800" b="1" baseline="30000" dirty="0">
                <a:solidFill>
                  <a:srgbClr val="CC0000"/>
                </a:solidFill>
                <a:latin typeface="Arial" charset="0"/>
              </a:rPr>
              <a:t>23</a:t>
            </a:r>
            <a:endParaRPr lang="en-US" sz="2800" b="1" dirty="0">
              <a:solidFill>
                <a:srgbClr val="CC0000"/>
              </a:solidFill>
              <a:latin typeface="Arial" charset="0"/>
            </a:endParaRPr>
          </a:p>
        </p:txBody>
      </p:sp>
      <p:pic>
        <p:nvPicPr>
          <p:cNvPr id="123921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122" y="4485620"/>
            <a:ext cx="1617663" cy="1981200"/>
          </a:xfrm>
          <a:prstGeom prst="rect">
            <a:avLst/>
          </a:prstGeom>
          <a:noFill/>
        </p:spPr>
      </p:pic>
      <p:sp>
        <p:nvSpPr>
          <p:cNvPr id="123922" name="Text Box 18"/>
          <p:cNvSpPr txBox="1">
            <a:spLocks noChangeArrowheads="1"/>
          </p:cNvSpPr>
          <p:nvPr/>
        </p:nvSpPr>
        <p:spPr bwMode="auto">
          <a:xfrm>
            <a:off x="5715000" y="45720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Arial" charset="0"/>
              </a:rPr>
              <a:t>?</a:t>
            </a:r>
          </a:p>
        </p:txBody>
      </p:sp>
      <p:sp>
        <p:nvSpPr>
          <p:cNvPr id="123923" name="Text Box 19"/>
          <p:cNvSpPr txBox="1">
            <a:spLocks noChangeArrowheads="1"/>
          </p:cNvSpPr>
          <p:nvPr/>
        </p:nvSpPr>
        <p:spPr bwMode="auto">
          <a:xfrm>
            <a:off x="3048000" y="320040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All roads lead through moles</a:t>
            </a:r>
          </a:p>
        </p:txBody>
      </p:sp>
      <p:sp>
        <p:nvSpPr>
          <p:cNvPr id="123924" name="Text Box 20"/>
          <p:cNvSpPr txBox="1">
            <a:spLocks noChangeArrowheads="1"/>
          </p:cNvSpPr>
          <p:nvPr/>
        </p:nvSpPr>
        <p:spPr bwMode="auto">
          <a:xfrm>
            <a:off x="4953000" y="5455443"/>
            <a:ext cx="19812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N=1.2*10</a:t>
            </a:r>
            <a:r>
              <a:rPr lang="en-US" sz="2800" b="1" baseline="30000" dirty="0">
                <a:solidFill>
                  <a:srgbClr val="FF0000"/>
                </a:solidFill>
                <a:latin typeface="Arial" charset="0"/>
              </a:rPr>
              <a:t>24</a:t>
            </a:r>
            <a:endParaRPr lang="en-US" sz="2800" b="1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3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3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3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3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3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23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23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1239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 animBg="1"/>
      <p:bldP spid="123914" grpId="0" animBg="1"/>
      <p:bldP spid="123915" grpId="0" animBg="1"/>
      <p:bldP spid="123917" grpId="0" animBg="1"/>
      <p:bldP spid="123918" grpId="0" animBg="1"/>
      <p:bldP spid="123919" grpId="0"/>
      <p:bldP spid="123920" grpId="0"/>
      <p:bldP spid="123922" grpId="0"/>
      <p:bldP spid="123922" grpId="1"/>
      <p:bldP spid="123923" grpId="0"/>
      <p:bldP spid="123923" grpId="1"/>
      <p:bldP spid="1239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dirty="0"/>
              <a:t>AN ANECDOTE</a:t>
            </a: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8229600" cy="10064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Arial" charset="0"/>
              </a:rPr>
              <a:t> </a:t>
            </a:r>
            <a:r>
              <a:rPr lang="en-US" sz="3200" dirty="0">
                <a:latin typeface="Arial" charset="0"/>
              </a:rPr>
              <a:t>“</a:t>
            </a:r>
            <a:r>
              <a:rPr lang="en-US" sz="2800" b="1" dirty="0">
                <a:latin typeface="Arial" charset="0"/>
              </a:rPr>
              <a:t>How do you get to the Lincoln Center for the Performing Arts ?”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304800" y="3505200"/>
            <a:ext cx="8534400" cy="528638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“</a:t>
            </a:r>
            <a:r>
              <a:rPr lang="en-US" sz="2800" b="1">
                <a:latin typeface="Arial" charset="0"/>
              </a:rPr>
              <a:t>Practice, practice, practice, practice….”</a:t>
            </a: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0" y="838200"/>
            <a:ext cx="8991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>
                <a:latin typeface="Arial" charset="0"/>
              </a:rPr>
              <a:t>What </a:t>
            </a:r>
            <a:r>
              <a:rPr lang="en-US" sz="3600" i="1" dirty="0" smtClean="0">
                <a:latin typeface="Arial" charset="0"/>
              </a:rPr>
              <a:t>an `out-of-towner’ in  </a:t>
            </a:r>
            <a:r>
              <a:rPr lang="en-US" sz="3600" i="1" dirty="0">
                <a:latin typeface="Arial" charset="0"/>
              </a:rPr>
              <a:t>NYC asked </a:t>
            </a:r>
            <a:r>
              <a:rPr lang="en-US" sz="3600" i="1" dirty="0" err="1">
                <a:latin typeface="Arial" charset="0"/>
              </a:rPr>
              <a:t>Yehudi</a:t>
            </a:r>
            <a:r>
              <a:rPr lang="en-US" sz="3600" i="1" dirty="0">
                <a:latin typeface="Arial" charset="0"/>
              </a:rPr>
              <a:t> Menuhin (world’s greatest violinist)</a:t>
            </a:r>
          </a:p>
        </p:txBody>
      </p:sp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762000" y="2971800"/>
            <a:ext cx="815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 err="1" smtClean="0">
                <a:latin typeface="Arial" charset="0"/>
              </a:rPr>
              <a:t>Yehudi‘s</a:t>
            </a:r>
            <a:r>
              <a:rPr lang="en-US" sz="3600" i="1" dirty="0" smtClean="0">
                <a:latin typeface="Arial" charset="0"/>
              </a:rPr>
              <a:t> </a:t>
            </a:r>
            <a:r>
              <a:rPr lang="en-US" sz="3600" i="1" dirty="0">
                <a:latin typeface="Arial" charset="0"/>
              </a:rPr>
              <a:t>answer (supposedly):</a:t>
            </a:r>
          </a:p>
        </p:txBody>
      </p:sp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7010400" y="4267200"/>
            <a:ext cx="2133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One cat’s  response to this `humorous’ anecdote….</a:t>
            </a:r>
            <a:endParaRPr lang="en-US" sz="2800" dirty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4343400"/>
            <a:ext cx="32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EXERCISE 5…</a:t>
            </a:r>
          </a:p>
          <a:p>
            <a:r>
              <a:rPr lang="en-US" sz="4000" b="1" dirty="0" smtClean="0"/>
              <a:t>PRACTICE,</a:t>
            </a:r>
          </a:p>
          <a:p>
            <a:r>
              <a:rPr lang="en-US" sz="4000" b="1" dirty="0" smtClean="0"/>
              <a:t>PRACTICE, PRACTICE</a:t>
            </a:r>
            <a:endParaRPr lang="en-US" sz="4000" b="1" dirty="0"/>
          </a:p>
        </p:txBody>
      </p:sp>
      <p:pic>
        <p:nvPicPr>
          <p:cNvPr id="1026" name="Picture 2" descr="http://chievo.theoffside.com/files/2008/10/bored-c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626" y="4001125"/>
            <a:ext cx="2437866" cy="285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9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animBg="1"/>
      <p:bldP spid="129028" grpId="0" animBg="1"/>
      <p:bldP spid="129029" grpId="0"/>
      <p:bldP spid="129030" grpId="0"/>
      <p:bldP spid="129032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685800" y="609600"/>
            <a:ext cx="7210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en-US" sz="2000" b="1" dirty="0"/>
              <a:t>weight per mole (MW):</a:t>
            </a:r>
            <a:r>
              <a:rPr lang="en-US" sz="2000" dirty="0"/>
              <a:t> what does a mole of C</a:t>
            </a:r>
            <a:r>
              <a:rPr lang="en-US" sz="2000" baseline="-25000" dirty="0"/>
              <a:t>6</a:t>
            </a:r>
            <a:r>
              <a:rPr lang="en-US" sz="2000" dirty="0"/>
              <a:t> H</a:t>
            </a:r>
            <a:r>
              <a:rPr lang="en-US" sz="2000" baseline="-25000" dirty="0"/>
              <a:t>12</a:t>
            </a:r>
            <a:r>
              <a:rPr lang="en-US" sz="2000" dirty="0"/>
              <a:t>O</a:t>
            </a:r>
            <a:r>
              <a:rPr lang="en-US" sz="2000" baseline="-25000" dirty="0"/>
              <a:t>6</a:t>
            </a:r>
            <a:r>
              <a:rPr lang="en-US" sz="2000" dirty="0"/>
              <a:t> weigh ? </a:t>
            </a:r>
          </a:p>
          <a:p>
            <a:pPr marL="457200" indent="-457200"/>
            <a:r>
              <a:rPr lang="en-US" sz="2000" dirty="0"/>
              <a:t>(C=12; H=1; O=16)  =_______  g/mol</a:t>
            </a: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1066800" y="1371600"/>
            <a:ext cx="52578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6*12 + 12*1 + 6*16 = </a:t>
            </a:r>
            <a:r>
              <a:rPr lang="en-US" sz="2800" dirty="0">
                <a:solidFill>
                  <a:srgbClr val="E22B00"/>
                </a:solidFill>
              </a:rPr>
              <a:t>180 g/mol</a:t>
            </a:r>
          </a:p>
        </p:txBody>
      </p:sp>
      <p:sp>
        <p:nvSpPr>
          <p:cNvPr id="130054" name="Text Box 6"/>
          <p:cNvSpPr txBox="1">
            <a:spLocks noChangeArrowheads="1"/>
          </p:cNvSpPr>
          <p:nvPr/>
        </p:nvSpPr>
        <p:spPr bwMode="auto">
          <a:xfrm>
            <a:off x="609600" y="18288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1.1) mole to mass: </a:t>
            </a:r>
            <a:r>
              <a:rPr lang="en-US" sz="2000"/>
              <a:t>how many g C</a:t>
            </a:r>
            <a:r>
              <a:rPr lang="en-US" sz="2000" baseline="-25000"/>
              <a:t>6 </a:t>
            </a:r>
            <a:r>
              <a:rPr lang="en-US" sz="2000"/>
              <a:t>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 of are present in 0.00555 mole of C</a:t>
            </a:r>
            <a:r>
              <a:rPr lang="en-US" sz="2000" baseline="-25000"/>
              <a:t>6</a:t>
            </a:r>
            <a:r>
              <a:rPr lang="en-US" sz="2000"/>
              <a:t> 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?</a:t>
            </a:r>
          </a:p>
        </p:txBody>
      </p:sp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914400" y="2438400"/>
            <a:ext cx="73914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0.00555 mol * 180 g/mol = </a:t>
            </a:r>
            <a:r>
              <a:rPr lang="en-US" sz="2800" dirty="0">
                <a:solidFill>
                  <a:srgbClr val="E22B00"/>
                </a:solidFill>
              </a:rPr>
              <a:t>1 g</a:t>
            </a:r>
          </a:p>
        </p:txBody>
      </p:sp>
      <p:sp>
        <p:nvSpPr>
          <p:cNvPr id="130056" name="Text Box 8"/>
          <p:cNvSpPr txBox="1">
            <a:spLocks noChangeArrowheads="1"/>
          </p:cNvSpPr>
          <p:nvPr/>
        </p:nvSpPr>
        <p:spPr bwMode="auto">
          <a:xfrm>
            <a:off x="609600" y="29718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1.2)  mass to mole: </a:t>
            </a:r>
            <a:r>
              <a:rPr lang="en-US" sz="2000"/>
              <a:t>how many moles of C</a:t>
            </a:r>
            <a:r>
              <a:rPr lang="en-US" sz="2000" baseline="-25000"/>
              <a:t>6</a:t>
            </a:r>
            <a:r>
              <a:rPr lang="en-US" sz="2000"/>
              <a:t> 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 are in 360 g of C</a:t>
            </a:r>
            <a:r>
              <a:rPr lang="en-US" sz="2000" baseline="-25000"/>
              <a:t>6</a:t>
            </a:r>
            <a:r>
              <a:rPr lang="en-US" sz="2000"/>
              <a:t>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?</a:t>
            </a:r>
            <a:r>
              <a:rPr lang="en-US"/>
              <a:t> </a:t>
            </a:r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1066800" y="3505200"/>
            <a:ext cx="48006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360 g/180 g mol</a:t>
            </a:r>
            <a:r>
              <a:rPr lang="en-US" sz="2800" baseline="30000" dirty="0"/>
              <a:t>-1 </a:t>
            </a:r>
            <a:r>
              <a:rPr lang="en-US" sz="2800" dirty="0"/>
              <a:t> = </a:t>
            </a:r>
            <a:r>
              <a:rPr lang="en-US" sz="2800" dirty="0">
                <a:solidFill>
                  <a:srgbClr val="E22B00"/>
                </a:solidFill>
              </a:rPr>
              <a:t>2 moles</a:t>
            </a:r>
          </a:p>
        </p:txBody>
      </p:sp>
      <p:sp>
        <p:nvSpPr>
          <p:cNvPr id="130058" name="Text Box 10"/>
          <p:cNvSpPr txBox="1">
            <a:spLocks noChangeArrowheads="1"/>
          </p:cNvSpPr>
          <p:nvPr/>
        </p:nvSpPr>
        <p:spPr bwMode="auto">
          <a:xfrm>
            <a:off x="685800" y="304800"/>
            <a:ext cx="617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Exercise </a:t>
            </a:r>
            <a:r>
              <a:rPr lang="en-US" dirty="0" smtClean="0"/>
              <a:t>#5: </a:t>
            </a:r>
            <a:r>
              <a:rPr lang="en-US" dirty="0"/>
              <a:t>mole calculations part 1</a:t>
            </a:r>
          </a:p>
        </p:txBody>
      </p:sp>
      <p:sp>
        <p:nvSpPr>
          <p:cNvPr id="130059" name="Text Box 11"/>
          <p:cNvSpPr txBox="1">
            <a:spLocks noChangeArrowheads="1"/>
          </p:cNvSpPr>
          <p:nvPr/>
        </p:nvSpPr>
        <p:spPr bwMode="auto">
          <a:xfrm>
            <a:off x="685800" y="403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1.3)  </a:t>
            </a:r>
            <a:r>
              <a:rPr lang="en-US" sz="2000" b="1" dirty="0"/>
              <a:t>mole to # molecule:	</a:t>
            </a:r>
            <a:r>
              <a:rPr lang="en-US" sz="2000" dirty="0"/>
              <a:t>how many molecules  of C</a:t>
            </a:r>
            <a:r>
              <a:rPr lang="en-US" sz="2000" baseline="-25000" dirty="0"/>
              <a:t>6</a:t>
            </a:r>
            <a:r>
              <a:rPr lang="en-US" sz="2000" dirty="0"/>
              <a:t> H</a:t>
            </a:r>
            <a:r>
              <a:rPr lang="en-US" sz="2000" baseline="-25000" dirty="0"/>
              <a:t>12</a:t>
            </a:r>
            <a:r>
              <a:rPr lang="en-US" sz="2000" dirty="0"/>
              <a:t>O</a:t>
            </a:r>
            <a:r>
              <a:rPr lang="en-US" sz="2000" baseline="-25000" dirty="0"/>
              <a:t>6</a:t>
            </a:r>
            <a:r>
              <a:rPr lang="en-US" sz="2000" dirty="0"/>
              <a:t> are in  0.5 mol of       C</a:t>
            </a:r>
            <a:r>
              <a:rPr lang="en-US" sz="2000" baseline="-25000" dirty="0"/>
              <a:t>6</a:t>
            </a:r>
            <a:r>
              <a:rPr lang="en-US" sz="2000" dirty="0"/>
              <a:t>H</a:t>
            </a:r>
            <a:r>
              <a:rPr lang="en-US" sz="2000" baseline="-25000" dirty="0"/>
              <a:t>12</a:t>
            </a:r>
            <a:r>
              <a:rPr lang="en-US" sz="2000" dirty="0"/>
              <a:t>O</a:t>
            </a:r>
            <a:r>
              <a:rPr lang="en-US" sz="2000" baseline="-25000" dirty="0"/>
              <a:t>6</a:t>
            </a:r>
            <a:r>
              <a:rPr lang="en-US" sz="2000" dirty="0"/>
              <a:t> ? </a:t>
            </a:r>
          </a:p>
        </p:txBody>
      </p:sp>
      <p:sp>
        <p:nvSpPr>
          <p:cNvPr id="130060" name="Text Box 12"/>
          <p:cNvSpPr txBox="1">
            <a:spLocks noChangeArrowheads="1"/>
          </p:cNvSpPr>
          <p:nvPr/>
        </p:nvSpPr>
        <p:spPr bwMode="auto">
          <a:xfrm>
            <a:off x="1828800" y="4419600"/>
            <a:ext cx="7315200" cy="49244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/>
              <a:t>0.5 mol *6*10</a:t>
            </a:r>
            <a:r>
              <a:rPr lang="en-US" sz="2600" baseline="30000" dirty="0"/>
              <a:t>23 </a:t>
            </a:r>
            <a:r>
              <a:rPr lang="en-US" sz="2600" dirty="0"/>
              <a:t>molecules/mol = </a:t>
            </a:r>
            <a:r>
              <a:rPr lang="en-US" sz="2600" dirty="0">
                <a:solidFill>
                  <a:srgbClr val="E22B00"/>
                </a:solidFill>
              </a:rPr>
              <a:t>3*10</a:t>
            </a:r>
            <a:r>
              <a:rPr lang="en-US" sz="2600" baseline="30000" dirty="0">
                <a:solidFill>
                  <a:srgbClr val="E22B00"/>
                </a:solidFill>
              </a:rPr>
              <a:t>23</a:t>
            </a:r>
            <a:r>
              <a:rPr lang="en-US" sz="2600" dirty="0"/>
              <a:t> molecules</a:t>
            </a:r>
          </a:p>
        </p:txBody>
      </p:sp>
      <p:sp>
        <p:nvSpPr>
          <p:cNvPr id="130061" name="Text Box 13"/>
          <p:cNvSpPr txBox="1">
            <a:spLocks noChangeArrowheads="1"/>
          </p:cNvSpPr>
          <p:nvPr/>
        </p:nvSpPr>
        <p:spPr bwMode="auto">
          <a:xfrm>
            <a:off x="685800" y="4876800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1.4) </a:t>
            </a:r>
            <a:r>
              <a:rPr lang="en-US" sz="2000" b="1" dirty="0"/>
              <a:t>mass to # molecules:</a:t>
            </a:r>
            <a:r>
              <a:rPr lang="en-US" sz="2000" dirty="0"/>
              <a:t>    how many molecules of C</a:t>
            </a:r>
            <a:r>
              <a:rPr lang="en-US" sz="2000" baseline="-25000" dirty="0"/>
              <a:t>6 </a:t>
            </a:r>
            <a:r>
              <a:rPr lang="en-US" sz="2000" dirty="0"/>
              <a:t>H</a:t>
            </a:r>
            <a:r>
              <a:rPr lang="en-US" sz="2000" baseline="-25000" dirty="0"/>
              <a:t>12</a:t>
            </a:r>
            <a:r>
              <a:rPr lang="en-US" sz="2000" dirty="0"/>
              <a:t>O</a:t>
            </a:r>
            <a:r>
              <a:rPr lang="en-US" sz="2000" baseline="-25000" dirty="0"/>
              <a:t>6</a:t>
            </a:r>
            <a:r>
              <a:rPr lang="en-US" sz="2000" dirty="0"/>
              <a:t> are in 120 g of C</a:t>
            </a:r>
            <a:r>
              <a:rPr lang="en-US" sz="2000" baseline="-25000" dirty="0"/>
              <a:t>6</a:t>
            </a:r>
            <a:r>
              <a:rPr lang="en-US" sz="2000" dirty="0"/>
              <a:t> H</a:t>
            </a:r>
            <a:r>
              <a:rPr lang="en-US" sz="2000" baseline="-25000" dirty="0"/>
              <a:t>12</a:t>
            </a:r>
            <a:r>
              <a:rPr lang="en-US" sz="2000" dirty="0"/>
              <a:t>O</a:t>
            </a:r>
            <a:r>
              <a:rPr lang="en-US" sz="2000" baseline="-25000" dirty="0"/>
              <a:t>6</a:t>
            </a:r>
            <a:r>
              <a:rPr lang="en-US" sz="2000" dirty="0"/>
              <a:t> ?</a:t>
            </a:r>
            <a:r>
              <a:rPr lang="en-US" dirty="0"/>
              <a:t> </a:t>
            </a:r>
          </a:p>
        </p:txBody>
      </p:sp>
      <p:sp>
        <p:nvSpPr>
          <p:cNvPr id="130062" name="Text Box 14"/>
          <p:cNvSpPr txBox="1">
            <a:spLocks noChangeArrowheads="1"/>
          </p:cNvSpPr>
          <p:nvPr/>
        </p:nvSpPr>
        <p:spPr bwMode="auto">
          <a:xfrm>
            <a:off x="1600200" y="5257800"/>
            <a:ext cx="7543800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/>
              <a:t>(</a:t>
            </a:r>
            <a:r>
              <a:rPr lang="en-US" sz="2800" dirty="0"/>
              <a:t>120/180) mol * 6*10</a:t>
            </a:r>
            <a:r>
              <a:rPr lang="en-US" sz="2800" baseline="30000" dirty="0"/>
              <a:t>23 </a:t>
            </a:r>
            <a:r>
              <a:rPr lang="en-US" sz="2800" u="sng" dirty="0"/>
              <a:t>molecules</a:t>
            </a:r>
            <a:r>
              <a:rPr lang="en-US" sz="2800" dirty="0"/>
              <a:t> =</a:t>
            </a:r>
            <a:r>
              <a:rPr lang="en-US" sz="2800" dirty="0">
                <a:solidFill>
                  <a:srgbClr val="E22B00"/>
                </a:solidFill>
              </a:rPr>
              <a:t>4*10</a:t>
            </a:r>
            <a:r>
              <a:rPr lang="en-US" sz="2800" baseline="30000" dirty="0">
                <a:solidFill>
                  <a:srgbClr val="E22B00"/>
                </a:solidFill>
              </a:rPr>
              <a:t>23 </a:t>
            </a:r>
            <a:r>
              <a:rPr lang="en-US" sz="2800" dirty="0" smtClean="0"/>
              <a:t>molecules </a:t>
            </a:r>
            <a:r>
              <a:rPr lang="en-US" sz="2800" dirty="0"/>
              <a:t>		            mol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0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0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0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/>
      <p:bldP spid="130053" grpId="0" animBg="1"/>
      <p:bldP spid="130054" grpId="0"/>
      <p:bldP spid="130055" grpId="0" animBg="1"/>
      <p:bldP spid="130056" grpId="0"/>
      <p:bldP spid="130057" grpId="0" animBg="1"/>
      <p:bldP spid="130059" grpId="0"/>
      <p:bldP spid="130060" grpId="0" animBg="1"/>
      <p:bldP spid="130061" grpId="0"/>
      <p:bldP spid="1300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457200" y="533400"/>
            <a:ext cx="815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1.5) </a:t>
            </a:r>
            <a:r>
              <a:rPr lang="en-US" sz="2000" b="1"/>
              <a:t># molecules to moles:  	</a:t>
            </a:r>
            <a:r>
              <a:rPr lang="en-US" sz="2000"/>
              <a:t>how many moles in 3*10</a:t>
            </a:r>
            <a:r>
              <a:rPr lang="en-US" sz="2000" baseline="30000"/>
              <a:t>24</a:t>
            </a:r>
            <a:r>
              <a:rPr lang="en-US" sz="2000"/>
              <a:t> molecules of </a:t>
            </a:r>
          </a:p>
          <a:p>
            <a:r>
              <a:rPr lang="en-US" sz="2000"/>
              <a:t>				C</a:t>
            </a:r>
            <a:r>
              <a:rPr lang="en-US" sz="2000" baseline="-25000"/>
              <a:t>6</a:t>
            </a:r>
            <a:r>
              <a:rPr lang="en-US" sz="2000"/>
              <a:t> 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 ? </a:t>
            </a:r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0" y="1447800"/>
            <a:ext cx="8915400" cy="584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3*10</a:t>
            </a:r>
            <a:r>
              <a:rPr lang="en-US" sz="3200" baseline="30000" dirty="0"/>
              <a:t>24 </a:t>
            </a:r>
            <a:r>
              <a:rPr lang="en-US" sz="3200" dirty="0"/>
              <a:t>molecules/ 6*10</a:t>
            </a:r>
            <a:r>
              <a:rPr lang="en-US" sz="3200" baseline="30000" dirty="0"/>
              <a:t>23</a:t>
            </a:r>
            <a:r>
              <a:rPr lang="en-US" sz="3200" dirty="0"/>
              <a:t> molecules/mol</a:t>
            </a:r>
            <a:r>
              <a:rPr lang="en-US" sz="3200" baseline="30000" dirty="0"/>
              <a:t> = </a:t>
            </a:r>
            <a:r>
              <a:rPr lang="en-US" sz="3200" dirty="0">
                <a:solidFill>
                  <a:srgbClr val="E22B00"/>
                </a:solidFill>
              </a:rPr>
              <a:t>5 moles</a:t>
            </a:r>
            <a:r>
              <a:rPr lang="en-US" sz="3200" baseline="30000" dirty="0"/>
              <a:t> </a:t>
            </a:r>
            <a:endParaRPr lang="en-US" sz="3200" dirty="0"/>
          </a:p>
        </p:txBody>
      </p:sp>
      <p:sp>
        <p:nvSpPr>
          <p:cNvPr id="131079" name="Text Box 7"/>
          <p:cNvSpPr txBox="1">
            <a:spLocks noChangeArrowheads="1"/>
          </p:cNvSpPr>
          <p:nvPr/>
        </p:nvSpPr>
        <p:spPr bwMode="auto">
          <a:xfrm>
            <a:off x="533400" y="22098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1.6) # </a:t>
            </a:r>
            <a:r>
              <a:rPr lang="en-US" sz="2000" b="1"/>
              <a:t>molecules to mass</a:t>
            </a:r>
            <a:r>
              <a:rPr lang="en-US" sz="2000"/>
              <a:t>      	How many grams of C</a:t>
            </a:r>
            <a:r>
              <a:rPr lang="en-US" sz="2000" baseline="-25000"/>
              <a:t>6</a:t>
            </a:r>
            <a:r>
              <a:rPr lang="en-US" sz="2000"/>
              <a:t> 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  are 					in 2.0 *10</a:t>
            </a:r>
            <a:r>
              <a:rPr lang="en-US" sz="2000" baseline="30000"/>
              <a:t>22</a:t>
            </a:r>
            <a:r>
              <a:rPr lang="en-US" sz="2000"/>
              <a:t> molecules of C</a:t>
            </a:r>
            <a:r>
              <a:rPr lang="en-US" sz="2000" baseline="-25000"/>
              <a:t>6</a:t>
            </a:r>
            <a:r>
              <a:rPr lang="en-US" sz="2000"/>
              <a:t> 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 ?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1524000" y="3505200"/>
            <a:ext cx="5257800" cy="206210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u="sng" dirty="0"/>
              <a:t>2*10</a:t>
            </a:r>
            <a:r>
              <a:rPr lang="en-US" sz="3200" u="sng" baseline="30000" dirty="0"/>
              <a:t>22 </a:t>
            </a:r>
            <a:r>
              <a:rPr lang="en-US" sz="3200" u="sng" dirty="0"/>
              <a:t>molecules</a:t>
            </a:r>
            <a:r>
              <a:rPr lang="en-US" sz="3200" dirty="0"/>
              <a:t>      *    </a:t>
            </a:r>
            <a:r>
              <a:rPr lang="en-US" sz="3200" u="sng" dirty="0"/>
              <a:t>180 g</a:t>
            </a:r>
            <a:r>
              <a:rPr lang="en-US" sz="3200" dirty="0"/>
              <a:t> </a:t>
            </a:r>
            <a:endParaRPr lang="en-US" sz="3200" u="sng" dirty="0"/>
          </a:p>
          <a:p>
            <a:r>
              <a:rPr lang="en-US" sz="3200" dirty="0"/>
              <a:t>6*10</a:t>
            </a:r>
            <a:r>
              <a:rPr lang="en-US" sz="3200" baseline="30000" dirty="0"/>
              <a:t>23 </a:t>
            </a:r>
            <a:r>
              <a:rPr lang="en-US" sz="3200" dirty="0"/>
              <a:t>molecules/mol      </a:t>
            </a:r>
            <a:r>
              <a:rPr lang="en-US" sz="3200" dirty="0" err="1"/>
              <a:t>mol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0.0333 * 180 = </a:t>
            </a:r>
            <a:r>
              <a:rPr lang="en-US" sz="3200" dirty="0">
                <a:solidFill>
                  <a:srgbClr val="E22B00"/>
                </a:solidFill>
              </a:rPr>
              <a:t>6 grams</a:t>
            </a:r>
          </a:p>
        </p:txBody>
      </p:sp>
      <p:sp>
        <p:nvSpPr>
          <p:cNvPr id="131081" name="Text Box 9"/>
          <p:cNvSpPr txBox="1">
            <a:spLocks noChangeArrowheads="1"/>
          </p:cNvSpPr>
          <p:nvPr/>
        </p:nvSpPr>
        <p:spPr bwMode="auto">
          <a:xfrm>
            <a:off x="228600" y="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Exercise </a:t>
            </a:r>
            <a:r>
              <a:rPr lang="en-US" sz="2000" smtClean="0"/>
              <a:t>5 </a:t>
            </a:r>
            <a:r>
              <a:rPr lang="en-US" sz="2000"/>
              <a:t>part 1 (continued)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/>
      <p:bldP spid="131077" grpId="0" animBg="1"/>
      <p:bldP spid="131079" grpId="0"/>
      <p:bldP spid="13108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-4011" y="457200"/>
            <a:ext cx="9144000" cy="317009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b="1" u="sng" dirty="0" smtClean="0">
                <a:solidFill>
                  <a:srgbClr val="002060"/>
                </a:solidFill>
                <a:latin typeface="Arial" charset="0"/>
              </a:rPr>
              <a:t>Mass (grams)</a:t>
            </a:r>
            <a:r>
              <a:rPr lang="en-US" sz="40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4000" b="1" dirty="0">
                <a:solidFill>
                  <a:srgbClr val="002060"/>
                </a:solidFill>
                <a:latin typeface="Arial" charset="0"/>
              </a:rPr>
              <a:t>= MW</a:t>
            </a:r>
            <a:endParaRPr lang="en-US" sz="4000" b="1" u="sng" dirty="0">
              <a:solidFill>
                <a:srgbClr val="002060"/>
              </a:solidFill>
              <a:latin typeface="Arial" charset="0"/>
            </a:endParaRPr>
          </a:p>
          <a:p>
            <a:r>
              <a:rPr lang="en-US" sz="4000" b="1" dirty="0">
                <a:solidFill>
                  <a:srgbClr val="002060"/>
                </a:solidFill>
                <a:latin typeface="Arial" charset="0"/>
              </a:rPr>
              <a:t>mol</a:t>
            </a:r>
          </a:p>
          <a:p>
            <a:r>
              <a:rPr lang="en-US" sz="4000" b="1" dirty="0">
                <a:solidFill>
                  <a:srgbClr val="002060"/>
                </a:solidFill>
                <a:latin typeface="Arial" charset="0"/>
              </a:rPr>
              <a:t>= sum of masses in grams of component elements in a compound   </a:t>
            </a:r>
          </a:p>
          <a:p>
            <a:r>
              <a:rPr lang="en-US" sz="4000" b="1" dirty="0">
                <a:solidFill>
                  <a:srgbClr val="002060"/>
                </a:solidFill>
                <a:latin typeface="Arial" charset="0"/>
              </a:rPr>
              <a:t>( taken from Periodic Table)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399" y="3886200"/>
            <a:ext cx="6934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Example: methane (CH</a:t>
            </a:r>
            <a:r>
              <a:rPr lang="en-US" sz="4000" baseline="-25000" dirty="0" smtClean="0"/>
              <a:t>4</a:t>
            </a:r>
            <a:r>
              <a:rPr lang="en-US" sz="4000" dirty="0" smtClean="0"/>
              <a:t>) </a:t>
            </a:r>
            <a:r>
              <a:rPr lang="en-US" sz="4000" b="1" dirty="0" smtClean="0">
                <a:solidFill>
                  <a:srgbClr val="002060"/>
                </a:solidFill>
              </a:rPr>
              <a:t>MW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2321" y="498109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</a:p>
          <a:p>
            <a:r>
              <a:rPr lang="en-US" sz="3600" b="1" dirty="0" smtClean="0"/>
              <a:t>H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42900" y="4486364"/>
            <a:ext cx="3657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~ </a:t>
            </a:r>
            <a:r>
              <a:rPr lang="en-US" sz="2800" b="1" u="sng" dirty="0" smtClean="0"/>
              <a:t>atomic mass (Table)</a:t>
            </a:r>
            <a:endParaRPr lang="en-US" sz="28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693821" y="5071139"/>
            <a:ext cx="251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12.011~12</a:t>
            </a:r>
          </a:p>
          <a:p>
            <a:r>
              <a:rPr lang="en-US" sz="3200" b="1" dirty="0" smtClean="0"/>
              <a:t>1.00794~1</a:t>
            </a:r>
          </a:p>
          <a:p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4547919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# atoms/molecule</a:t>
            </a:r>
            <a:endParaRPr lang="en-US" sz="28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3886200" y="5071139"/>
            <a:ext cx="114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</a:t>
            </a:r>
          </a:p>
          <a:p>
            <a:r>
              <a:rPr lang="en-US" sz="3200" b="1" dirty="0" smtClean="0"/>
              <a:t>4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01853" y="4594086"/>
            <a:ext cx="2358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product</a:t>
            </a:r>
            <a:endParaRPr lang="en-US" sz="28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6801853" y="5117306"/>
            <a:ext cx="20373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~12*1=12</a:t>
            </a:r>
          </a:p>
          <a:p>
            <a:r>
              <a:rPr lang="en-US" sz="3200" b="1" dirty="0" smtClean="0"/>
              <a:t>~</a:t>
            </a:r>
            <a:r>
              <a:rPr lang="en-US" sz="3200" b="1" u="sng" dirty="0" smtClean="0"/>
              <a:t>1*4 = 4</a:t>
            </a:r>
            <a:endParaRPr lang="en-US" sz="32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819399" y="6148357"/>
            <a:ext cx="632058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Sum = </a:t>
            </a:r>
            <a:r>
              <a:rPr lang="en-US" sz="3600" b="1" dirty="0" smtClean="0">
                <a:solidFill>
                  <a:srgbClr val="002060"/>
                </a:solidFill>
              </a:rPr>
              <a:t>MW  = 12+4=16 g/mole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08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Another </a:t>
            </a:r>
            <a:r>
              <a:rPr lang="en-US" sz="4000" dirty="0">
                <a:solidFill>
                  <a:srgbClr val="CC0000"/>
                </a:solidFill>
              </a:rPr>
              <a:t>MW</a:t>
            </a:r>
            <a:r>
              <a:rPr lang="en-US" sz="4000" dirty="0"/>
              <a:t> calculation:</a:t>
            </a:r>
            <a:br>
              <a:rPr lang="en-US" sz="4000" dirty="0"/>
            </a:br>
            <a:r>
              <a:rPr lang="en-US" sz="4000" dirty="0"/>
              <a:t>glucose (C</a:t>
            </a:r>
            <a:r>
              <a:rPr lang="en-US" sz="4000" b="1" baseline="-25000" dirty="0">
                <a:solidFill>
                  <a:srgbClr val="FF0000"/>
                </a:solidFill>
              </a:rPr>
              <a:t>6</a:t>
            </a:r>
            <a:r>
              <a:rPr lang="en-US" sz="4000" dirty="0"/>
              <a:t>H</a:t>
            </a:r>
            <a:r>
              <a:rPr lang="en-US" sz="4000" b="1" baseline="-25000" dirty="0">
                <a:solidFill>
                  <a:srgbClr val="FF0000"/>
                </a:solidFill>
              </a:rPr>
              <a:t>12</a:t>
            </a:r>
            <a:r>
              <a:rPr lang="en-US" sz="4000" dirty="0"/>
              <a:t>O</a:t>
            </a:r>
            <a:r>
              <a:rPr lang="en-US" sz="4000" b="1" baseline="-25000" dirty="0">
                <a:solidFill>
                  <a:srgbClr val="FF0000"/>
                </a:solidFill>
              </a:rPr>
              <a:t>6</a:t>
            </a:r>
            <a:r>
              <a:rPr lang="en-US" sz="4000" dirty="0"/>
              <a:t>) </a:t>
            </a:r>
          </a:p>
        </p:txBody>
      </p:sp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3886200" y="1447800"/>
            <a:ext cx="2819400" cy="20313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sng" dirty="0">
                <a:solidFill>
                  <a:srgbClr val="000099"/>
                </a:solidFill>
                <a:latin typeface="Arial" charset="0"/>
              </a:rPr>
              <a:t>Element    mass/mol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C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    	</a:t>
            </a:r>
            <a:r>
              <a:rPr lang="en-US" sz="2400" b="1" dirty="0">
                <a:latin typeface="Arial" charset="0"/>
              </a:rPr>
              <a:t>12.011  ~12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H	 1.0079 ~ 1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0	15.9994 ~16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3657600" y="3581400"/>
            <a:ext cx="3657600" cy="46166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From periodic table</a:t>
            </a:r>
            <a:r>
              <a:rPr lang="en-US" sz="2400" dirty="0">
                <a:latin typeface="Arial" charset="0"/>
              </a:rPr>
              <a:t> </a:t>
            </a:r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533400" y="1600200"/>
            <a:ext cx="14478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6</a:t>
            </a:r>
          </a:p>
          <a:p>
            <a:pPr algn="ctr"/>
            <a:r>
              <a:rPr lang="en-US" sz="6000">
                <a:latin typeface="Arial" charset="0"/>
              </a:rPr>
              <a:t>C</a:t>
            </a:r>
          </a:p>
          <a:p>
            <a:pPr algn="ctr"/>
            <a:r>
              <a:rPr lang="en-US">
                <a:latin typeface="Arial" charset="0"/>
              </a:rPr>
              <a:t>12.011</a:t>
            </a:r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 flipV="1">
            <a:off x="1676400" y="2209800"/>
            <a:ext cx="2133600" cy="838200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51" name="Text Box 7"/>
          <p:cNvSpPr txBox="1">
            <a:spLocks noChangeArrowheads="1"/>
          </p:cNvSpPr>
          <p:nvPr/>
        </p:nvSpPr>
        <p:spPr bwMode="auto">
          <a:xfrm>
            <a:off x="381000" y="4191000"/>
            <a:ext cx="1143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18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C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6</a:t>
            </a:r>
            <a:r>
              <a:rPr lang="en-US" sz="3200" b="1" dirty="0">
                <a:latin typeface="Arial" charset="0"/>
              </a:rPr>
              <a:t>*12</a:t>
            </a:r>
          </a:p>
        </p:txBody>
      </p:sp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2057400" y="4648200"/>
            <a:ext cx="1143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H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12</a:t>
            </a:r>
            <a:r>
              <a:rPr lang="en-US" sz="3200" b="1" dirty="0">
                <a:latin typeface="Arial" charset="0"/>
              </a:rPr>
              <a:t>*1</a:t>
            </a:r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3810000" y="4648200"/>
            <a:ext cx="1143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O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6</a:t>
            </a:r>
            <a:r>
              <a:rPr lang="en-US" sz="3200" b="1" dirty="0">
                <a:latin typeface="Arial" charset="0"/>
              </a:rPr>
              <a:t>*16</a:t>
            </a:r>
          </a:p>
        </p:txBody>
      </p:sp>
      <p:sp>
        <p:nvSpPr>
          <p:cNvPr id="108554" name="Text Box 10"/>
          <p:cNvSpPr txBox="1">
            <a:spLocks noChangeArrowheads="1"/>
          </p:cNvSpPr>
          <p:nvPr/>
        </p:nvSpPr>
        <p:spPr bwMode="auto">
          <a:xfrm>
            <a:off x="6858000" y="1371600"/>
            <a:ext cx="1447800" cy="2123658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rgbClr val="FF0000"/>
                </a:solidFill>
                <a:latin typeface="Arial" charset="0"/>
              </a:rPr>
              <a:t># moles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6</a:t>
            </a:r>
          </a:p>
        </p:txBody>
      </p:sp>
      <p:sp>
        <p:nvSpPr>
          <p:cNvPr id="108555" name="Text Box 11"/>
          <p:cNvSpPr txBox="1">
            <a:spLocks noChangeArrowheads="1"/>
          </p:cNvSpPr>
          <p:nvPr/>
        </p:nvSpPr>
        <p:spPr bwMode="auto">
          <a:xfrm>
            <a:off x="6705600" y="533400"/>
            <a:ext cx="1981200" cy="64135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latin typeface="Arial" charset="0"/>
              </a:rPr>
              <a:t>From molecular formula</a:t>
            </a:r>
          </a:p>
        </p:txBody>
      </p:sp>
      <p:sp>
        <p:nvSpPr>
          <p:cNvPr id="108559" name="Text Box 15"/>
          <p:cNvSpPr txBox="1">
            <a:spLocks noChangeArrowheads="1"/>
          </p:cNvSpPr>
          <p:nvPr/>
        </p:nvSpPr>
        <p:spPr bwMode="auto">
          <a:xfrm>
            <a:off x="2971800" y="5029200"/>
            <a:ext cx="30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+</a:t>
            </a:r>
          </a:p>
        </p:txBody>
      </p:sp>
      <p:sp>
        <p:nvSpPr>
          <p:cNvPr id="108560" name="Text Box 16"/>
          <p:cNvSpPr txBox="1">
            <a:spLocks noChangeArrowheads="1"/>
          </p:cNvSpPr>
          <p:nvPr/>
        </p:nvSpPr>
        <p:spPr bwMode="auto">
          <a:xfrm>
            <a:off x="1676400" y="5029200"/>
            <a:ext cx="30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+</a:t>
            </a:r>
          </a:p>
        </p:txBody>
      </p:sp>
      <p:sp>
        <p:nvSpPr>
          <p:cNvPr id="108561" name="Text Box 17"/>
          <p:cNvSpPr txBox="1">
            <a:spLocks noChangeArrowheads="1"/>
          </p:cNvSpPr>
          <p:nvPr/>
        </p:nvSpPr>
        <p:spPr bwMode="auto">
          <a:xfrm>
            <a:off x="5334000" y="4953000"/>
            <a:ext cx="259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= 180 g/mol</a:t>
            </a:r>
          </a:p>
        </p:txBody>
      </p:sp>
      <p:sp>
        <p:nvSpPr>
          <p:cNvPr id="108562" name="Text Box 18"/>
          <p:cNvSpPr txBox="1">
            <a:spLocks noChangeArrowheads="1"/>
          </p:cNvSpPr>
          <p:nvPr/>
        </p:nvSpPr>
        <p:spPr bwMode="auto">
          <a:xfrm>
            <a:off x="5029200" y="5486400"/>
            <a:ext cx="4114800" cy="9541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Molecular weight of a mole of glucose = 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MW</a:t>
            </a:r>
          </a:p>
        </p:txBody>
      </p:sp>
      <p:sp>
        <p:nvSpPr>
          <p:cNvPr id="108563" name="Text Box 19"/>
          <p:cNvSpPr txBox="1">
            <a:spLocks noChangeArrowheads="1"/>
          </p:cNvSpPr>
          <p:nvPr/>
        </p:nvSpPr>
        <p:spPr bwMode="auto">
          <a:xfrm>
            <a:off x="685800" y="4114800"/>
            <a:ext cx="6781800" cy="52322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Computing the molecular weight, 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MW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8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8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1000"/>
                                        <p:tgtEl>
                                          <p:spTgt spid="10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animBg="1"/>
      <p:bldP spid="108548" grpId="0" animBg="1"/>
      <p:bldP spid="108549" grpId="0" animBg="1"/>
      <p:bldP spid="108550" grpId="0" animBg="1"/>
      <p:bldP spid="108551" grpId="0"/>
      <p:bldP spid="108552" grpId="0"/>
      <p:bldP spid="108553" grpId="0"/>
      <p:bldP spid="108554" grpId="0" animBg="1"/>
      <p:bldP spid="108555" grpId="0" animBg="1"/>
      <p:bldP spid="108559" grpId="0"/>
      <p:bldP spid="108560" grpId="0"/>
      <p:bldP spid="108561" grpId="0"/>
      <p:bldP spid="108562" grpId="0" animBg="1"/>
      <p:bldP spid="1085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457200"/>
            <a:ext cx="8153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 – class exercise on Molecular Weight (MW)  calculations 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1981200"/>
            <a:ext cx="2362200" cy="290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SO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CaCl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</a:p>
          <a:p>
            <a:endParaRPr lang="en-US" sz="2800" b="1" baseline="-25000" dirty="0" smtClean="0"/>
          </a:p>
          <a:p>
            <a:r>
              <a:rPr lang="en-US" sz="2800" b="1" dirty="0" smtClean="0"/>
              <a:t>Cu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/>
              <a:t>(PO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/>
              <a:t>)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</a:p>
          <a:p>
            <a:endParaRPr lang="en-US" sz="2800" b="1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0" y="2057400"/>
            <a:ext cx="49530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*1 + </a:t>
            </a:r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/>
              <a:t>*32 + </a:t>
            </a:r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/>
              <a:t>*16  = 98 g/mol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743200" y="2895600"/>
            <a:ext cx="53340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/>
              <a:t>*40 + 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*35.4         = 110.4 g/mol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3581400"/>
            <a:ext cx="61722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/>
              <a:t>*63.5 + 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*(</a:t>
            </a:r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/>
              <a:t>*31 +</a:t>
            </a:r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/>
              <a:t>*16) = 380.5 g/mol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1066800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Find MW of… </a:t>
            </a:r>
            <a:endParaRPr lang="en-US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" y="4343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CaCl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*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O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676400" y="4876800"/>
            <a:ext cx="74676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/>
              <a:t>*40 + 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*35.4 +</a:t>
            </a:r>
            <a:r>
              <a:rPr lang="en-US" sz="2800" b="1" dirty="0" smtClean="0">
                <a:solidFill>
                  <a:srgbClr val="FF0000"/>
                </a:solidFill>
              </a:rPr>
              <a:t> 2</a:t>
            </a:r>
            <a:r>
              <a:rPr lang="en-US" sz="2800" b="1" dirty="0" smtClean="0"/>
              <a:t>*(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*1 + </a:t>
            </a:r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/>
              <a:t>*16)=146.8 g/mol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3" grpId="0" animBg="1"/>
      <p:bldP spid="14" grpId="0" animBg="1"/>
      <p:bldP spid="15" grpId="0"/>
      <p:bldP spid="16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28800" y="2057400"/>
            <a:ext cx="533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EXERCISE 4B:  simple mole </a:t>
            </a:r>
            <a:r>
              <a:rPr lang="en-US" sz="4400" dirty="0" smtClean="0"/>
              <a:t>calculations</a:t>
            </a:r>
          </a:p>
          <a:p>
            <a:r>
              <a:rPr lang="en-US" sz="4400" dirty="0" smtClean="0"/>
              <a:t>…egg </a:t>
            </a:r>
            <a:r>
              <a:rPr lang="en-US" sz="4400" smtClean="0"/>
              <a:t>math approach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295400"/>
          </a:xfrm>
          <a:solidFill>
            <a:srgbClr val="FF99CC"/>
          </a:solidFill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Another way to view mole calculations </a:t>
            </a:r>
            <a:br>
              <a:rPr lang="en-US" sz="3600" b="1" dirty="0" smtClean="0"/>
            </a:br>
            <a:r>
              <a:rPr lang="en-US" sz="3600" b="1" dirty="0" smtClean="0"/>
              <a:t>(if you are allergic to eggs):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the </a:t>
            </a:r>
            <a:r>
              <a:rPr lang="en-US" sz="3600" b="1" dirty="0">
                <a:solidFill>
                  <a:srgbClr val="CC0000"/>
                </a:solidFill>
                <a:latin typeface="Algerian" pitchFamily="82" charset="0"/>
              </a:rPr>
              <a:t>Bermuda</a:t>
            </a:r>
            <a:r>
              <a:rPr lang="en-US" sz="3600" dirty="0">
                <a:solidFill>
                  <a:srgbClr val="CC0000"/>
                </a:solidFill>
                <a:latin typeface="Algerian" pitchFamily="82" charset="0"/>
              </a:rPr>
              <a:t> </a:t>
            </a:r>
            <a:r>
              <a:rPr lang="en-US" sz="3600" b="1" dirty="0">
                <a:solidFill>
                  <a:srgbClr val="CC0000"/>
                </a:solidFill>
                <a:latin typeface="Algerian" pitchFamily="82" charset="0"/>
              </a:rPr>
              <a:t>triangle</a:t>
            </a:r>
            <a:r>
              <a:rPr lang="en-US" sz="3600" dirty="0"/>
              <a:t> </a:t>
            </a:r>
            <a:r>
              <a:rPr lang="en-US" sz="3600" dirty="0" smtClean="0"/>
              <a:t>method</a:t>
            </a:r>
            <a:endParaRPr lang="en-US" sz="3600" dirty="0">
              <a:solidFill>
                <a:srgbClr val="CC0000"/>
              </a:solidFill>
              <a:latin typeface="Algerian" pitchFamily="82" charset="0"/>
            </a:endParaRP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3733800" y="2362200"/>
            <a:ext cx="5638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 dirty="0">
                <a:latin typeface="Arial" charset="0"/>
              </a:rPr>
              <a:t>		</a:t>
            </a:r>
            <a:r>
              <a:rPr lang="en-US" sz="2000" b="1" dirty="0">
                <a:solidFill>
                  <a:schemeClr val="accent2"/>
                </a:solidFill>
                <a:latin typeface="Arial" charset="0"/>
              </a:rPr>
              <a:t>Moles (n)</a:t>
            </a:r>
          </a:p>
          <a:p>
            <a:endParaRPr lang="en-US" sz="1800" b="1" dirty="0">
              <a:latin typeface="Arial" charset="0"/>
            </a:endParaRPr>
          </a:p>
          <a:p>
            <a:endParaRPr lang="en-US" sz="1800" b="1" dirty="0">
              <a:latin typeface="Arial" charset="0"/>
            </a:endParaRPr>
          </a:p>
          <a:p>
            <a:endParaRPr lang="en-US" sz="1800" b="1" dirty="0">
              <a:latin typeface="Arial" charset="0"/>
            </a:endParaRPr>
          </a:p>
          <a:p>
            <a:endParaRPr lang="en-US" sz="1800" b="1" dirty="0">
              <a:latin typeface="Arial" charset="0"/>
            </a:endParaRPr>
          </a:p>
          <a:p>
            <a:r>
              <a:rPr lang="en-US" sz="2000" b="1" dirty="0">
                <a:solidFill>
                  <a:srgbClr val="CC0000"/>
                </a:solidFill>
                <a:latin typeface="Arial" charset="0"/>
              </a:rPr>
              <a:t>Weight (w)</a:t>
            </a:r>
            <a:r>
              <a:rPr lang="en-US" sz="1800" b="1" dirty="0">
                <a:latin typeface="Arial" charset="0"/>
              </a:rPr>
              <a:t>		    </a:t>
            </a:r>
            <a:r>
              <a:rPr lang="en-US" sz="2000" b="1" dirty="0">
                <a:latin typeface="Arial" charset="0"/>
              </a:rPr>
              <a:t>molecule count (N</a:t>
            </a:r>
            <a:r>
              <a:rPr lang="en-US" sz="2000" b="1" dirty="0">
                <a:solidFill>
                  <a:srgbClr val="339933"/>
                </a:solidFill>
                <a:latin typeface="Arial" charset="0"/>
              </a:rPr>
              <a:t>)</a:t>
            </a:r>
          </a:p>
        </p:txBody>
      </p:sp>
      <p:sp>
        <p:nvSpPr>
          <p:cNvPr id="110596" name="Line 4"/>
          <p:cNvSpPr>
            <a:spLocks noChangeShapeType="1"/>
          </p:cNvSpPr>
          <p:nvPr/>
        </p:nvSpPr>
        <p:spPr bwMode="auto">
          <a:xfrm flipV="1">
            <a:off x="4800600" y="28194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597" name="Line 5"/>
          <p:cNvSpPr>
            <a:spLocks noChangeShapeType="1"/>
          </p:cNvSpPr>
          <p:nvPr/>
        </p:nvSpPr>
        <p:spPr bwMode="auto">
          <a:xfrm flipH="1">
            <a:off x="4648200" y="27432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598" name="Line 6"/>
          <p:cNvSpPr>
            <a:spLocks noChangeShapeType="1"/>
          </p:cNvSpPr>
          <p:nvPr/>
        </p:nvSpPr>
        <p:spPr bwMode="auto">
          <a:xfrm>
            <a:off x="6781800" y="28194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599" name="Line 7"/>
          <p:cNvSpPr>
            <a:spLocks noChangeShapeType="1"/>
          </p:cNvSpPr>
          <p:nvPr/>
        </p:nvSpPr>
        <p:spPr bwMode="auto">
          <a:xfrm flipH="1" flipV="1">
            <a:off x="6705600" y="2895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10600" name="Picture 8" descr="bermudatriang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0"/>
            <a:ext cx="2998788" cy="3252788"/>
          </a:xfrm>
          <a:prstGeom prst="rect">
            <a:avLst/>
          </a:prstGeom>
          <a:noFill/>
        </p:spPr>
      </p:pic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685800" y="1524000"/>
            <a:ext cx="3247292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The Real  Bermuda Triangle</a:t>
            </a:r>
          </a:p>
        </p:txBody>
      </p:sp>
      <p:sp>
        <p:nvSpPr>
          <p:cNvPr id="110603" name="Text Box 11"/>
          <p:cNvSpPr txBox="1">
            <a:spLocks noChangeArrowheads="1"/>
          </p:cNvSpPr>
          <p:nvPr/>
        </p:nvSpPr>
        <p:spPr bwMode="auto">
          <a:xfrm>
            <a:off x="228600" y="5410200"/>
            <a:ext cx="4191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339933"/>
                </a:solidFill>
                <a:latin typeface="Arial" charset="0"/>
              </a:rPr>
              <a:t>Where hapless ships and planes go in</a:t>
            </a:r>
            <a:r>
              <a:rPr lang="en-US" sz="2800" b="1" i="1" dirty="0" smtClean="0">
                <a:solidFill>
                  <a:srgbClr val="339933"/>
                </a:solidFill>
                <a:latin typeface="Arial" charset="0"/>
              </a:rPr>
              <a:t>…</a:t>
            </a:r>
            <a:endParaRPr lang="en-US" sz="2800" b="1" i="1" dirty="0">
              <a:solidFill>
                <a:srgbClr val="339933"/>
              </a:solidFill>
              <a:latin typeface="Arial" charset="0"/>
            </a:endParaRPr>
          </a:p>
        </p:txBody>
      </p:sp>
      <p:sp>
        <p:nvSpPr>
          <p:cNvPr id="110604" name="Text Box 12"/>
          <p:cNvSpPr txBox="1">
            <a:spLocks noChangeArrowheads="1"/>
          </p:cNvSpPr>
          <p:nvPr/>
        </p:nvSpPr>
        <p:spPr bwMode="auto">
          <a:xfrm>
            <a:off x="4267200" y="1600200"/>
            <a:ext cx="41148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CC0000"/>
                </a:solidFill>
                <a:latin typeface="Algerian" pitchFamily="82" charset="0"/>
              </a:rPr>
              <a:t>The Bermuda Triangle of Chemistry</a:t>
            </a:r>
          </a:p>
        </p:txBody>
      </p:sp>
      <p:sp>
        <p:nvSpPr>
          <p:cNvPr id="110605" name="Text Box 13"/>
          <p:cNvSpPr txBox="1">
            <a:spLocks noChangeArrowheads="1"/>
          </p:cNvSpPr>
          <p:nvPr/>
        </p:nvSpPr>
        <p:spPr bwMode="auto">
          <a:xfrm>
            <a:off x="4876800" y="4343401"/>
            <a:ext cx="4038600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339933"/>
                </a:solidFill>
                <a:latin typeface="Arial" charset="0"/>
              </a:rPr>
              <a:t>Where hapless chemistry students go in</a:t>
            </a:r>
            <a:r>
              <a:rPr lang="en-US" sz="2800" b="1" dirty="0" smtClean="0">
                <a:solidFill>
                  <a:srgbClr val="339933"/>
                </a:solidFill>
                <a:latin typeface="Arial" charset="0"/>
              </a:rPr>
              <a:t>…</a:t>
            </a:r>
          </a:p>
          <a:p>
            <a:pPr>
              <a:spcBef>
                <a:spcPct val="50000"/>
              </a:spcBef>
            </a:pPr>
            <a:endParaRPr lang="en-US" sz="1800" b="1" dirty="0">
              <a:solidFill>
                <a:srgbClr val="3399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000" b="1" dirty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10606" name="Text Box 14"/>
          <p:cNvSpPr txBox="1">
            <a:spLocks noChangeArrowheads="1"/>
          </p:cNvSpPr>
          <p:nvPr/>
        </p:nvSpPr>
        <p:spPr bwMode="auto">
          <a:xfrm>
            <a:off x="5334000" y="2895600"/>
            <a:ext cx="1447800" cy="113877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700" b="1" dirty="0">
                <a:latin typeface="Arial" charset="0"/>
              </a:rPr>
              <a:t>ALL ROADS LEAD THROUGH MOLES</a:t>
            </a:r>
          </a:p>
        </p:txBody>
      </p:sp>
      <p:sp>
        <p:nvSpPr>
          <p:cNvPr id="110607" name="Line 15"/>
          <p:cNvSpPr>
            <a:spLocks noChangeShapeType="1"/>
          </p:cNvSpPr>
          <p:nvPr/>
        </p:nvSpPr>
        <p:spPr bwMode="auto">
          <a:xfrm>
            <a:off x="5181600" y="4114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08" name="Line 16"/>
          <p:cNvSpPr>
            <a:spLocks noChangeShapeType="1"/>
          </p:cNvSpPr>
          <p:nvPr/>
        </p:nvSpPr>
        <p:spPr bwMode="auto">
          <a:xfrm flipH="1">
            <a:off x="5105400" y="4038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09" name="Line 17"/>
          <p:cNvSpPr>
            <a:spLocks noChangeShapeType="1"/>
          </p:cNvSpPr>
          <p:nvPr/>
        </p:nvSpPr>
        <p:spPr bwMode="auto">
          <a:xfrm flipH="1">
            <a:off x="5562600" y="3962400"/>
            <a:ext cx="6096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10" name="Line 18"/>
          <p:cNvSpPr>
            <a:spLocks noChangeShapeType="1"/>
          </p:cNvSpPr>
          <p:nvPr/>
        </p:nvSpPr>
        <p:spPr bwMode="auto">
          <a:xfrm>
            <a:off x="5638800" y="3886200"/>
            <a:ext cx="533400" cy="381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5181600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nd become hopelessly lost</a:t>
            </a:r>
            <a:endParaRPr lang="en-US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33092" y="5887253"/>
            <a:ext cx="304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latin typeface="Arial" charset="0"/>
              </a:rPr>
              <a:t>…</a:t>
            </a:r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and become hopelessly lost</a:t>
            </a:r>
            <a:endParaRPr lang="en-US" sz="2800" b="1" dirty="0">
              <a:solidFill>
                <a:srgbClr val="CC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10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/>
      <p:bldP spid="110596" grpId="0" animBg="1"/>
      <p:bldP spid="110597" grpId="0" animBg="1"/>
      <p:bldP spid="110598" grpId="0" animBg="1"/>
      <p:bldP spid="110599" grpId="0" animBg="1"/>
      <p:bldP spid="110602" grpId="0" animBg="1"/>
      <p:bldP spid="110603" grpId="0"/>
      <p:bldP spid="110604" grpId="0" animBg="1"/>
      <p:bldP spid="110605" grpId="0"/>
      <p:bldP spid="110606" grpId="0" animBg="1"/>
      <p:bldP spid="110607" grpId="0" animBg="1"/>
      <p:bldP spid="110608" grpId="0" animBg="1"/>
      <p:bldP spid="110609" grpId="0" animBg="1"/>
      <p:bldP spid="110610" grpId="0" animBg="1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/>
              <a:t>mole math </a:t>
            </a:r>
            <a:r>
              <a:rPr lang="en-US" dirty="0" smtClean="0"/>
              <a:t>the triangle way</a:t>
            </a:r>
            <a:endParaRPr lang="en-US" dirty="0"/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3124200" y="2514600"/>
            <a:ext cx="2209800" cy="52322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Moles (n)</a:t>
            </a:r>
          </a:p>
        </p:txBody>
      </p:sp>
      <p:sp>
        <p:nvSpPr>
          <p:cNvPr id="120836" name="Line 4"/>
          <p:cNvSpPr>
            <a:spLocks noChangeShapeType="1"/>
          </p:cNvSpPr>
          <p:nvPr/>
        </p:nvSpPr>
        <p:spPr bwMode="auto">
          <a:xfrm flipH="1">
            <a:off x="2209800" y="2895600"/>
            <a:ext cx="9144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0837" name="Picture 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143000"/>
            <a:ext cx="1809750" cy="1333500"/>
          </a:xfrm>
          <a:prstGeom prst="rect">
            <a:avLst/>
          </a:prstGeom>
          <a:noFill/>
        </p:spPr>
      </p:pic>
      <p:pic>
        <p:nvPicPr>
          <p:cNvPr id="120838" name="Picture 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752975"/>
            <a:ext cx="1047750" cy="771525"/>
          </a:xfrm>
          <a:prstGeom prst="rect">
            <a:avLst/>
          </a:prstGeom>
          <a:noFill/>
        </p:spPr>
      </p:pic>
      <p:pic>
        <p:nvPicPr>
          <p:cNvPr id="120839" name="Picture 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343400"/>
            <a:ext cx="1047750" cy="771525"/>
          </a:xfrm>
          <a:prstGeom prst="rect">
            <a:avLst/>
          </a:prstGeom>
          <a:noFill/>
        </p:spPr>
      </p:pic>
      <p:pic>
        <p:nvPicPr>
          <p:cNvPr id="120840" name="Picture 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257800"/>
            <a:ext cx="1047750" cy="771525"/>
          </a:xfrm>
          <a:prstGeom prst="rect">
            <a:avLst/>
          </a:prstGeom>
          <a:noFill/>
        </p:spPr>
      </p:pic>
      <p:pic>
        <p:nvPicPr>
          <p:cNvPr id="120841" name="Picture 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5334000"/>
            <a:ext cx="1047750" cy="771525"/>
          </a:xfrm>
          <a:prstGeom prst="rect">
            <a:avLst/>
          </a:prstGeom>
          <a:noFill/>
        </p:spPr>
      </p:pic>
      <p:sp>
        <p:nvSpPr>
          <p:cNvPr id="120842" name="Text Box 10"/>
          <p:cNvSpPr txBox="1">
            <a:spLocks noChangeArrowheads="1"/>
          </p:cNvSpPr>
          <p:nvPr/>
        </p:nvSpPr>
        <p:spPr bwMode="auto">
          <a:xfrm>
            <a:off x="685800" y="3962400"/>
            <a:ext cx="20574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Weight (w)</a:t>
            </a:r>
          </a:p>
        </p:txBody>
      </p:sp>
      <p:sp>
        <p:nvSpPr>
          <p:cNvPr id="120843" name="Line 11"/>
          <p:cNvSpPr>
            <a:spLocks noChangeShapeType="1"/>
          </p:cNvSpPr>
          <p:nvPr/>
        </p:nvSpPr>
        <p:spPr bwMode="auto">
          <a:xfrm>
            <a:off x="5334000" y="2895600"/>
            <a:ext cx="9144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0844" name="Picture 12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343400"/>
            <a:ext cx="609600" cy="449263"/>
          </a:xfrm>
          <a:prstGeom prst="rect">
            <a:avLst/>
          </a:prstGeom>
          <a:noFill/>
        </p:spPr>
      </p:pic>
      <p:pic>
        <p:nvPicPr>
          <p:cNvPr id="120845" name="Picture 13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876800"/>
            <a:ext cx="609600" cy="449263"/>
          </a:xfrm>
          <a:prstGeom prst="rect">
            <a:avLst/>
          </a:prstGeom>
          <a:noFill/>
        </p:spPr>
      </p:pic>
      <p:pic>
        <p:nvPicPr>
          <p:cNvPr id="120846" name="Picture 14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800600"/>
            <a:ext cx="609600" cy="449263"/>
          </a:xfrm>
          <a:prstGeom prst="rect">
            <a:avLst/>
          </a:prstGeom>
          <a:noFill/>
        </p:spPr>
      </p:pic>
      <p:pic>
        <p:nvPicPr>
          <p:cNvPr id="120847" name="Picture 1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343400"/>
            <a:ext cx="609600" cy="449263"/>
          </a:xfrm>
          <a:prstGeom prst="rect">
            <a:avLst/>
          </a:prstGeom>
          <a:noFill/>
        </p:spPr>
      </p:pic>
      <p:pic>
        <p:nvPicPr>
          <p:cNvPr id="120848" name="Picture 1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638800"/>
            <a:ext cx="609600" cy="449263"/>
          </a:xfrm>
          <a:prstGeom prst="rect">
            <a:avLst/>
          </a:prstGeom>
          <a:noFill/>
        </p:spPr>
      </p:pic>
      <p:pic>
        <p:nvPicPr>
          <p:cNvPr id="120849" name="Picture 1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191000"/>
            <a:ext cx="609600" cy="449263"/>
          </a:xfrm>
          <a:prstGeom prst="rect">
            <a:avLst/>
          </a:prstGeom>
          <a:noFill/>
        </p:spPr>
      </p:pic>
      <p:pic>
        <p:nvPicPr>
          <p:cNvPr id="120850" name="Picture 1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3733800"/>
            <a:ext cx="609600" cy="449263"/>
          </a:xfrm>
          <a:prstGeom prst="rect">
            <a:avLst/>
          </a:prstGeom>
          <a:noFill/>
        </p:spPr>
      </p:pic>
      <p:pic>
        <p:nvPicPr>
          <p:cNvPr id="120851" name="Picture 1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4267200"/>
            <a:ext cx="609600" cy="449263"/>
          </a:xfrm>
          <a:prstGeom prst="rect">
            <a:avLst/>
          </a:prstGeom>
          <a:noFill/>
        </p:spPr>
      </p:pic>
      <p:pic>
        <p:nvPicPr>
          <p:cNvPr id="120852" name="Picture 20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0853" name="Picture 21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648200"/>
            <a:ext cx="609600" cy="449263"/>
          </a:xfrm>
          <a:prstGeom prst="rect">
            <a:avLst/>
          </a:prstGeom>
          <a:noFill/>
        </p:spPr>
      </p:pic>
      <p:pic>
        <p:nvPicPr>
          <p:cNvPr id="120854" name="Picture 22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5334000"/>
            <a:ext cx="609600" cy="449263"/>
          </a:xfrm>
          <a:prstGeom prst="rect">
            <a:avLst/>
          </a:prstGeom>
          <a:noFill/>
        </p:spPr>
      </p:pic>
      <p:pic>
        <p:nvPicPr>
          <p:cNvPr id="120855" name="Picture 23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5334000"/>
            <a:ext cx="609600" cy="449263"/>
          </a:xfrm>
          <a:prstGeom prst="rect">
            <a:avLst/>
          </a:prstGeom>
          <a:noFill/>
        </p:spPr>
      </p:pic>
      <p:pic>
        <p:nvPicPr>
          <p:cNvPr id="120856" name="Picture 24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334000"/>
            <a:ext cx="609600" cy="449263"/>
          </a:xfrm>
          <a:prstGeom prst="rect">
            <a:avLst/>
          </a:prstGeom>
          <a:noFill/>
        </p:spPr>
      </p:pic>
      <p:pic>
        <p:nvPicPr>
          <p:cNvPr id="120857" name="Picture 2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800600"/>
            <a:ext cx="609600" cy="449263"/>
          </a:xfrm>
          <a:prstGeom prst="rect">
            <a:avLst/>
          </a:prstGeom>
          <a:noFill/>
        </p:spPr>
      </p:pic>
      <p:sp>
        <p:nvSpPr>
          <p:cNvPr id="120858" name="Text Box 26"/>
          <p:cNvSpPr txBox="1">
            <a:spLocks noChangeArrowheads="1"/>
          </p:cNvSpPr>
          <p:nvPr/>
        </p:nvSpPr>
        <p:spPr bwMode="auto">
          <a:xfrm>
            <a:off x="5029200" y="3779149"/>
            <a:ext cx="3505200" cy="52322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Molecule count (N)</a:t>
            </a:r>
          </a:p>
        </p:txBody>
      </p:sp>
      <p:pic>
        <p:nvPicPr>
          <p:cNvPr id="120859" name="Picture 2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4724400"/>
            <a:ext cx="609600" cy="449263"/>
          </a:xfrm>
          <a:prstGeom prst="rect">
            <a:avLst/>
          </a:prstGeom>
          <a:noFill/>
        </p:spPr>
      </p:pic>
      <p:pic>
        <p:nvPicPr>
          <p:cNvPr id="120860" name="Picture 2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5029200"/>
            <a:ext cx="609600" cy="449263"/>
          </a:xfrm>
          <a:prstGeom prst="rect">
            <a:avLst/>
          </a:prstGeom>
          <a:noFill/>
        </p:spPr>
      </p:pic>
      <p:pic>
        <p:nvPicPr>
          <p:cNvPr id="120861" name="Picture 2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0862" name="Picture 30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5181600"/>
            <a:ext cx="609600" cy="449263"/>
          </a:xfrm>
          <a:prstGeom prst="rect">
            <a:avLst/>
          </a:prstGeom>
          <a:noFill/>
        </p:spPr>
      </p:pic>
      <p:sp>
        <p:nvSpPr>
          <p:cNvPr id="120863" name="Text Box 31"/>
          <p:cNvSpPr txBox="1">
            <a:spLocks noChangeArrowheads="1"/>
          </p:cNvSpPr>
          <p:nvPr/>
        </p:nvSpPr>
        <p:spPr bwMode="auto">
          <a:xfrm>
            <a:off x="457200" y="2590800"/>
            <a:ext cx="2133600" cy="95410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w= 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b="1" dirty="0">
                <a:latin typeface="Arial" charset="0"/>
              </a:rPr>
              <a:t>x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MW</a:t>
            </a:r>
          </a:p>
          <a:p>
            <a:r>
              <a:rPr lang="en-US" sz="2800" dirty="0">
                <a:latin typeface="Arial" charset="0"/>
              </a:rPr>
              <a:t>           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20864" name="Text Box 32"/>
          <p:cNvSpPr txBox="1">
            <a:spLocks noChangeArrowheads="1"/>
          </p:cNvSpPr>
          <p:nvPr/>
        </p:nvSpPr>
        <p:spPr bwMode="auto">
          <a:xfrm>
            <a:off x="2971800" y="3276600"/>
            <a:ext cx="2362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If you </a:t>
            </a:r>
            <a:r>
              <a:rPr lang="en-US" sz="2000" b="1" dirty="0">
                <a:solidFill>
                  <a:srgbClr val="006600"/>
                </a:solidFill>
                <a:latin typeface="Arial" charset="0"/>
              </a:rPr>
              <a:t>have</a:t>
            </a:r>
            <a:r>
              <a:rPr lang="en-US" sz="2000" b="1" dirty="0">
                <a:latin typeface="Arial" charset="0"/>
              </a:rPr>
              <a:t> moles they multiply !!</a:t>
            </a:r>
          </a:p>
          <a:p>
            <a:r>
              <a:rPr lang="en-US" sz="2000" b="1" dirty="0">
                <a:latin typeface="Arial" charset="0"/>
              </a:rPr>
              <a:t>(</a:t>
            </a:r>
            <a:r>
              <a:rPr lang="en-US" sz="2000" b="1" i="1" dirty="0">
                <a:solidFill>
                  <a:srgbClr val="990033"/>
                </a:solidFill>
                <a:latin typeface="Arial" charset="0"/>
              </a:rPr>
              <a:t>because…</a:t>
            </a:r>
          </a:p>
          <a:p>
            <a:r>
              <a:rPr lang="en-US" sz="2000" b="1" i="1" dirty="0">
                <a:solidFill>
                  <a:srgbClr val="990033"/>
                </a:solidFill>
                <a:latin typeface="Arial" charset="0"/>
              </a:rPr>
              <a:t>moles </a:t>
            </a:r>
            <a:r>
              <a:rPr lang="en-US" sz="2000" b="1" i="1" dirty="0" smtClean="0">
                <a:solidFill>
                  <a:srgbClr val="990033"/>
                </a:solidFill>
                <a:latin typeface="Arial" charset="0"/>
              </a:rPr>
              <a:t>breed whenever they can</a:t>
            </a:r>
            <a:r>
              <a:rPr lang="en-US" sz="2000" b="1" dirty="0" smtClean="0">
                <a:latin typeface="Arial" charset="0"/>
              </a:rPr>
              <a:t>)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120865" name="Text Box 33"/>
          <p:cNvSpPr txBox="1">
            <a:spLocks noChangeArrowheads="1"/>
          </p:cNvSpPr>
          <p:nvPr/>
        </p:nvSpPr>
        <p:spPr bwMode="auto">
          <a:xfrm>
            <a:off x="5791200" y="2667000"/>
            <a:ext cx="29718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 sz="2400" b="1" dirty="0">
                <a:latin typeface="Arial" charset="0"/>
              </a:rPr>
              <a:t>= </a:t>
            </a:r>
            <a:r>
              <a:rPr lang="en-US" sz="2400" b="1" dirty="0" smtClean="0">
                <a:latin typeface="Arial" charset="0"/>
              </a:rPr>
              <a:t>n x </a:t>
            </a:r>
            <a:r>
              <a:rPr lang="en-US" sz="2400" b="1" dirty="0" smtClean="0">
                <a:solidFill>
                  <a:srgbClr val="CC0000"/>
                </a:solidFill>
                <a:latin typeface="Arial" charset="0"/>
              </a:rPr>
              <a:t>6.02*10</a:t>
            </a:r>
            <a:r>
              <a:rPr lang="en-US" sz="2400" b="1" baseline="30000" dirty="0" smtClean="0">
                <a:solidFill>
                  <a:srgbClr val="CC0000"/>
                </a:solidFill>
                <a:latin typeface="Arial" charset="0"/>
              </a:rPr>
              <a:t>23</a:t>
            </a:r>
            <a:endParaRPr lang="en-US" sz="2400" b="1" dirty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20866" name="Text Box 34"/>
          <p:cNvSpPr txBox="1">
            <a:spLocks noChangeArrowheads="1"/>
          </p:cNvSpPr>
          <p:nvPr/>
        </p:nvSpPr>
        <p:spPr bwMode="auto">
          <a:xfrm>
            <a:off x="5562600" y="1295400"/>
            <a:ext cx="3581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You always get 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MW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</a:rPr>
              <a:t>and/or </a:t>
            </a:r>
            <a:r>
              <a:rPr lang="en-US" sz="2400" b="1" dirty="0" err="1">
                <a:solidFill>
                  <a:srgbClr val="CC0000"/>
                </a:solidFill>
                <a:latin typeface="Arial" charset="0"/>
              </a:rPr>
              <a:t>Avogodro’s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 #</a:t>
            </a:r>
            <a:r>
              <a:rPr lang="en-US" sz="2400" dirty="0">
                <a:latin typeface="Arial" charset="0"/>
              </a:rPr>
              <a:t> = 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6.02*10</a:t>
            </a:r>
            <a:r>
              <a:rPr lang="en-US" sz="2400" baseline="30000" dirty="0">
                <a:solidFill>
                  <a:srgbClr val="CC0000"/>
                </a:solidFill>
                <a:latin typeface="Arial" charset="0"/>
              </a:rPr>
              <a:t>23 </a:t>
            </a:r>
            <a:endParaRPr lang="en-US" sz="2400" dirty="0">
              <a:solidFill>
                <a:srgbClr val="CC0000"/>
              </a:solidFill>
              <a:latin typeface="Arial" charset="0"/>
            </a:endParaRPr>
          </a:p>
        </p:txBody>
      </p:sp>
      <p:pic>
        <p:nvPicPr>
          <p:cNvPr id="120867" name="Picture 3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5334000"/>
            <a:ext cx="609600" cy="449263"/>
          </a:xfrm>
          <a:prstGeom prst="rect">
            <a:avLst/>
          </a:prstGeom>
          <a:noFill/>
        </p:spPr>
      </p:pic>
      <p:pic>
        <p:nvPicPr>
          <p:cNvPr id="120868" name="Picture 3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4343400"/>
            <a:ext cx="609600" cy="449263"/>
          </a:xfrm>
          <a:prstGeom prst="rect">
            <a:avLst/>
          </a:prstGeom>
          <a:noFill/>
        </p:spPr>
      </p:pic>
      <p:pic>
        <p:nvPicPr>
          <p:cNvPr id="120869" name="Picture 3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9600" y="6019800"/>
            <a:ext cx="609600" cy="449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0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0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0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 animBg="1"/>
      <p:bldP spid="120843" grpId="0" animBg="1"/>
      <p:bldP spid="120863" grpId="0" animBg="1"/>
      <p:bldP spid="120864" grpId="0"/>
      <p:bldP spid="1208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reverse mole </a:t>
            </a:r>
            <a:r>
              <a:rPr lang="en-US" dirty="0" smtClean="0"/>
              <a:t>math the triangle way</a:t>
            </a:r>
            <a:endParaRPr lang="en-US" dirty="0"/>
          </a:p>
        </p:txBody>
      </p:sp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3124200" y="2514600"/>
            <a:ext cx="2209800" cy="52322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Moles (n)</a:t>
            </a:r>
          </a:p>
        </p:txBody>
      </p:sp>
      <p:sp>
        <p:nvSpPr>
          <p:cNvPr id="121860" name="Line 4"/>
          <p:cNvSpPr>
            <a:spLocks noChangeShapeType="1"/>
          </p:cNvSpPr>
          <p:nvPr/>
        </p:nvSpPr>
        <p:spPr bwMode="auto">
          <a:xfrm flipV="1">
            <a:off x="2209800" y="2971800"/>
            <a:ext cx="7620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1861" name="Picture 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143000"/>
            <a:ext cx="1809750" cy="1333500"/>
          </a:xfrm>
          <a:prstGeom prst="rect">
            <a:avLst/>
          </a:prstGeom>
          <a:noFill/>
        </p:spPr>
      </p:pic>
      <p:pic>
        <p:nvPicPr>
          <p:cNvPr id="121862" name="Picture 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495800"/>
            <a:ext cx="1047750" cy="771525"/>
          </a:xfrm>
          <a:prstGeom prst="rect">
            <a:avLst/>
          </a:prstGeom>
          <a:noFill/>
        </p:spPr>
      </p:pic>
      <p:pic>
        <p:nvPicPr>
          <p:cNvPr id="121863" name="Picture 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267200"/>
            <a:ext cx="1047750" cy="771525"/>
          </a:xfrm>
          <a:prstGeom prst="rect">
            <a:avLst/>
          </a:prstGeom>
          <a:noFill/>
        </p:spPr>
      </p:pic>
      <p:pic>
        <p:nvPicPr>
          <p:cNvPr id="121864" name="Picture 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5105400"/>
            <a:ext cx="1047750" cy="771525"/>
          </a:xfrm>
          <a:prstGeom prst="rect">
            <a:avLst/>
          </a:prstGeom>
          <a:noFill/>
        </p:spPr>
      </p:pic>
      <p:pic>
        <p:nvPicPr>
          <p:cNvPr id="121865" name="Picture 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648200"/>
            <a:ext cx="1047750" cy="771525"/>
          </a:xfrm>
          <a:prstGeom prst="rect">
            <a:avLst/>
          </a:prstGeom>
          <a:noFill/>
        </p:spPr>
      </p:pic>
      <p:sp>
        <p:nvSpPr>
          <p:cNvPr id="121866" name="Text Box 10"/>
          <p:cNvSpPr txBox="1">
            <a:spLocks noChangeArrowheads="1"/>
          </p:cNvSpPr>
          <p:nvPr/>
        </p:nvSpPr>
        <p:spPr bwMode="auto">
          <a:xfrm>
            <a:off x="685800" y="3962400"/>
            <a:ext cx="18288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Weight (w)</a:t>
            </a:r>
          </a:p>
        </p:txBody>
      </p:sp>
      <p:sp>
        <p:nvSpPr>
          <p:cNvPr id="121867" name="Line 11"/>
          <p:cNvSpPr>
            <a:spLocks noChangeShapeType="1"/>
          </p:cNvSpPr>
          <p:nvPr/>
        </p:nvSpPr>
        <p:spPr bwMode="auto">
          <a:xfrm flipH="1" flipV="1">
            <a:off x="5334000" y="2971800"/>
            <a:ext cx="990600" cy="914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1868" name="Picture 12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343400"/>
            <a:ext cx="609600" cy="449263"/>
          </a:xfrm>
          <a:prstGeom prst="rect">
            <a:avLst/>
          </a:prstGeom>
          <a:noFill/>
        </p:spPr>
      </p:pic>
      <p:pic>
        <p:nvPicPr>
          <p:cNvPr id="121869" name="Picture 13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876800"/>
            <a:ext cx="609600" cy="449263"/>
          </a:xfrm>
          <a:prstGeom prst="rect">
            <a:avLst/>
          </a:prstGeom>
          <a:noFill/>
        </p:spPr>
      </p:pic>
      <p:pic>
        <p:nvPicPr>
          <p:cNvPr id="121870" name="Picture 14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800600"/>
            <a:ext cx="609600" cy="449263"/>
          </a:xfrm>
          <a:prstGeom prst="rect">
            <a:avLst/>
          </a:prstGeom>
          <a:noFill/>
        </p:spPr>
      </p:pic>
      <p:pic>
        <p:nvPicPr>
          <p:cNvPr id="121871" name="Picture 1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343400"/>
            <a:ext cx="609600" cy="449263"/>
          </a:xfrm>
          <a:prstGeom prst="rect">
            <a:avLst/>
          </a:prstGeom>
          <a:noFill/>
        </p:spPr>
      </p:pic>
      <p:pic>
        <p:nvPicPr>
          <p:cNvPr id="121872" name="Picture 1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638800"/>
            <a:ext cx="609600" cy="449263"/>
          </a:xfrm>
          <a:prstGeom prst="rect">
            <a:avLst/>
          </a:prstGeom>
          <a:noFill/>
        </p:spPr>
      </p:pic>
      <p:pic>
        <p:nvPicPr>
          <p:cNvPr id="121873" name="Picture 1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191000"/>
            <a:ext cx="609600" cy="449263"/>
          </a:xfrm>
          <a:prstGeom prst="rect">
            <a:avLst/>
          </a:prstGeom>
          <a:noFill/>
        </p:spPr>
      </p:pic>
      <p:pic>
        <p:nvPicPr>
          <p:cNvPr id="121874" name="Picture 1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3733800"/>
            <a:ext cx="609600" cy="449263"/>
          </a:xfrm>
          <a:prstGeom prst="rect">
            <a:avLst/>
          </a:prstGeom>
          <a:noFill/>
        </p:spPr>
      </p:pic>
      <p:pic>
        <p:nvPicPr>
          <p:cNvPr id="121875" name="Picture 1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4267200"/>
            <a:ext cx="609600" cy="449263"/>
          </a:xfrm>
          <a:prstGeom prst="rect">
            <a:avLst/>
          </a:prstGeom>
          <a:noFill/>
        </p:spPr>
      </p:pic>
      <p:pic>
        <p:nvPicPr>
          <p:cNvPr id="121876" name="Picture 20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1877" name="Picture 21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648200"/>
            <a:ext cx="609600" cy="449263"/>
          </a:xfrm>
          <a:prstGeom prst="rect">
            <a:avLst/>
          </a:prstGeom>
          <a:noFill/>
        </p:spPr>
      </p:pic>
      <p:pic>
        <p:nvPicPr>
          <p:cNvPr id="121878" name="Picture 22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5257800"/>
            <a:ext cx="609600" cy="449263"/>
          </a:xfrm>
          <a:prstGeom prst="rect">
            <a:avLst/>
          </a:prstGeom>
          <a:noFill/>
        </p:spPr>
      </p:pic>
      <p:pic>
        <p:nvPicPr>
          <p:cNvPr id="121879" name="Picture 23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5334000"/>
            <a:ext cx="609600" cy="449263"/>
          </a:xfrm>
          <a:prstGeom prst="rect">
            <a:avLst/>
          </a:prstGeom>
          <a:noFill/>
        </p:spPr>
      </p:pic>
      <p:pic>
        <p:nvPicPr>
          <p:cNvPr id="121880" name="Picture 24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334000"/>
            <a:ext cx="609600" cy="449263"/>
          </a:xfrm>
          <a:prstGeom prst="rect">
            <a:avLst/>
          </a:prstGeom>
          <a:noFill/>
        </p:spPr>
      </p:pic>
      <p:pic>
        <p:nvPicPr>
          <p:cNvPr id="121881" name="Picture 2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800600"/>
            <a:ext cx="609600" cy="449263"/>
          </a:xfrm>
          <a:prstGeom prst="rect">
            <a:avLst/>
          </a:prstGeom>
          <a:noFill/>
        </p:spPr>
      </p:pic>
      <p:sp>
        <p:nvSpPr>
          <p:cNvPr id="121882" name="Text Box 26"/>
          <p:cNvSpPr txBox="1">
            <a:spLocks noChangeArrowheads="1"/>
          </p:cNvSpPr>
          <p:nvPr/>
        </p:nvSpPr>
        <p:spPr bwMode="auto">
          <a:xfrm>
            <a:off x="5143500" y="3727938"/>
            <a:ext cx="3429000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Molecule count (N)</a:t>
            </a:r>
          </a:p>
        </p:txBody>
      </p:sp>
      <p:pic>
        <p:nvPicPr>
          <p:cNvPr id="121883" name="Picture 2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4724400"/>
            <a:ext cx="609600" cy="449263"/>
          </a:xfrm>
          <a:prstGeom prst="rect">
            <a:avLst/>
          </a:prstGeom>
          <a:noFill/>
        </p:spPr>
      </p:pic>
      <p:pic>
        <p:nvPicPr>
          <p:cNvPr id="121884" name="Picture 2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5029200"/>
            <a:ext cx="609600" cy="449263"/>
          </a:xfrm>
          <a:prstGeom prst="rect">
            <a:avLst/>
          </a:prstGeom>
          <a:noFill/>
        </p:spPr>
      </p:pic>
      <p:pic>
        <p:nvPicPr>
          <p:cNvPr id="121885" name="Picture 2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1886" name="Picture 30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5181600"/>
            <a:ext cx="609600" cy="449263"/>
          </a:xfrm>
          <a:prstGeom prst="rect">
            <a:avLst/>
          </a:prstGeom>
          <a:noFill/>
        </p:spPr>
      </p:pic>
      <p:sp>
        <p:nvSpPr>
          <p:cNvPr id="121887" name="Text Box 31"/>
          <p:cNvSpPr txBox="1">
            <a:spLocks noChangeArrowheads="1"/>
          </p:cNvSpPr>
          <p:nvPr/>
        </p:nvSpPr>
        <p:spPr bwMode="auto">
          <a:xfrm>
            <a:off x="304800" y="2438400"/>
            <a:ext cx="2362200" cy="95410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 dirty="0">
                <a:latin typeface="Arial" charset="0"/>
              </a:rPr>
              <a:t> </a:t>
            </a:r>
            <a:r>
              <a:rPr lang="en-US" sz="2800" b="1" dirty="0">
                <a:latin typeface="Arial" charset="0"/>
              </a:rPr>
              <a:t>n</a:t>
            </a:r>
            <a:r>
              <a:rPr lang="en-US" sz="2800" dirty="0">
                <a:latin typeface="Arial" charset="0"/>
              </a:rPr>
              <a:t> =   </a:t>
            </a:r>
            <a:r>
              <a:rPr lang="en-US" sz="2800" b="1" u="sng" dirty="0">
                <a:latin typeface="Arial" charset="0"/>
              </a:rPr>
              <a:t>w</a:t>
            </a:r>
          </a:p>
          <a:p>
            <a:r>
              <a:rPr lang="en-US" sz="2800" b="1" dirty="0">
                <a:latin typeface="Arial" charset="0"/>
              </a:rPr>
              <a:t>        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MW</a:t>
            </a:r>
          </a:p>
        </p:txBody>
      </p:sp>
      <p:sp>
        <p:nvSpPr>
          <p:cNvPr id="121888" name="Text Box 32"/>
          <p:cNvSpPr txBox="1">
            <a:spLocks noChangeArrowheads="1"/>
          </p:cNvSpPr>
          <p:nvPr/>
        </p:nvSpPr>
        <p:spPr bwMode="auto">
          <a:xfrm>
            <a:off x="3048000" y="2971800"/>
            <a:ext cx="22098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990033"/>
                </a:solidFill>
                <a:latin typeface="Arial" charset="0"/>
              </a:rPr>
              <a:t>If</a:t>
            </a:r>
            <a:r>
              <a:rPr lang="en-US" sz="1800" b="1">
                <a:latin typeface="Arial" charset="0"/>
              </a:rPr>
              <a:t> </a:t>
            </a:r>
            <a:r>
              <a:rPr lang="en-US" sz="1800" b="1">
                <a:solidFill>
                  <a:srgbClr val="990033"/>
                </a:solidFill>
                <a:latin typeface="Arial" charset="0"/>
              </a:rPr>
              <a:t>you </a:t>
            </a:r>
            <a:r>
              <a:rPr lang="en-US" sz="1800" b="1" u="sng">
                <a:solidFill>
                  <a:srgbClr val="990033"/>
                </a:solidFill>
                <a:latin typeface="Arial" charset="0"/>
              </a:rPr>
              <a:t>want</a:t>
            </a:r>
            <a:r>
              <a:rPr lang="en-US" sz="1800" b="1">
                <a:solidFill>
                  <a:srgbClr val="990033"/>
                </a:solidFill>
                <a:latin typeface="Arial" charset="0"/>
              </a:rPr>
              <a:t> moles</a:t>
            </a:r>
            <a:r>
              <a:rPr lang="en-US" sz="1800" b="1"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1800" b="1" i="1">
                <a:latin typeface="Comic Sans MS" pitchFamily="66" charset="0"/>
              </a:rPr>
              <a:t>…don’t let these horny critters multiply…divide them up!!!</a:t>
            </a:r>
          </a:p>
        </p:txBody>
      </p:sp>
      <p:sp>
        <p:nvSpPr>
          <p:cNvPr id="121889" name="Text Box 33"/>
          <p:cNvSpPr txBox="1">
            <a:spLocks noChangeArrowheads="1"/>
          </p:cNvSpPr>
          <p:nvPr/>
        </p:nvSpPr>
        <p:spPr bwMode="auto">
          <a:xfrm>
            <a:off x="5879123" y="2514600"/>
            <a:ext cx="21336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latin typeface="Arial" charset="0"/>
              </a:rPr>
              <a:t>n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=    </a:t>
            </a:r>
            <a:r>
              <a:rPr lang="en-US" sz="2400" b="1" u="sng" dirty="0">
                <a:solidFill>
                  <a:srgbClr val="FF0000"/>
                </a:solidFill>
                <a:latin typeface="Arial" charset="0"/>
              </a:rPr>
              <a:t>N</a:t>
            </a:r>
          </a:p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     6.02*10</a:t>
            </a:r>
            <a:r>
              <a:rPr lang="en-US" sz="2400" b="1" baseline="30000" dirty="0">
                <a:solidFill>
                  <a:srgbClr val="FF0000"/>
                </a:solidFill>
                <a:latin typeface="Arial" charset="0"/>
              </a:rPr>
              <a:t>23</a:t>
            </a:r>
            <a:endParaRPr lang="en-U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1890" name="Text Box 34"/>
          <p:cNvSpPr txBox="1">
            <a:spLocks noChangeArrowheads="1"/>
          </p:cNvSpPr>
          <p:nvPr/>
        </p:nvSpPr>
        <p:spPr bwMode="auto">
          <a:xfrm>
            <a:off x="4724400" y="62484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1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1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1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 animBg="1"/>
      <p:bldP spid="121867" grpId="0" animBg="1"/>
      <p:bldP spid="121887" grpId="0" animBg="1"/>
      <p:bldP spid="121888" grpId="0"/>
      <p:bldP spid="12188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/>
              <a:t>Trips around the triangle: N</a:t>
            </a:r>
            <a:r>
              <a:rPr lang="en-US" sz="3600">
                <a:sym typeface="Wingdings" pitchFamily="2" charset="2"/>
              </a:rPr>
              <a:t>w</a:t>
            </a:r>
            <a:endParaRPr lang="en-US" sz="3600"/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3124200" y="2514600"/>
            <a:ext cx="2209800" cy="52322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Moles (n)</a:t>
            </a:r>
          </a:p>
        </p:txBody>
      </p:sp>
      <p:sp>
        <p:nvSpPr>
          <p:cNvPr id="122884" name="Line 4"/>
          <p:cNvSpPr>
            <a:spLocks noChangeShapeType="1"/>
          </p:cNvSpPr>
          <p:nvPr/>
        </p:nvSpPr>
        <p:spPr bwMode="auto">
          <a:xfrm flipH="1">
            <a:off x="2171700" y="3184173"/>
            <a:ext cx="990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2885" name="Picture 5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143000"/>
            <a:ext cx="1809750" cy="1333500"/>
          </a:xfrm>
          <a:prstGeom prst="rect">
            <a:avLst/>
          </a:prstGeom>
          <a:noFill/>
        </p:spPr>
      </p:pic>
      <p:pic>
        <p:nvPicPr>
          <p:cNvPr id="122886" name="Picture 6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752975"/>
            <a:ext cx="1047750" cy="771525"/>
          </a:xfrm>
          <a:prstGeom prst="rect">
            <a:avLst/>
          </a:prstGeom>
          <a:noFill/>
        </p:spPr>
      </p:pic>
      <p:pic>
        <p:nvPicPr>
          <p:cNvPr id="122887" name="Picture 7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5638800"/>
            <a:ext cx="1047750" cy="771525"/>
          </a:xfrm>
          <a:prstGeom prst="rect">
            <a:avLst/>
          </a:prstGeom>
          <a:noFill/>
        </p:spPr>
      </p:pic>
      <p:pic>
        <p:nvPicPr>
          <p:cNvPr id="122888" name="Picture 8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257800"/>
            <a:ext cx="1047750" cy="771525"/>
          </a:xfrm>
          <a:prstGeom prst="rect">
            <a:avLst/>
          </a:prstGeom>
          <a:noFill/>
        </p:spPr>
      </p:pic>
      <p:pic>
        <p:nvPicPr>
          <p:cNvPr id="122889" name="Picture 9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5334000"/>
            <a:ext cx="1047750" cy="771525"/>
          </a:xfrm>
          <a:prstGeom prst="rect">
            <a:avLst/>
          </a:prstGeom>
          <a:noFill/>
        </p:spPr>
      </p:pic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0" y="3962400"/>
            <a:ext cx="25146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Weight (w</a:t>
            </a:r>
            <a:r>
              <a:rPr lang="en-US" sz="1800" b="1" dirty="0">
                <a:latin typeface="Arial" charset="0"/>
              </a:rPr>
              <a:t>)</a:t>
            </a:r>
          </a:p>
        </p:txBody>
      </p:sp>
      <p:sp>
        <p:nvSpPr>
          <p:cNvPr id="122891" name="Line 11"/>
          <p:cNvSpPr>
            <a:spLocks noChangeShapeType="1"/>
          </p:cNvSpPr>
          <p:nvPr/>
        </p:nvSpPr>
        <p:spPr bwMode="auto">
          <a:xfrm flipH="1" flipV="1">
            <a:off x="4876800" y="2895600"/>
            <a:ext cx="7620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2892" name="Picture 12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4343400"/>
            <a:ext cx="609600" cy="449263"/>
          </a:xfrm>
          <a:prstGeom prst="rect">
            <a:avLst/>
          </a:prstGeom>
          <a:noFill/>
        </p:spPr>
      </p:pic>
      <p:pic>
        <p:nvPicPr>
          <p:cNvPr id="122893" name="Picture 13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4876800"/>
            <a:ext cx="609600" cy="449263"/>
          </a:xfrm>
          <a:prstGeom prst="rect">
            <a:avLst/>
          </a:prstGeom>
          <a:noFill/>
        </p:spPr>
      </p:pic>
      <p:pic>
        <p:nvPicPr>
          <p:cNvPr id="122894" name="Picture 14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800600"/>
            <a:ext cx="609600" cy="449263"/>
          </a:xfrm>
          <a:prstGeom prst="rect">
            <a:avLst/>
          </a:prstGeom>
          <a:noFill/>
        </p:spPr>
      </p:pic>
      <p:pic>
        <p:nvPicPr>
          <p:cNvPr id="122895" name="Picture 15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343400"/>
            <a:ext cx="609600" cy="449263"/>
          </a:xfrm>
          <a:prstGeom prst="rect">
            <a:avLst/>
          </a:prstGeom>
          <a:noFill/>
        </p:spPr>
      </p:pic>
      <p:pic>
        <p:nvPicPr>
          <p:cNvPr id="122896" name="Picture 16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638800"/>
            <a:ext cx="609600" cy="449263"/>
          </a:xfrm>
          <a:prstGeom prst="rect">
            <a:avLst/>
          </a:prstGeom>
          <a:noFill/>
        </p:spPr>
      </p:pic>
      <p:pic>
        <p:nvPicPr>
          <p:cNvPr id="122897" name="Picture 17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4191000"/>
            <a:ext cx="609600" cy="449263"/>
          </a:xfrm>
          <a:prstGeom prst="rect">
            <a:avLst/>
          </a:prstGeom>
          <a:noFill/>
        </p:spPr>
      </p:pic>
      <p:pic>
        <p:nvPicPr>
          <p:cNvPr id="122898" name="Picture 18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104481"/>
            <a:ext cx="609600" cy="449263"/>
          </a:xfrm>
          <a:prstGeom prst="rect">
            <a:avLst/>
          </a:prstGeom>
          <a:noFill/>
        </p:spPr>
      </p:pic>
      <p:pic>
        <p:nvPicPr>
          <p:cNvPr id="122899" name="Picture 19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419600"/>
            <a:ext cx="609600" cy="449263"/>
          </a:xfrm>
          <a:prstGeom prst="rect">
            <a:avLst/>
          </a:prstGeom>
          <a:noFill/>
        </p:spPr>
      </p:pic>
      <p:pic>
        <p:nvPicPr>
          <p:cNvPr id="122900" name="Picture 20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2901" name="Picture 21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4800600"/>
            <a:ext cx="609600" cy="449263"/>
          </a:xfrm>
          <a:prstGeom prst="rect">
            <a:avLst/>
          </a:prstGeom>
          <a:noFill/>
        </p:spPr>
      </p:pic>
      <p:pic>
        <p:nvPicPr>
          <p:cNvPr id="122902" name="Picture 22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5410200"/>
            <a:ext cx="609600" cy="449263"/>
          </a:xfrm>
          <a:prstGeom prst="rect">
            <a:avLst/>
          </a:prstGeom>
          <a:noFill/>
        </p:spPr>
      </p:pic>
      <p:pic>
        <p:nvPicPr>
          <p:cNvPr id="122903" name="Picture 23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5334000"/>
            <a:ext cx="609600" cy="449263"/>
          </a:xfrm>
          <a:prstGeom prst="rect">
            <a:avLst/>
          </a:prstGeom>
          <a:noFill/>
        </p:spPr>
      </p:pic>
      <p:pic>
        <p:nvPicPr>
          <p:cNvPr id="122904" name="Picture 24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5334000"/>
            <a:ext cx="609600" cy="449263"/>
          </a:xfrm>
          <a:prstGeom prst="rect">
            <a:avLst/>
          </a:prstGeom>
          <a:noFill/>
        </p:spPr>
      </p:pic>
      <p:pic>
        <p:nvPicPr>
          <p:cNvPr id="122905" name="Picture 25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4800600"/>
            <a:ext cx="609600" cy="449263"/>
          </a:xfrm>
          <a:prstGeom prst="rect">
            <a:avLst/>
          </a:prstGeom>
          <a:noFill/>
        </p:spPr>
      </p:pic>
      <p:sp>
        <p:nvSpPr>
          <p:cNvPr id="122906" name="Text Box 26"/>
          <p:cNvSpPr txBox="1">
            <a:spLocks noChangeArrowheads="1"/>
          </p:cNvSpPr>
          <p:nvPr/>
        </p:nvSpPr>
        <p:spPr bwMode="auto">
          <a:xfrm>
            <a:off x="4333875" y="3513118"/>
            <a:ext cx="457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Given molecule </a:t>
            </a:r>
            <a:r>
              <a:rPr lang="en-US" sz="2400" b="1" dirty="0" smtClean="0">
                <a:solidFill>
                  <a:srgbClr val="FF0000"/>
                </a:solidFill>
                <a:latin typeface="Arial" charset="0"/>
              </a:rPr>
              <a:t>count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N=20</a:t>
            </a:r>
          </a:p>
        </p:txBody>
      </p:sp>
      <p:pic>
        <p:nvPicPr>
          <p:cNvPr id="122907" name="Picture 27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4876800"/>
            <a:ext cx="609600" cy="449263"/>
          </a:xfrm>
          <a:prstGeom prst="rect">
            <a:avLst/>
          </a:prstGeom>
          <a:noFill/>
        </p:spPr>
      </p:pic>
      <p:pic>
        <p:nvPicPr>
          <p:cNvPr id="122908" name="Picture 28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5181600"/>
            <a:ext cx="609600" cy="449263"/>
          </a:xfrm>
          <a:prstGeom prst="rect">
            <a:avLst/>
          </a:prstGeom>
          <a:noFill/>
        </p:spPr>
      </p:pic>
      <p:pic>
        <p:nvPicPr>
          <p:cNvPr id="122909" name="Picture 29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2910" name="Picture 30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5181600"/>
            <a:ext cx="609600" cy="449263"/>
          </a:xfrm>
          <a:prstGeom prst="rect">
            <a:avLst/>
          </a:prstGeom>
          <a:noFill/>
        </p:spPr>
      </p:pic>
      <p:sp>
        <p:nvSpPr>
          <p:cNvPr id="122911" name="Text Box 31"/>
          <p:cNvSpPr txBox="1">
            <a:spLocks noChangeArrowheads="1"/>
          </p:cNvSpPr>
          <p:nvPr/>
        </p:nvSpPr>
        <p:spPr bwMode="auto">
          <a:xfrm>
            <a:off x="-108438" y="2576154"/>
            <a:ext cx="3162300" cy="83099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charset="0"/>
              </a:rPr>
              <a:t>w=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 </a:t>
            </a:r>
            <a:r>
              <a:rPr lang="en-US" sz="2400" b="1" dirty="0">
                <a:latin typeface="Arial" charset="0"/>
              </a:rPr>
              <a:t>n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*MW= </a:t>
            </a:r>
            <a:r>
              <a:rPr lang="en-US" sz="2400" b="1" u="sng" dirty="0">
                <a:latin typeface="Arial" charset="0"/>
              </a:rPr>
              <a:t>20</a:t>
            </a:r>
            <a:r>
              <a:rPr lang="en-US" sz="2400" b="1" u="sng" dirty="0">
                <a:solidFill>
                  <a:srgbClr val="CC0000"/>
                </a:solidFill>
                <a:latin typeface="Arial" charset="0"/>
              </a:rPr>
              <a:t> </a:t>
            </a:r>
            <a:r>
              <a:rPr lang="en-US" sz="2400" b="1" u="sng" dirty="0" smtClean="0">
                <a:solidFill>
                  <a:srgbClr val="CC0000"/>
                </a:solidFill>
                <a:latin typeface="Arial" charset="0"/>
              </a:rPr>
              <a:t>x  </a:t>
            </a:r>
            <a:r>
              <a:rPr lang="en-US" sz="2400" b="1" u="sng" dirty="0">
                <a:solidFill>
                  <a:srgbClr val="CC0000"/>
                </a:solidFill>
                <a:latin typeface="Arial" charset="0"/>
              </a:rPr>
              <a:t>100</a:t>
            </a:r>
          </a:p>
          <a:p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                   </a:t>
            </a:r>
            <a:r>
              <a:rPr lang="en-US" sz="2400" b="1" dirty="0">
                <a:latin typeface="Arial" charset="0"/>
              </a:rPr>
              <a:t>6.02*10</a:t>
            </a:r>
            <a:r>
              <a:rPr lang="en-US" sz="2400" b="1" baseline="30000" dirty="0">
                <a:latin typeface="Arial" charset="0"/>
              </a:rPr>
              <a:t>23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22912" name="Text Box 32"/>
          <p:cNvSpPr txBox="1">
            <a:spLocks noChangeArrowheads="1"/>
          </p:cNvSpPr>
          <p:nvPr/>
        </p:nvSpPr>
        <p:spPr bwMode="auto">
          <a:xfrm>
            <a:off x="5832230" y="2514600"/>
            <a:ext cx="2625969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n=   </a:t>
            </a:r>
            <a:r>
              <a:rPr lang="en-US" sz="2800" b="1" u="sng" dirty="0">
                <a:solidFill>
                  <a:srgbClr val="FF0000"/>
                </a:solidFill>
                <a:latin typeface="Arial" charset="0"/>
              </a:rPr>
              <a:t>20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      6.02*10</a:t>
            </a:r>
            <a:r>
              <a:rPr lang="en-US" sz="2800" b="1" baseline="30000" dirty="0">
                <a:solidFill>
                  <a:srgbClr val="FF0000"/>
                </a:solidFill>
                <a:latin typeface="Arial" charset="0"/>
              </a:rPr>
              <a:t>23</a:t>
            </a:r>
            <a:endParaRPr lang="en-US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2913" name="Text Box 33"/>
          <p:cNvSpPr txBox="1">
            <a:spLocks noChangeArrowheads="1"/>
          </p:cNvSpPr>
          <p:nvPr/>
        </p:nvSpPr>
        <p:spPr bwMode="auto">
          <a:xfrm>
            <a:off x="5257799" y="1371600"/>
            <a:ext cx="3648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Given:</a:t>
            </a:r>
          </a:p>
          <a:p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100 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g/</a:t>
            </a:r>
            <a:r>
              <a:rPr lang="en-US" sz="2800" b="1" dirty="0" err="1">
                <a:solidFill>
                  <a:srgbClr val="CC0000"/>
                </a:solidFill>
                <a:latin typeface="Arial" charset="0"/>
              </a:rPr>
              <a:t>mol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 =MW</a:t>
            </a:r>
          </a:p>
        </p:txBody>
      </p:sp>
      <p:sp>
        <p:nvSpPr>
          <p:cNvPr id="122914" name="Text Box 34"/>
          <p:cNvSpPr txBox="1">
            <a:spLocks noChangeArrowheads="1"/>
          </p:cNvSpPr>
          <p:nvPr/>
        </p:nvSpPr>
        <p:spPr bwMode="auto">
          <a:xfrm>
            <a:off x="1981200" y="6248400"/>
            <a:ext cx="716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Given </a:t>
            </a:r>
            <a:r>
              <a:rPr lang="en-US" sz="2400" dirty="0">
                <a:solidFill>
                  <a:srgbClr val="CC0000"/>
                </a:solidFill>
                <a:latin typeface="Arial" charset="0"/>
              </a:rPr>
              <a:t>:</a:t>
            </a:r>
            <a:r>
              <a:rPr lang="en-US" sz="2400" dirty="0">
                <a:latin typeface="Arial" charset="0"/>
              </a:rPr>
              <a:t>  </a:t>
            </a:r>
            <a:r>
              <a:rPr lang="en-US" sz="2400" b="1" i="1" dirty="0">
                <a:latin typeface="Arial" charset="0"/>
              </a:rPr>
              <a:t>chemist’s dozen</a:t>
            </a:r>
            <a:r>
              <a:rPr lang="en-US" sz="2400" dirty="0">
                <a:latin typeface="Arial" charset="0"/>
              </a:rPr>
              <a:t> =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1 </a:t>
            </a:r>
            <a:r>
              <a:rPr lang="en-US" sz="2400" b="1" dirty="0" err="1">
                <a:solidFill>
                  <a:srgbClr val="CC0000"/>
                </a:solidFill>
                <a:latin typeface="Arial" charset="0"/>
              </a:rPr>
              <a:t>mol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 count=6.02*10</a:t>
            </a:r>
            <a:r>
              <a:rPr lang="en-US" sz="2400" b="1" baseline="30000" dirty="0">
                <a:solidFill>
                  <a:srgbClr val="CC0000"/>
                </a:solidFill>
                <a:latin typeface="Arial" charset="0"/>
              </a:rPr>
              <a:t>23</a:t>
            </a:r>
            <a:endParaRPr lang="en-US" sz="2400" b="1" dirty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22915" name="Text Box 35"/>
          <p:cNvSpPr txBox="1">
            <a:spLocks noChangeArrowheads="1"/>
          </p:cNvSpPr>
          <p:nvPr/>
        </p:nvSpPr>
        <p:spPr bwMode="auto">
          <a:xfrm>
            <a:off x="685800" y="44958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latin typeface="Arial" charset="0"/>
              </a:rPr>
              <a:t>?</a:t>
            </a:r>
          </a:p>
        </p:txBody>
      </p:sp>
      <p:sp>
        <p:nvSpPr>
          <p:cNvPr id="122916" name="Text Box 36"/>
          <p:cNvSpPr txBox="1">
            <a:spLocks noChangeArrowheads="1"/>
          </p:cNvSpPr>
          <p:nvPr/>
        </p:nvSpPr>
        <p:spPr bwMode="auto">
          <a:xfrm>
            <a:off x="2915383" y="3383268"/>
            <a:ext cx="1447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CC0000"/>
                </a:solidFill>
                <a:latin typeface="Arial" charset="0"/>
              </a:rPr>
              <a:t>All roads lead through moles</a:t>
            </a:r>
          </a:p>
        </p:txBody>
      </p:sp>
      <p:sp>
        <p:nvSpPr>
          <p:cNvPr id="122917" name="Text Box 37"/>
          <p:cNvSpPr txBox="1">
            <a:spLocks noChangeArrowheads="1"/>
          </p:cNvSpPr>
          <p:nvPr/>
        </p:nvSpPr>
        <p:spPr bwMode="auto">
          <a:xfrm>
            <a:off x="2667000" y="4800600"/>
            <a:ext cx="1905000" cy="3667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w~3.3*10</a:t>
            </a:r>
            <a:r>
              <a:rPr lang="en-US" sz="1800" b="1" baseline="30000">
                <a:latin typeface="Arial" charset="0"/>
              </a:rPr>
              <a:t>-21 </a:t>
            </a:r>
            <a:r>
              <a:rPr lang="en-US" sz="1800" b="1">
                <a:latin typeface="Arial" charset="0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2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2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2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2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22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22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nimBg="1"/>
      <p:bldP spid="122891" grpId="0" animBg="1"/>
      <p:bldP spid="122906" grpId="0" animBg="1"/>
      <p:bldP spid="122911" grpId="0" animBg="1"/>
      <p:bldP spid="122912" grpId="0" animBg="1"/>
      <p:bldP spid="122913" grpId="0"/>
      <p:bldP spid="122914" grpId="0"/>
      <p:bldP spid="122915" grpId="0"/>
      <p:bldP spid="122915" grpId="1"/>
      <p:bldP spid="1229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722</Words>
  <Application>Microsoft Office PowerPoint</Application>
  <PresentationFormat>On-screen Show (4:3)</PresentationFormat>
  <Paragraphs>166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ONE PLACE EGG WORLD AND CHEMISTRY WORLD DEVIATE CONCEPTUALLY A TEENY BIT: </vt:lpstr>
      <vt:lpstr>PowerPoint Presentation</vt:lpstr>
      <vt:lpstr>Another MW calculation: glucose (C6H12O6) </vt:lpstr>
      <vt:lpstr>PowerPoint Presentation</vt:lpstr>
      <vt:lpstr>PowerPoint Presentation</vt:lpstr>
      <vt:lpstr>Another way to view mole calculations  (if you are allergic to eggs):  the Bermuda triangle method</vt:lpstr>
      <vt:lpstr>mole math the triangle way</vt:lpstr>
      <vt:lpstr>reverse mole math the triangle way</vt:lpstr>
      <vt:lpstr>Trips around the triangle: Nw</vt:lpstr>
      <vt:lpstr>Trips around the triangle: wN</vt:lpstr>
      <vt:lpstr>AN ANECDOTE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60</cp:revision>
  <dcterms:created xsi:type="dcterms:W3CDTF">2011-09-19T15:19:47Z</dcterms:created>
  <dcterms:modified xsi:type="dcterms:W3CDTF">2012-10-03T20:09:41Z</dcterms:modified>
</cp:coreProperties>
</file>