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4" r:id="rId2"/>
    <p:sldId id="295" r:id="rId3"/>
    <p:sldId id="296" r:id="rId4"/>
    <p:sldId id="297" r:id="rId5"/>
    <p:sldId id="298" r:id="rId6"/>
    <p:sldId id="299" r:id="rId7"/>
    <p:sldId id="274" r:id="rId8"/>
    <p:sldId id="276" r:id="rId9"/>
    <p:sldId id="277" r:id="rId10"/>
    <p:sldId id="283" r:id="rId11"/>
    <p:sldId id="300" r:id="rId12"/>
    <p:sldId id="278" r:id="rId13"/>
    <p:sldId id="301" r:id="rId14"/>
    <p:sldId id="279" r:id="rId15"/>
    <p:sldId id="280" r:id="rId16"/>
    <p:sldId id="284" r:id="rId17"/>
    <p:sldId id="288" r:id="rId18"/>
    <p:sldId id="289" r:id="rId19"/>
    <p:sldId id="290" r:id="rId20"/>
    <p:sldId id="291" r:id="rId21"/>
    <p:sldId id="292" r:id="rId22"/>
    <p:sldId id="285" r:id="rId23"/>
    <p:sldId id="287" r:id="rId24"/>
    <p:sldId id="29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318" autoAdjust="0"/>
  </p:normalViewPr>
  <p:slideViewPr>
    <p:cSldViewPr>
      <p:cViewPr varScale="1">
        <p:scale>
          <a:sx n="79" d="100"/>
          <a:sy n="79" d="100"/>
        </p:scale>
        <p:origin x="-3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19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19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76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10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70728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Adding and subtracting to correct sig fig count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752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r>
              <a:rPr lang="en-US" sz="3600" dirty="0" smtClean="0"/>
              <a:t>+ 0.02 + 0.100  =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686908" y="1208782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Calculator says</a:t>
            </a:r>
            <a:endParaRPr lang="en-US" sz="28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1721822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2.120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7432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Number with  least precision dictates answer’s decimal count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4246" y="1198602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To correct sig fig</a:t>
            </a:r>
            <a:endParaRPr lang="en-US" sz="28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6805246" y="1735015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762000" y="2286000"/>
            <a:ext cx="533400" cy="533400"/>
          </a:xfrm>
          <a:prstGeom prst="straightConnector1">
            <a:avLst/>
          </a:prstGeom>
          <a:ln w="603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4300209"/>
            <a:ext cx="4671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512.16- </a:t>
            </a:r>
            <a:r>
              <a:rPr lang="en-US" sz="3600" b="1" dirty="0" smtClean="0"/>
              <a:t>0.1</a:t>
            </a:r>
            <a:r>
              <a:rPr lang="en-US" sz="3600" dirty="0" smtClean="0"/>
              <a:t> + 31.1234 = 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892062" y="3743051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Calculator says</a:t>
            </a:r>
            <a:endParaRPr lang="en-US" sz="2800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6629400" y="3732871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To correct sig fig</a:t>
            </a:r>
            <a:endParaRPr lang="en-US" sz="280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4495800" y="4238654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543.1834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6623538" y="4241685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0" y="4241685"/>
            <a:ext cx="213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543.2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54102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100</a:t>
            </a:r>
            <a:r>
              <a:rPr lang="en-US" sz="3600" dirty="0" smtClean="0"/>
              <a:t> -1 +0.76 +212.333=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4595446" y="53340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312.093</a:t>
            </a:r>
            <a:endParaRPr lang="en-US" sz="4000" dirty="0"/>
          </a:p>
        </p:txBody>
      </p:sp>
      <p:sp>
        <p:nvSpPr>
          <p:cNvPr id="24" name="TextBox 23"/>
          <p:cNvSpPr txBox="1"/>
          <p:nvPr/>
        </p:nvSpPr>
        <p:spPr>
          <a:xfrm>
            <a:off x="7010400" y="5334000"/>
            <a:ext cx="15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300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9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6" grpId="0"/>
      <p:bldP spid="22" grpId="0"/>
      <p:bldP spid="23" grpId="0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63260" y="417493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</a:rPr>
              <a:t>EGG WORLD</a:t>
            </a:r>
            <a:endParaRPr lang="en-US" sz="2800" b="1" u="sng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24500" y="417492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CHEMISTRY WORLD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54" y="2026494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Smallest unit 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7922" y="4111824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Practical </a:t>
            </a:r>
          </a:p>
          <a:p>
            <a:r>
              <a:rPr lang="en-US" sz="2800" b="1" dirty="0" smtClean="0"/>
              <a:t>Counting unit 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44196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Dozen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21510" name="Picture 6" descr="http://www.lenntech.com/images/Water%20molecu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676400"/>
            <a:ext cx="1370830" cy="1154997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373922" y="2633990"/>
            <a:ext cx="1512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1 egg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2590800"/>
            <a:ext cx="2895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 molecule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4419599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Mole=chemist’s dozen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5" name="Picture 2" descr="http://www.willybanjo.com/shop/gifts_and_novelties/herb_grinders_and_mills/acrylic_grinders/images/main_grinder_smiley_egg_griegg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473" y="1401206"/>
            <a:ext cx="1413575" cy="141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  <p:bldP spid="16" grpId="0"/>
      <p:bldP spid="17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417493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</a:rPr>
              <a:t>EGG WORLD</a:t>
            </a:r>
            <a:endParaRPr lang="en-US" sz="2800" b="1" u="sng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24500" y="417492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CHEMISTRY WORLD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2246" y="4038600"/>
            <a:ext cx="2590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grams/dozen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(WEIGH)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446" y="3921849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Practical mass unit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308" y="1600200"/>
            <a:ext cx="2438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# of smallest units in  practical counting unit 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2078706"/>
            <a:ext cx="2441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1 dozen=12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8200" y="20574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 mole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</a:t>
            </a:r>
            <a:r>
              <a:rPr lang="en-US" sz="3600" b="1" dirty="0" smtClean="0">
                <a:solidFill>
                  <a:srgbClr val="FF0000"/>
                </a:solidFill>
              </a:rPr>
              <a:t> 6.0221 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23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24400" y="3810000"/>
            <a:ext cx="43434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grams/mole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=gram molecular weight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</a:rPr>
              <a:t>molecular weight (MW)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   (ADD)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72100" y="2703731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(Avogadro’s #)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01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 animBg="1"/>
      <p:bldP spid="13" grpId="0"/>
      <p:bldP spid="18" grpId="0"/>
      <p:bldP spid="19" grpId="0"/>
      <p:bldP spid="22" grpId="0"/>
      <p:bldP spid="23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43089"/>
            <a:ext cx="8915400" cy="6858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THE ONE PLACE </a:t>
            </a:r>
            <a:r>
              <a:rPr lang="en-US" sz="3200" b="1" dirty="0" smtClean="0">
                <a:solidFill>
                  <a:srgbClr val="0070C0"/>
                </a:solidFill>
              </a:rPr>
              <a:t>EGG WORLD</a:t>
            </a:r>
            <a:r>
              <a:rPr lang="en-US" sz="3200" b="1" dirty="0" smtClean="0"/>
              <a:t> AND </a:t>
            </a:r>
            <a:r>
              <a:rPr lang="en-US" sz="3200" b="1" dirty="0" smtClean="0">
                <a:solidFill>
                  <a:srgbClr val="FF0000"/>
                </a:solidFill>
              </a:rPr>
              <a:t>CHEMISTRY WORLD </a:t>
            </a:r>
            <a:r>
              <a:rPr lang="en-US" sz="3200" b="1" dirty="0" smtClean="0"/>
              <a:t>DEVIATE CONCEPTUALLY A TEENY BIT</a:t>
            </a:r>
            <a:r>
              <a:rPr lang="en-US" sz="2400" b="1" dirty="0" smtClean="0">
                <a:solidFill>
                  <a:srgbClr val="CC0000"/>
                </a:solidFill>
              </a:rPr>
              <a:t>: </a:t>
            </a:r>
            <a:endParaRPr lang="en-US" sz="2400" b="1" dirty="0">
              <a:solidFill>
                <a:srgbClr val="CC0000"/>
              </a:solidFill>
            </a:endParaRP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685800" y="2743200"/>
            <a:ext cx="236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3600" b="1" u="sng" dirty="0" smtClean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Mass</a:t>
            </a:r>
            <a:endParaRPr lang="en-US" sz="3600" b="1" u="sng" dirty="0">
              <a:solidFill>
                <a:srgbClr val="CC0000"/>
              </a:solidFill>
              <a:latin typeface="Arial" charset="0"/>
              <a:sym typeface="Wingdings" pitchFamily="2" charset="2"/>
            </a:endParaRPr>
          </a:p>
          <a:p>
            <a:r>
              <a:rPr lang="en-US" sz="3600" b="1" dirty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dozen</a:t>
            </a:r>
            <a:endParaRPr lang="en-US" sz="3600" dirty="0">
              <a:solidFill>
                <a:srgbClr val="CC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587696" y="1583743"/>
            <a:ext cx="1371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  <a:latin typeface="Arial" charset="0"/>
              </a:rPr>
              <a:t>Egg world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5046785" y="1583743"/>
            <a:ext cx="1981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Arial" charset="0"/>
              </a:rPr>
              <a:t>Chem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 world</a:t>
            </a:r>
          </a:p>
        </p:txBody>
      </p:sp>
      <p:pic>
        <p:nvPicPr>
          <p:cNvPr id="20" name="Picture 2" descr="http://whitechapelanarchistgroup.files.wordpress.com/2010/02/eg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6900" y="1453992"/>
            <a:ext cx="1066800" cy="1424694"/>
          </a:xfrm>
          <a:prstGeom prst="rect">
            <a:avLst/>
          </a:prstGeom>
          <a:noFill/>
        </p:spPr>
      </p:pic>
      <p:pic>
        <p:nvPicPr>
          <p:cNvPr id="21" name="Picture 20" descr="chemical mo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2093" y="1067451"/>
            <a:ext cx="914400" cy="1693334"/>
          </a:xfrm>
          <a:prstGeom prst="rect">
            <a:avLst/>
          </a:prstGeom>
          <a:noFill/>
        </p:spPr>
      </p:pic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2209800" y="2861101"/>
            <a:ext cx="6705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2400" b="1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            </a:t>
            </a:r>
            <a:r>
              <a:rPr lang="en-US" sz="3200" b="1" u="sng" dirty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Mass  </a:t>
            </a:r>
            <a:r>
              <a:rPr lang="en-US" sz="3200" b="1" dirty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= molecular </a:t>
            </a:r>
            <a:r>
              <a:rPr lang="en-US" sz="3200" b="1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weight </a:t>
            </a:r>
            <a:r>
              <a:rPr lang="en-US" sz="3200" b="1" u="sng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 </a:t>
            </a:r>
            <a:endParaRPr lang="en-US" sz="3200" b="1" u="sng" dirty="0">
              <a:solidFill>
                <a:srgbClr val="CC0000"/>
              </a:solidFill>
              <a:latin typeface="Arial" charset="0"/>
              <a:sym typeface="Wingdings" pitchFamily="2" charset="2"/>
            </a:endParaRPr>
          </a:p>
          <a:p>
            <a:r>
              <a:rPr lang="en-US" sz="3200" b="1" dirty="0">
                <a:solidFill>
                  <a:srgbClr val="000099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           </a:t>
            </a:r>
            <a:r>
              <a:rPr lang="en-US" sz="3200" b="1" dirty="0" err="1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mol</a:t>
            </a:r>
            <a:r>
              <a:rPr lang="en-US" sz="3200" b="1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		(MW)	          	      </a:t>
            </a:r>
            <a:r>
              <a:rPr lang="en-US" sz="3200" dirty="0" smtClean="0">
                <a:solidFill>
                  <a:srgbClr val="CC0000"/>
                </a:solidFill>
                <a:latin typeface="Arial" charset="0"/>
                <a:sym typeface="Wingdings" pitchFamily="2" charset="2"/>
              </a:rPr>
              <a:t>  </a:t>
            </a:r>
            <a:endParaRPr lang="en-US" sz="3200" dirty="0">
              <a:solidFill>
                <a:srgbClr val="CC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114800"/>
            <a:ext cx="2667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Must weigh box of eggs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8631" y="4114799"/>
            <a:ext cx="4572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Add up atomic masses using Periodic Table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0" grpId="0"/>
      <p:bldP spid="107535" grpId="0"/>
      <p:bldP spid="107536" grpId="0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-4011" y="457200"/>
            <a:ext cx="9144000" cy="31700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u="sng" dirty="0" smtClean="0">
                <a:solidFill>
                  <a:srgbClr val="002060"/>
                </a:solidFill>
                <a:latin typeface="Arial" charset="0"/>
              </a:rPr>
              <a:t>Mass (grams)</a:t>
            </a:r>
            <a:r>
              <a:rPr lang="en-US" sz="4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Arial" charset="0"/>
              </a:rPr>
              <a:t>= MW</a:t>
            </a:r>
            <a:endParaRPr lang="en-US" sz="4000" b="1" u="sng" dirty="0">
              <a:solidFill>
                <a:srgbClr val="002060"/>
              </a:solidFill>
              <a:latin typeface="Arial" charset="0"/>
            </a:endParaRPr>
          </a:p>
          <a:p>
            <a:r>
              <a:rPr lang="en-US" sz="4000" b="1" dirty="0">
                <a:solidFill>
                  <a:srgbClr val="002060"/>
                </a:solidFill>
                <a:latin typeface="Arial" charset="0"/>
              </a:rPr>
              <a:t>mol</a:t>
            </a:r>
          </a:p>
          <a:p>
            <a:r>
              <a:rPr lang="en-US" sz="4000" b="1" dirty="0">
                <a:solidFill>
                  <a:srgbClr val="002060"/>
                </a:solidFill>
                <a:latin typeface="Arial" charset="0"/>
              </a:rPr>
              <a:t>= sum of masses in grams of component elements in a compound   </a:t>
            </a:r>
          </a:p>
          <a:p>
            <a:r>
              <a:rPr lang="en-US" sz="4000" b="1" dirty="0">
                <a:solidFill>
                  <a:srgbClr val="002060"/>
                </a:solidFill>
                <a:latin typeface="Arial" charset="0"/>
              </a:rPr>
              <a:t>( taken from Periodic Table)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0" y="4267200"/>
            <a:ext cx="8686800" cy="181588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CC0000"/>
                </a:solidFill>
                <a:latin typeface="Arial" charset="0"/>
              </a:rPr>
              <a:t>Mass</a:t>
            </a:r>
            <a:r>
              <a:rPr lang="en-US" sz="2400" dirty="0">
                <a:latin typeface="Arial" charset="0"/>
              </a:rPr>
              <a:t>	           </a:t>
            </a:r>
            <a:r>
              <a:rPr lang="en-US" sz="2400" dirty="0" smtClean="0">
                <a:latin typeface="Arial" charset="0"/>
              </a:rPr>
              <a:t>= 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1 </a:t>
            </a:r>
            <a:r>
              <a:rPr lang="en-US" sz="2400" b="1" dirty="0">
                <a:solidFill>
                  <a:srgbClr val="006600"/>
                </a:solidFill>
                <a:latin typeface="Arial" charset="0"/>
              </a:rPr>
              <a:t>mol  C</a:t>
            </a:r>
            <a:r>
              <a:rPr lang="en-US" sz="2400" b="1" dirty="0">
                <a:latin typeface="Arial" charset="0"/>
              </a:rPr>
              <a:t>*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b="1" u="sng" dirty="0">
                <a:solidFill>
                  <a:srgbClr val="CC0000"/>
                </a:solidFill>
                <a:latin typeface="Arial" charset="0"/>
              </a:rPr>
              <a:t>mass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C</a:t>
            </a:r>
            <a:r>
              <a:rPr lang="en-US" sz="2400" dirty="0">
                <a:latin typeface="Arial" charset="0"/>
              </a:rPr>
              <a:t>+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2400" b="1" dirty="0">
                <a:solidFill>
                  <a:srgbClr val="006600"/>
                </a:solidFill>
                <a:latin typeface="Arial" charset="0"/>
              </a:rPr>
              <a:t> mol H</a:t>
            </a:r>
            <a:r>
              <a:rPr lang="en-US" sz="2400" dirty="0">
                <a:latin typeface="Arial" charset="0"/>
              </a:rPr>
              <a:t> * </a:t>
            </a:r>
            <a:r>
              <a:rPr lang="en-US" sz="2400" b="1" u="sng" dirty="0">
                <a:solidFill>
                  <a:srgbClr val="CC0000"/>
                </a:solidFill>
                <a:latin typeface="Arial" charset="0"/>
              </a:rPr>
              <a:t>mass H</a:t>
            </a:r>
          </a:p>
          <a:p>
            <a:r>
              <a:rPr lang="en-US" sz="2400" b="1" dirty="0">
                <a:solidFill>
                  <a:srgbClr val="D60093"/>
                </a:solidFill>
                <a:latin typeface="Arial" charset="0"/>
              </a:rPr>
              <a:t>Mole CH</a:t>
            </a:r>
            <a:r>
              <a:rPr lang="en-US" sz="2400" b="1" baseline="-25000" dirty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		        </a:t>
            </a:r>
            <a:r>
              <a:rPr lang="en-US" sz="2400" b="1" dirty="0">
                <a:solidFill>
                  <a:srgbClr val="CC0000"/>
                </a:solidFill>
                <a:latin typeface="Arial" charset="0"/>
              </a:rPr>
              <a:t>mol</a:t>
            </a:r>
            <a:r>
              <a:rPr lang="en-US" sz="2400" b="1" dirty="0">
                <a:latin typeface="Arial" charset="0"/>
              </a:rPr>
              <a:t>  </a:t>
            </a:r>
            <a:r>
              <a:rPr lang="en-US" sz="2400" dirty="0">
                <a:latin typeface="Arial" charset="0"/>
              </a:rPr>
              <a:t>                      </a:t>
            </a:r>
            <a:r>
              <a:rPr lang="en-US" sz="2400" dirty="0" smtClean="0">
                <a:latin typeface="Arial" charset="0"/>
              </a:rPr>
              <a:t>       </a:t>
            </a:r>
            <a:r>
              <a:rPr lang="en-US" sz="2400" b="1" dirty="0" err="1">
                <a:solidFill>
                  <a:srgbClr val="CC0000"/>
                </a:solidFill>
                <a:latin typeface="Arial" charset="0"/>
              </a:rPr>
              <a:t>mol</a:t>
            </a:r>
            <a:endParaRPr lang="en-US" sz="2400" b="1" dirty="0">
              <a:solidFill>
                <a:srgbClr val="CC0000"/>
              </a:solidFill>
              <a:latin typeface="Arial" charset="0"/>
            </a:endParaRPr>
          </a:p>
          <a:p>
            <a:endParaRPr lang="en-US" sz="1800" b="1" dirty="0">
              <a:solidFill>
                <a:srgbClr val="CC0000"/>
              </a:solidFill>
              <a:latin typeface="Arial" charset="0"/>
            </a:endParaRPr>
          </a:p>
          <a:p>
            <a:endParaRPr lang="en-US" sz="1800" b="1" dirty="0">
              <a:latin typeface="Arial" charset="0"/>
            </a:endParaRPr>
          </a:p>
          <a:p>
            <a:r>
              <a:rPr lang="en-US" sz="1800" b="1" dirty="0">
                <a:solidFill>
                  <a:srgbClr val="CC0000"/>
                </a:solidFill>
                <a:latin typeface="Arial" charset="0"/>
              </a:rPr>
              <a:t>MW</a:t>
            </a:r>
            <a:r>
              <a:rPr lang="en-US" sz="1800" dirty="0">
                <a:latin typeface="Arial" charset="0"/>
              </a:rPr>
              <a:t>	          =	</a:t>
            </a:r>
            <a:r>
              <a:rPr lang="en-US" sz="1800" dirty="0" smtClean="0">
                <a:latin typeface="Arial" charset="0"/>
              </a:rPr>
              <a:t>       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sz="2800" dirty="0" smtClean="0">
                <a:latin typeface="Arial" charset="0"/>
              </a:rPr>
              <a:t>*</a:t>
            </a:r>
            <a:r>
              <a:rPr lang="en-US" sz="2800" dirty="0" smtClean="0">
                <a:solidFill>
                  <a:srgbClr val="CC0000"/>
                </a:solidFill>
                <a:latin typeface="Arial" charset="0"/>
              </a:rPr>
              <a:t>12</a:t>
            </a:r>
            <a:r>
              <a:rPr lang="en-US" sz="2800" dirty="0" smtClean="0">
                <a:latin typeface="Arial" charset="0"/>
              </a:rPr>
              <a:t>            </a:t>
            </a:r>
            <a:r>
              <a:rPr lang="en-US" sz="2800" dirty="0">
                <a:latin typeface="Arial" charset="0"/>
              </a:rPr>
              <a:t>+   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2800" b="1" dirty="0">
                <a:latin typeface="Arial" charset="0"/>
              </a:rPr>
              <a:t>*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1</a:t>
            </a:r>
            <a:r>
              <a:rPr lang="en-US" sz="2800" dirty="0">
                <a:latin typeface="Arial" charset="0"/>
              </a:rPr>
              <a:t>	</a:t>
            </a:r>
            <a:r>
              <a:rPr lang="en-US" sz="2800" b="1" dirty="0">
                <a:latin typeface="Arial" charset="0"/>
              </a:rPr>
              <a:t>=</a:t>
            </a:r>
            <a:r>
              <a:rPr lang="en-US" sz="2800" dirty="0">
                <a:latin typeface="Arial" charset="0"/>
              </a:rPr>
              <a:t>	</a:t>
            </a:r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 flipH="1" flipV="1">
            <a:off x="3048000" y="5943600"/>
            <a:ext cx="76200" cy="2286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 flipH="1" flipV="1">
            <a:off x="5334000" y="5943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2667000" y="6248400"/>
            <a:ext cx="2971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CC0000"/>
                </a:solidFill>
                <a:latin typeface="Arial" charset="0"/>
              </a:rPr>
              <a:t>From </a:t>
            </a:r>
            <a:r>
              <a:rPr lang="en-US" sz="2400" b="1" dirty="0" smtClean="0">
                <a:latin typeface="Arial" charset="0"/>
              </a:rPr>
              <a:t>Periodic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>
                <a:latin typeface="Arial" charset="0"/>
              </a:rPr>
              <a:t>table</a:t>
            </a: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3124200" y="5257800"/>
            <a:ext cx="3657600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From molecular formula</a:t>
            </a:r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 flipH="1">
            <a:off x="2514600" y="5410200"/>
            <a:ext cx="3810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4876800" y="5562600"/>
            <a:ext cx="76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7162800" y="5410200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16 g</a:t>
            </a:r>
          </a:p>
        </p:txBody>
      </p:sp>
    </p:spTree>
    <p:extLst>
      <p:ext uri="{BB962C8B-B14F-4D97-AF65-F5344CB8AC3E}">
        <p14:creationId xmlns:p14="http://schemas.microsoft.com/office/powerpoint/2010/main" val="9600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7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7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animBg="1"/>
      <p:bldP spid="107525" grpId="0" animBg="1"/>
      <p:bldP spid="107526" grpId="0" animBg="1"/>
      <p:bldP spid="107527" grpId="0" animBg="1"/>
      <p:bldP spid="107528" grpId="0" animBg="1"/>
      <p:bldP spid="107531" grpId="0" animBg="1"/>
      <p:bldP spid="107532" grpId="0" animBg="1"/>
      <p:bldP spid="107533" grpId="0" animBg="1"/>
      <p:bldP spid="10753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Another </a:t>
            </a:r>
            <a:r>
              <a:rPr lang="en-US" sz="4000" dirty="0">
                <a:solidFill>
                  <a:srgbClr val="CC0000"/>
                </a:solidFill>
              </a:rPr>
              <a:t>MW</a:t>
            </a:r>
            <a:r>
              <a:rPr lang="en-US" sz="4000" dirty="0"/>
              <a:t> calculation:</a:t>
            </a:r>
            <a:br>
              <a:rPr lang="en-US" sz="4000" dirty="0"/>
            </a:br>
            <a:r>
              <a:rPr lang="en-US" sz="4000" dirty="0"/>
              <a:t>glucose (C</a:t>
            </a:r>
            <a:r>
              <a:rPr lang="en-US" sz="4000" b="1" baseline="-25000" dirty="0">
                <a:solidFill>
                  <a:srgbClr val="FF0000"/>
                </a:solidFill>
              </a:rPr>
              <a:t>6</a:t>
            </a:r>
            <a:r>
              <a:rPr lang="en-US" sz="4000" dirty="0"/>
              <a:t>H</a:t>
            </a:r>
            <a:r>
              <a:rPr lang="en-US" sz="4000" b="1" baseline="-25000" dirty="0">
                <a:solidFill>
                  <a:srgbClr val="FF0000"/>
                </a:solidFill>
              </a:rPr>
              <a:t>12</a:t>
            </a:r>
            <a:r>
              <a:rPr lang="en-US" sz="4000" dirty="0"/>
              <a:t>O</a:t>
            </a:r>
            <a:r>
              <a:rPr lang="en-US" sz="4000" b="1" baseline="-25000" dirty="0">
                <a:solidFill>
                  <a:srgbClr val="FF0000"/>
                </a:solidFill>
              </a:rPr>
              <a:t>6</a:t>
            </a:r>
            <a:r>
              <a:rPr lang="en-US" sz="4000" dirty="0"/>
              <a:t>) </a:t>
            </a: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3886200" y="1447800"/>
            <a:ext cx="2819400" cy="20313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sng" dirty="0">
                <a:solidFill>
                  <a:srgbClr val="000099"/>
                </a:solidFill>
                <a:latin typeface="Arial" charset="0"/>
              </a:rPr>
              <a:t>Element    mass/mol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C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    	</a:t>
            </a:r>
            <a:r>
              <a:rPr lang="en-US" sz="2400" b="1" dirty="0">
                <a:latin typeface="Arial" charset="0"/>
              </a:rPr>
              <a:t>12.011  ~12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H	 1.0079 ~ 1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	15.9994 ~16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3657600" y="3581400"/>
            <a:ext cx="3657600" cy="46166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From periodic table</a:t>
            </a:r>
            <a:r>
              <a:rPr lang="en-US" sz="2400" dirty="0">
                <a:latin typeface="Arial" charset="0"/>
              </a:rPr>
              <a:t> </a:t>
            </a: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533400" y="1600200"/>
            <a:ext cx="14478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6</a:t>
            </a:r>
          </a:p>
          <a:p>
            <a:pPr algn="ctr"/>
            <a:r>
              <a:rPr lang="en-US" sz="6000">
                <a:latin typeface="Arial" charset="0"/>
              </a:rPr>
              <a:t>C</a:t>
            </a:r>
          </a:p>
          <a:p>
            <a:pPr algn="ctr"/>
            <a:r>
              <a:rPr lang="en-US">
                <a:latin typeface="Arial" charset="0"/>
              </a:rPr>
              <a:t>12.011</a:t>
            </a:r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 flipV="1">
            <a:off x="1981200" y="22098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1143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8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C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6</a:t>
            </a:r>
            <a:r>
              <a:rPr lang="en-US" sz="3200" b="1" dirty="0">
                <a:latin typeface="Arial" charset="0"/>
              </a:rPr>
              <a:t>*12</a:t>
            </a:r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2057400" y="4648200"/>
            <a:ext cx="1143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H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12</a:t>
            </a:r>
            <a:r>
              <a:rPr lang="en-US" sz="3200" b="1" dirty="0">
                <a:latin typeface="Arial" charset="0"/>
              </a:rPr>
              <a:t>*1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3810000" y="4648200"/>
            <a:ext cx="1143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6</a:t>
            </a:r>
            <a:r>
              <a:rPr lang="en-US" sz="3200" b="1" dirty="0">
                <a:latin typeface="Arial" charset="0"/>
              </a:rPr>
              <a:t>*16</a:t>
            </a:r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6858000" y="1371600"/>
            <a:ext cx="1447800" cy="212365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rgbClr val="FF0000"/>
                </a:solidFill>
                <a:latin typeface="Arial" charset="0"/>
              </a:rPr>
              <a:t># moles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6705600" y="533400"/>
            <a:ext cx="1981200" cy="64135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latin typeface="Arial" charset="0"/>
              </a:rPr>
              <a:t>From molecular formula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2971800" y="5029200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+</a:t>
            </a: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1676400" y="5029200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+</a:t>
            </a:r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5334000" y="4953000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= 180 g/mol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5029200" y="5486400"/>
            <a:ext cx="4114800" cy="95410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Molecular weight of a mole of glucose =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</a:t>
            </a:r>
          </a:p>
        </p:txBody>
      </p:sp>
      <p:sp>
        <p:nvSpPr>
          <p:cNvPr id="108563" name="Text Box 19"/>
          <p:cNvSpPr txBox="1">
            <a:spLocks noChangeArrowheads="1"/>
          </p:cNvSpPr>
          <p:nvPr/>
        </p:nvSpPr>
        <p:spPr bwMode="auto">
          <a:xfrm>
            <a:off x="685800" y="4114800"/>
            <a:ext cx="6781800" cy="52322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Computing the molecular weight,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MW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animBg="1"/>
      <p:bldP spid="108548" grpId="0" animBg="1"/>
      <p:bldP spid="108549" grpId="0" animBg="1"/>
      <p:bldP spid="108550" grpId="0" animBg="1"/>
      <p:bldP spid="108551" grpId="0"/>
      <p:bldP spid="108552" grpId="0"/>
      <p:bldP spid="108553" grpId="0"/>
      <p:bldP spid="108554" grpId="0" animBg="1"/>
      <p:bldP spid="108555" grpId="0" animBg="1"/>
      <p:bldP spid="108559" grpId="0"/>
      <p:bldP spid="108560" grpId="0"/>
      <p:bldP spid="108561" grpId="0"/>
      <p:bldP spid="108562" grpId="0" animBg="1"/>
      <p:bldP spid="1085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457200"/>
            <a:ext cx="8153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 – class exercise on Molecular Weight (MW)  calculations 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1981200"/>
            <a:ext cx="2362200" cy="290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SO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CaCl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</a:p>
          <a:p>
            <a:endParaRPr lang="en-US" sz="2800" b="1" baseline="-25000" dirty="0" smtClean="0"/>
          </a:p>
          <a:p>
            <a:r>
              <a:rPr lang="en-US" sz="2800" b="1" dirty="0" smtClean="0"/>
              <a:t>Cu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/>
              <a:t>(PO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/>
              <a:t>)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</a:p>
          <a:p>
            <a:endParaRPr lang="en-US" sz="2800" b="1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0" y="2057400"/>
            <a:ext cx="4953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*1 + 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*32 + 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/>
              <a:t>*16  = 98 g/mol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43200" y="2895600"/>
            <a:ext cx="53340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*40 + 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*35.4         = 110.4 g/mol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14600" y="3581400"/>
            <a:ext cx="6172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/>
              <a:t>*63.5 + 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*(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*31 +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/>
              <a:t>*16) = 380.5 g/mol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10668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Find MW of… 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4343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CaCl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O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676400" y="4876800"/>
            <a:ext cx="74676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*40 + 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*35.4 +</a:t>
            </a:r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r>
              <a:rPr lang="en-US" sz="2800" b="1" dirty="0" smtClean="0"/>
              <a:t>*(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*1 + </a:t>
            </a:r>
            <a:r>
              <a:rPr lang="en-US" sz="2800" b="1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/>
              <a:t>*16)=146.8 g/mol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3" grpId="0" animBg="1"/>
      <p:bldP spid="14" grpId="0" animBg="1"/>
      <p:bldP spid="15" grpId="0"/>
      <p:bldP spid="16" grpId="0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2057400"/>
            <a:ext cx="533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EXERCISE 4B:  simple mole calculations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295400"/>
          </a:xfrm>
          <a:solidFill>
            <a:srgbClr val="FF99CC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Another way to view mole calculations </a:t>
            </a:r>
            <a:br>
              <a:rPr lang="en-US" sz="3600" b="1" dirty="0" smtClean="0"/>
            </a:br>
            <a:r>
              <a:rPr lang="en-US" sz="3600" b="1" dirty="0" smtClean="0"/>
              <a:t>(if you are allergic to eggs):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the </a:t>
            </a:r>
            <a:r>
              <a:rPr lang="en-US" sz="3600" b="1" dirty="0">
                <a:solidFill>
                  <a:srgbClr val="CC0000"/>
                </a:solidFill>
                <a:latin typeface="Algerian" pitchFamily="82" charset="0"/>
              </a:rPr>
              <a:t>Bermuda</a:t>
            </a:r>
            <a:r>
              <a:rPr lang="en-US" sz="3600" dirty="0">
                <a:solidFill>
                  <a:srgbClr val="CC0000"/>
                </a:solidFill>
                <a:latin typeface="Algerian" pitchFamily="82" charset="0"/>
              </a:rPr>
              <a:t> </a:t>
            </a:r>
            <a:r>
              <a:rPr lang="en-US" sz="3600" b="1" dirty="0">
                <a:solidFill>
                  <a:srgbClr val="CC0000"/>
                </a:solidFill>
                <a:latin typeface="Algerian" pitchFamily="82" charset="0"/>
              </a:rPr>
              <a:t>triangle</a:t>
            </a:r>
            <a:r>
              <a:rPr lang="en-US" sz="3600" dirty="0"/>
              <a:t> </a:t>
            </a:r>
            <a:r>
              <a:rPr lang="en-US" sz="3600" dirty="0" smtClean="0"/>
              <a:t>method</a:t>
            </a:r>
            <a:endParaRPr lang="en-US" sz="3600" dirty="0">
              <a:solidFill>
                <a:srgbClr val="CC0000"/>
              </a:solidFill>
              <a:latin typeface="Algerian" pitchFamily="82" charset="0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3733800" y="2362200"/>
            <a:ext cx="5638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		</a:t>
            </a:r>
            <a:r>
              <a:rPr lang="en-US" sz="1800" b="1">
                <a:solidFill>
                  <a:schemeClr val="accent2"/>
                </a:solidFill>
                <a:latin typeface="Arial" charset="0"/>
              </a:rPr>
              <a:t>Moles (n)</a:t>
            </a:r>
          </a:p>
          <a:p>
            <a:endParaRPr lang="en-US" sz="1800" b="1">
              <a:latin typeface="Arial" charset="0"/>
            </a:endParaRPr>
          </a:p>
          <a:p>
            <a:endParaRPr lang="en-US" sz="1800" b="1">
              <a:latin typeface="Arial" charset="0"/>
            </a:endParaRPr>
          </a:p>
          <a:p>
            <a:endParaRPr lang="en-US" sz="1800" b="1">
              <a:latin typeface="Arial" charset="0"/>
            </a:endParaRPr>
          </a:p>
          <a:p>
            <a:endParaRPr lang="en-US" sz="1800" b="1">
              <a:latin typeface="Arial" charset="0"/>
            </a:endParaRPr>
          </a:p>
          <a:p>
            <a:r>
              <a:rPr lang="en-US" sz="1800" b="1">
                <a:solidFill>
                  <a:srgbClr val="CC0000"/>
                </a:solidFill>
                <a:latin typeface="Arial" charset="0"/>
              </a:rPr>
              <a:t>Weight (w)</a:t>
            </a:r>
            <a:r>
              <a:rPr lang="en-US" sz="1800" b="1">
                <a:latin typeface="Arial" charset="0"/>
              </a:rPr>
              <a:t>		    molecule count (N</a:t>
            </a:r>
            <a:r>
              <a:rPr lang="en-US" sz="1800" b="1">
                <a:solidFill>
                  <a:srgbClr val="339933"/>
                </a:solidFill>
                <a:latin typeface="Arial" charset="0"/>
              </a:rPr>
              <a:t>)</a:t>
            </a:r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 flipV="1">
            <a:off x="4800600" y="28194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 flipH="1">
            <a:off x="4648200" y="27432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6781800" y="2819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 flipH="1" flipV="1">
            <a:off x="6705600" y="2895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0600" name="Picture 8" descr="bermudatrian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0"/>
            <a:ext cx="2998788" cy="3252788"/>
          </a:xfrm>
          <a:prstGeom prst="rect">
            <a:avLst/>
          </a:prstGeom>
          <a:noFill/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685800" y="1524000"/>
            <a:ext cx="27432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The Real  Bermuda Triangle</a:t>
            </a:r>
          </a:p>
        </p:txBody>
      </p:sp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228600" y="5410200"/>
            <a:ext cx="4191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339933"/>
                </a:solidFill>
                <a:latin typeface="Arial" charset="0"/>
              </a:rPr>
              <a:t>Where hapless ships and planes go in</a:t>
            </a:r>
            <a:r>
              <a:rPr lang="en-US" sz="2800" b="1" i="1" dirty="0" smtClean="0">
                <a:solidFill>
                  <a:srgbClr val="339933"/>
                </a:solidFill>
                <a:latin typeface="Arial" charset="0"/>
              </a:rPr>
              <a:t>…</a:t>
            </a:r>
            <a:endParaRPr lang="en-US" sz="2800" b="1" i="1" dirty="0">
              <a:solidFill>
                <a:srgbClr val="339933"/>
              </a:solidFill>
              <a:latin typeface="Arial" charset="0"/>
            </a:endParaRP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4267200" y="1600200"/>
            <a:ext cx="4114800" cy="701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lgerian" pitchFamily="82" charset="0"/>
              </a:rPr>
              <a:t>The Bermuda Triangle of Chemistry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4876800" y="4343401"/>
            <a:ext cx="4038600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339933"/>
                </a:solidFill>
                <a:latin typeface="Arial" charset="0"/>
              </a:rPr>
              <a:t>Where hapless chemistry students go in</a:t>
            </a:r>
            <a:r>
              <a:rPr lang="en-US" sz="2800" b="1" dirty="0" smtClean="0">
                <a:solidFill>
                  <a:srgbClr val="339933"/>
                </a:solidFill>
                <a:latin typeface="Arial" charset="0"/>
              </a:rPr>
              <a:t>…</a:t>
            </a:r>
          </a:p>
          <a:p>
            <a:pPr>
              <a:spcBef>
                <a:spcPct val="50000"/>
              </a:spcBef>
            </a:pPr>
            <a:endParaRPr lang="en-US" sz="1800" b="1" dirty="0">
              <a:solidFill>
                <a:srgbClr val="339933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5334000" y="2895600"/>
            <a:ext cx="1371600" cy="10699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ALL ROADS LEAD THROUGH MOLES</a:t>
            </a:r>
          </a:p>
        </p:txBody>
      </p:sp>
      <p:sp>
        <p:nvSpPr>
          <p:cNvPr id="110607" name="Line 15"/>
          <p:cNvSpPr>
            <a:spLocks noChangeShapeType="1"/>
          </p:cNvSpPr>
          <p:nvPr/>
        </p:nvSpPr>
        <p:spPr bwMode="auto">
          <a:xfrm>
            <a:off x="51816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08" name="Line 16"/>
          <p:cNvSpPr>
            <a:spLocks noChangeShapeType="1"/>
          </p:cNvSpPr>
          <p:nvPr/>
        </p:nvSpPr>
        <p:spPr bwMode="auto">
          <a:xfrm flipH="1">
            <a:off x="5105400" y="4038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09" name="Line 17"/>
          <p:cNvSpPr>
            <a:spLocks noChangeShapeType="1"/>
          </p:cNvSpPr>
          <p:nvPr/>
        </p:nvSpPr>
        <p:spPr bwMode="auto">
          <a:xfrm flipH="1">
            <a:off x="5562600" y="3962400"/>
            <a:ext cx="609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>
            <a:off x="5638800" y="3886200"/>
            <a:ext cx="533400" cy="381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51816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nd become hopelessly lost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62400" y="6020076"/>
            <a:ext cx="304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Arial" charset="0"/>
              </a:rPr>
              <a:t>…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and become hopelessly lost</a:t>
            </a:r>
            <a:endParaRPr lang="en-US" sz="2800" b="1" dirty="0">
              <a:solidFill>
                <a:srgbClr val="CC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/>
      <p:bldP spid="110596" grpId="0" animBg="1"/>
      <p:bldP spid="110597" grpId="0" animBg="1"/>
      <p:bldP spid="110598" grpId="0" animBg="1"/>
      <p:bldP spid="110599" grpId="0" animBg="1"/>
      <p:bldP spid="110602" grpId="0" animBg="1"/>
      <p:bldP spid="110603" grpId="0"/>
      <p:bldP spid="110604" grpId="0" animBg="1"/>
      <p:bldP spid="110605" grpId="0"/>
      <p:bldP spid="110606" grpId="0" animBg="1"/>
      <p:bldP spid="110607" grpId="0" animBg="1"/>
      <p:bldP spid="110608" grpId="0" animBg="1"/>
      <p:bldP spid="110609" grpId="0" animBg="1"/>
      <p:bldP spid="110610" grpId="0" animBg="1"/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mole math </a:t>
            </a:r>
            <a:r>
              <a:rPr lang="en-US" dirty="0" smtClean="0"/>
              <a:t>the triangle way</a:t>
            </a:r>
            <a:endParaRPr lang="en-US" dirty="0"/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3667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Moles (n)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 flipH="1">
            <a:off x="2209800" y="2895600"/>
            <a:ext cx="914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0837" name="Picture 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0838" name="Picture 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0839" name="Picture 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343400"/>
            <a:ext cx="1047750" cy="771525"/>
          </a:xfrm>
          <a:prstGeom prst="rect">
            <a:avLst/>
          </a:prstGeom>
          <a:noFill/>
        </p:spPr>
      </p:pic>
      <p:pic>
        <p:nvPicPr>
          <p:cNvPr id="120840" name="Picture 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0841" name="Picture 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0842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1828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Weight (w)</a:t>
            </a:r>
          </a:p>
        </p:txBody>
      </p:sp>
      <p:sp>
        <p:nvSpPr>
          <p:cNvPr id="120843" name="Line 11"/>
          <p:cNvSpPr>
            <a:spLocks noChangeShapeType="1"/>
          </p:cNvSpPr>
          <p:nvPr/>
        </p:nvSpPr>
        <p:spPr bwMode="auto">
          <a:xfrm>
            <a:off x="5334000" y="2895600"/>
            <a:ext cx="914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0844" name="Picture 1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45" name="Picture 1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0846" name="Picture 1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0847" name="Picture 1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48" name="Picture 1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0849" name="Picture 1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0850" name="Picture 1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733800"/>
            <a:ext cx="609600" cy="449263"/>
          </a:xfrm>
          <a:prstGeom prst="rect">
            <a:avLst/>
          </a:prstGeom>
          <a:noFill/>
        </p:spPr>
      </p:pic>
      <p:pic>
        <p:nvPicPr>
          <p:cNvPr id="120851" name="Picture 1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267200"/>
            <a:ext cx="609600" cy="449263"/>
          </a:xfrm>
          <a:prstGeom prst="rect">
            <a:avLst/>
          </a:prstGeom>
          <a:noFill/>
        </p:spPr>
      </p:pic>
      <p:pic>
        <p:nvPicPr>
          <p:cNvPr id="120852" name="Picture 2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0853" name="Picture 21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648200"/>
            <a:ext cx="609600" cy="449263"/>
          </a:xfrm>
          <a:prstGeom prst="rect">
            <a:avLst/>
          </a:prstGeom>
          <a:noFill/>
        </p:spPr>
      </p:pic>
      <p:pic>
        <p:nvPicPr>
          <p:cNvPr id="120854" name="Picture 2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5" name="Picture 2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6" name="Picture 2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57" name="Picture 2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0858" name="Text Box 26"/>
          <p:cNvSpPr txBox="1">
            <a:spLocks noChangeArrowheads="1"/>
          </p:cNvSpPr>
          <p:nvPr/>
        </p:nvSpPr>
        <p:spPr bwMode="auto">
          <a:xfrm>
            <a:off x="4953000" y="3810000"/>
            <a:ext cx="23622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Molecule count (N)</a:t>
            </a:r>
          </a:p>
        </p:txBody>
      </p:sp>
      <p:pic>
        <p:nvPicPr>
          <p:cNvPr id="120859" name="Picture 2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724400"/>
            <a:ext cx="609600" cy="449263"/>
          </a:xfrm>
          <a:prstGeom prst="rect">
            <a:avLst/>
          </a:prstGeom>
          <a:noFill/>
        </p:spPr>
      </p:pic>
      <p:pic>
        <p:nvPicPr>
          <p:cNvPr id="120860" name="Picture 2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029200"/>
            <a:ext cx="609600" cy="449263"/>
          </a:xfrm>
          <a:prstGeom prst="rect">
            <a:avLst/>
          </a:prstGeom>
          <a:noFill/>
        </p:spPr>
      </p:pic>
      <p:pic>
        <p:nvPicPr>
          <p:cNvPr id="120861" name="Picture 2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0862" name="Picture 3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0863" name="Text Box 31"/>
          <p:cNvSpPr txBox="1">
            <a:spLocks noChangeArrowheads="1"/>
          </p:cNvSpPr>
          <p:nvPr/>
        </p:nvSpPr>
        <p:spPr bwMode="auto">
          <a:xfrm>
            <a:off x="990600" y="2590800"/>
            <a:ext cx="16002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w= n</a:t>
            </a:r>
            <a:r>
              <a:rPr lang="en-US" sz="1800">
                <a:latin typeface="Arial" charset="0"/>
              </a:rPr>
              <a:t> x 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MW</a:t>
            </a:r>
          </a:p>
          <a:p>
            <a:r>
              <a:rPr lang="en-US" sz="1800">
                <a:latin typeface="Arial" charset="0"/>
              </a:rPr>
              <a:t>           </a:t>
            </a:r>
            <a:endParaRPr lang="en-US" sz="1800" b="1">
              <a:latin typeface="Arial" charset="0"/>
            </a:endParaRPr>
          </a:p>
        </p:txBody>
      </p:sp>
      <p:sp>
        <p:nvSpPr>
          <p:cNvPr id="120864" name="Text Box 32"/>
          <p:cNvSpPr txBox="1">
            <a:spLocks noChangeArrowheads="1"/>
          </p:cNvSpPr>
          <p:nvPr/>
        </p:nvSpPr>
        <p:spPr bwMode="auto">
          <a:xfrm>
            <a:off x="2971800" y="3276600"/>
            <a:ext cx="2209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latin typeface="Arial" charset="0"/>
              </a:rPr>
              <a:t>If you </a:t>
            </a:r>
            <a:r>
              <a:rPr lang="en-US" sz="1800" b="1" dirty="0">
                <a:solidFill>
                  <a:srgbClr val="006600"/>
                </a:solidFill>
                <a:latin typeface="Arial" charset="0"/>
              </a:rPr>
              <a:t>have</a:t>
            </a:r>
            <a:r>
              <a:rPr lang="en-US" sz="1800" b="1" dirty="0">
                <a:latin typeface="Arial" charset="0"/>
              </a:rPr>
              <a:t> moles they multiply !!</a:t>
            </a:r>
          </a:p>
          <a:p>
            <a:r>
              <a:rPr lang="en-US" sz="1800" b="1" dirty="0">
                <a:latin typeface="Arial" charset="0"/>
              </a:rPr>
              <a:t>(</a:t>
            </a:r>
            <a:r>
              <a:rPr lang="en-US" sz="1800" b="1" i="1" dirty="0">
                <a:solidFill>
                  <a:srgbClr val="990033"/>
                </a:solidFill>
                <a:latin typeface="Arial" charset="0"/>
              </a:rPr>
              <a:t>because…</a:t>
            </a:r>
          </a:p>
          <a:p>
            <a:r>
              <a:rPr lang="en-US" sz="1800" b="1" i="1" dirty="0">
                <a:solidFill>
                  <a:srgbClr val="990033"/>
                </a:solidFill>
                <a:latin typeface="Arial" charset="0"/>
              </a:rPr>
              <a:t>moles </a:t>
            </a:r>
            <a:r>
              <a:rPr lang="en-US" sz="1800" b="1" i="1" dirty="0" smtClean="0">
                <a:solidFill>
                  <a:srgbClr val="990033"/>
                </a:solidFill>
                <a:latin typeface="Arial" charset="0"/>
              </a:rPr>
              <a:t>breed whenever they can</a:t>
            </a:r>
            <a:r>
              <a:rPr lang="en-US" sz="1800" b="1" dirty="0" smtClean="0">
                <a:latin typeface="Arial" charset="0"/>
              </a:rPr>
              <a:t>)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20865" name="Text Box 33"/>
          <p:cNvSpPr txBox="1">
            <a:spLocks noChangeArrowheads="1"/>
          </p:cNvSpPr>
          <p:nvPr/>
        </p:nvSpPr>
        <p:spPr bwMode="auto">
          <a:xfrm>
            <a:off x="5791200" y="2667000"/>
            <a:ext cx="21336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N= n*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6.02*10</a:t>
            </a:r>
            <a:r>
              <a:rPr lang="en-US" sz="1800" b="1" baseline="30000">
                <a:solidFill>
                  <a:srgbClr val="CC0000"/>
                </a:solidFill>
                <a:latin typeface="Arial" charset="0"/>
              </a:rPr>
              <a:t>23</a:t>
            </a:r>
            <a:endParaRPr lang="en-US" sz="1800" b="1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0866" name="Text Box 34"/>
          <p:cNvSpPr txBox="1">
            <a:spLocks noChangeArrowheads="1"/>
          </p:cNvSpPr>
          <p:nvPr/>
        </p:nvSpPr>
        <p:spPr bwMode="auto">
          <a:xfrm>
            <a:off x="5562600" y="1295400"/>
            <a:ext cx="2819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You always get 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MW</a:t>
            </a:r>
            <a:r>
              <a:rPr lang="en-US" sz="1800" b="1">
                <a:latin typeface="Arial" charset="0"/>
              </a:rPr>
              <a:t> </a:t>
            </a:r>
            <a:r>
              <a:rPr lang="en-US" sz="1800">
                <a:latin typeface="Arial" charset="0"/>
              </a:rPr>
              <a:t>and/or 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Avogodro’s #</a:t>
            </a:r>
            <a:r>
              <a:rPr lang="en-US" sz="1800">
                <a:latin typeface="Arial" charset="0"/>
              </a:rPr>
              <a:t> = 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6.02*10</a:t>
            </a:r>
            <a:r>
              <a:rPr lang="en-US" sz="1800" baseline="30000">
                <a:solidFill>
                  <a:srgbClr val="CC0000"/>
                </a:solidFill>
                <a:latin typeface="Arial" charset="0"/>
              </a:rPr>
              <a:t>23 </a:t>
            </a:r>
            <a:endParaRPr lang="en-US" sz="1800">
              <a:solidFill>
                <a:srgbClr val="CC0000"/>
              </a:solidFill>
              <a:latin typeface="Arial" charset="0"/>
            </a:endParaRPr>
          </a:p>
        </p:txBody>
      </p:sp>
      <p:pic>
        <p:nvPicPr>
          <p:cNvPr id="120867" name="Picture 3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5334000"/>
            <a:ext cx="609600" cy="449263"/>
          </a:xfrm>
          <a:prstGeom prst="rect">
            <a:avLst/>
          </a:prstGeom>
          <a:noFill/>
        </p:spPr>
      </p:pic>
      <p:pic>
        <p:nvPicPr>
          <p:cNvPr id="120868" name="Picture 3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0869" name="Picture 3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6019800"/>
            <a:ext cx="609600" cy="44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0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nimBg="1"/>
      <p:bldP spid="120843" grpId="0" animBg="1"/>
      <p:bldP spid="120863" grpId="0" animBg="1"/>
      <p:bldP spid="120864" grpId="0"/>
      <p:bldP spid="1208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reverse mole </a:t>
            </a:r>
            <a:r>
              <a:rPr lang="en-US" dirty="0" smtClean="0"/>
              <a:t>math the triangle way</a:t>
            </a:r>
            <a:endParaRPr lang="en-US" dirty="0"/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3667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Moles (n)</a:t>
            </a:r>
          </a:p>
        </p:txBody>
      </p:sp>
      <p:sp>
        <p:nvSpPr>
          <p:cNvPr id="121860" name="Line 4"/>
          <p:cNvSpPr>
            <a:spLocks noChangeShapeType="1"/>
          </p:cNvSpPr>
          <p:nvPr/>
        </p:nvSpPr>
        <p:spPr bwMode="auto">
          <a:xfrm flipV="1">
            <a:off x="2209800" y="2971800"/>
            <a:ext cx="7620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1861" name="Picture 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1862" name="Picture 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495800"/>
            <a:ext cx="1047750" cy="771525"/>
          </a:xfrm>
          <a:prstGeom prst="rect">
            <a:avLst/>
          </a:prstGeom>
          <a:noFill/>
        </p:spPr>
      </p:pic>
      <p:pic>
        <p:nvPicPr>
          <p:cNvPr id="121863" name="Picture 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267200"/>
            <a:ext cx="1047750" cy="771525"/>
          </a:xfrm>
          <a:prstGeom prst="rect">
            <a:avLst/>
          </a:prstGeom>
          <a:noFill/>
        </p:spPr>
      </p:pic>
      <p:pic>
        <p:nvPicPr>
          <p:cNvPr id="121864" name="Picture 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105400"/>
            <a:ext cx="1047750" cy="771525"/>
          </a:xfrm>
          <a:prstGeom prst="rect">
            <a:avLst/>
          </a:prstGeom>
          <a:noFill/>
        </p:spPr>
      </p:pic>
      <p:pic>
        <p:nvPicPr>
          <p:cNvPr id="121865" name="Picture 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648200"/>
            <a:ext cx="1047750" cy="771525"/>
          </a:xfrm>
          <a:prstGeom prst="rect">
            <a:avLst/>
          </a:prstGeom>
          <a:noFill/>
        </p:spPr>
      </p:pic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1828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Weight (w)</a:t>
            </a:r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H="1" flipV="1">
            <a:off x="5334000" y="2971800"/>
            <a:ext cx="990600" cy="914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1868" name="Picture 1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1869" name="Picture 1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1870" name="Picture 1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1871" name="Picture 1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1872" name="Picture 1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1873" name="Picture 1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1874" name="Picture 1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733800"/>
            <a:ext cx="609600" cy="449263"/>
          </a:xfrm>
          <a:prstGeom prst="rect">
            <a:avLst/>
          </a:prstGeom>
          <a:noFill/>
        </p:spPr>
      </p:pic>
      <p:pic>
        <p:nvPicPr>
          <p:cNvPr id="121875" name="Picture 1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4267200"/>
            <a:ext cx="609600" cy="449263"/>
          </a:xfrm>
          <a:prstGeom prst="rect">
            <a:avLst/>
          </a:prstGeom>
          <a:noFill/>
        </p:spPr>
      </p:pic>
      <p:pic>
        <p:nvPicPr>
          <p:cNvPr id="121876" name="Picture 2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1877" name="Picture 21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648200"/>
            <a:ext cx="609600" cy="449263"/>
          </a:xfrm>
          <a:prstGeom prst="rect">
            <a:avLst/>
          </a:prstGeom>
          <a:noFill/>
        </p:spPr>
      </p:pic>
      <p:pic>
        <p:nvPicPr>
          <p:cNvPr id="121878" name="Picture 2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5257800"/>
            <a:ext cx="609600" cy="449263"/>
          </a:xfrm>
          <a:prstGeom prst="rect">
            <a:avLst/>
          </a:prstGeom>
          <a:noFill/>
        </p:spPr>
      </p:pic>
      <p:pic>
        <p:nvPicPr>
          <p:cNvPr id="121879" name="Picture 2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1880" name="Picture 2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1881" name="Picture 2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1882" name="Text Box 26"/>
          <p:cNvSpPr txBox="1">
            <a:spLocks noChangeArrowheads="1"/>
          </p:cNvSpPr>
          <p:nvPr/>
        </p:nvSpPr>
        <p:spPr bwMode="auto">
          <a:xfrm>
            <a:off x="4953000" y="3886200"/>
            <a:ext cx="23622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Molecule count (N)</a:t>
            </a:r>
          </a:p>
        </p:txBody>
      </p:sp>
      <p:pic>
        <p:nvPicPr>
          <p:cNvPr id="121883" name="Picture 2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724400"/>
            <a:ext cx="609600" cy="449263"/>
          </a:xfrm>
          <a:prstGeom prst="rect">
            <a:avLst/>
          </a:prstGeom>
          <a:noFill/>
        </p:spPr>
      </p:pic>
      <p:pic>
        <p:nvPicPr>
          <p:cNvPr id="121884" name="Picture 2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029200"/>
            <a:ext cx="609600" cy="449263"/>
          </a:xfrm>
          <a:prstGeom prst="rect">
            <a:avLst/>
          </a:prstGeom>
          <a:noFill/>
        </p:spPr>
      </p:pic>
      <p:pic>
        <p:nvPicPr>
          <p:cNvPr id="121885" name="Picture 2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1886" name="Picture 3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1887" name="Text Box 31"/>
          <p:cNvSpPr txBox="1">
            <a:spLocks noChangeArrowheads="1"/>
          </p:cNvSpPr>
          <p:nvPr/>
        </p:nvSpPr>
        <p:spPr bwMode="auto">
          <a:xfrm>
            <a:off x="304800" y="2438400"/>
            <a:ext cx="23622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 n</a:t>
            </a:r>
            <a:r>
              <a:rPr lang="en-US" sz="1800">
                <a:latin typeface="Arial" charset="0"/>
              </a:rPr>
              <a:t> =   </a:t>
            </a:r>
            <a:r>
              <a:rPr lang="en-US" sz="1800" b="1" u="sng">
                <a:latin typeface="Arial" charset="0"/>
              </a:rPr>
              <a:t>w</a:t>
            </a:r>
          </a:p>
          <a:p>
            <a:r>
              <a:rPr lang="en-US" sz="1800" b="1">
                <a:latin typeface="Arial" charset="0"/>
              </a:rPr>
              <a:t>        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MW</a:t>
            </a:r>
          </a:p>
        </p:txBody>
      </p:sp>
      <p:sp>
        <p:nvSpPr>
          <p:cNvPr id="121888" name="Text Box 32"/>
          <p:cNvSpPr txBox="1">
            <a:spLocks noChangeArrowheads="1"/>
          </p:cNvSpPr>
          <p:nvPr/>
        </p:nvSpPr>
        <p:spPr bwMode="auto">
          <a:xfrm>
            <a:off x="3048000" y="2971800"/>
            <a:ext cx="22098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990033"/>
                </a:solidFill>
                <a:latin typeface="Arial" charset="0"/>
              </a:rPr>
              <a:t>If</a:t>
            </a:r>
            <a:r>
              <a:rPr lang="en-US" sz="1800" b="1">
                <a:latin typeface="Arial" charset="0"/>
              </a:rPr>
              <a:t> </a:t>
            </a:r>
            <a:r>
              <a:rPr lang="en-US" sz="1800" b="1">
                <a:solidFill>
                  <a:srgbClr val="990033"/>
                </a:solidFill>
                <a:latin typeface="Arial" charset="0"/>
              </a:rPr>
              <a:t>you </a:t>
            </a:r>
            <a:r>
              <a:rPr lang="en-US" sz="1800" b="1" u="sng">
                <a:solidFill>
                  <a:srgbClr val="990033"/>
                </a:solidFill>
                <a:latin typeface="Arial" charset="0"/>
              </a:rPr>
              <a:t>want</a:t>
            </a:r>
            <a:r>
              <a:rPr lang="en-US" sz="1800" b="1">
                <a:solidFill>
                  <a:srgbClr val="990033"/>
                </a:solidFill>
                <a:latin typeface="Arial" charset="0"/>
              </a:rPr>
              <a:t> moles</a:t>
            </a:r>
            <a:r>
              <a:rPr lang="en-US" sz="1800" b="1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800" b="1" i="1">
                <a:latin typeface="Comic Sans MS" pitchFamily="66" charset="0"/>
              </a:rPr>
              <a:t>…don’t let these horny critters multiply…divide them up!!!</a:t>
            </a:r>
          </a:p>
        </p:txBody>
      </p:sp>
      <p:sp>
        <p:nvSpPr>
          <p:cNvPr id="121889" name="Text Box 33"/>
          <p:cNvSpPr txBox="1">
            <a:spLocks noChangeArrowheads="1"/>
          </p:cNvSpPr>
          <p:nvPr/>
        </p:nvSpPr>
        <p:spPr bwMode="auto">
          <a:xfrm>
            <a:off x="5791200" y="2667000"/>
            <a:ext cx="2133600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n=    </a:t>
            </a:r>
            <a:r>
              <a:rPr lang="en-US" sz="1800" b="1" u="sng">
                <a:latin typeface="Arial" charset="0"/>
              </a:rPr>
              <a:t>N</a:t>
            </a:r>
          </a:p>
          <a:p>
            <a:r>
              <a:rPr lang="en-US" sz="1800" b="1">
                <a:latin typeface="Arial" charset="0"/>
              </a:rPr>
              <a:t>      6.02*10</a:t>
            </a:r>
            <a:r>
              <a:rPr lang="en-US" sz="1800" b="1" baseline="30000">
                <a:latin typeface="Arial" charset="0"/>
              </a:rPr>
              <a:t>23</a:t>
            </a:r>
            <a:endParaRPr lang="en-US" sz="1800" b="1">
              <a:latin typeface="Arial" charset="0"/>
            </a:endParaRPr>
          </a:p>
        </p:txBody>
      </p:sp>
      <p:sp>
        <p:nvSpPr>
          <p:cNvPr id="121890" name="Text Box 34"/>
          <p:cNvSpPr txBox="1">
            <a:spLocks noChangeArrowheads="1"/>
          </p:cNvSpPr>
          <p:nvPr/>
        </p:nvSpPr>
        <p:spPr bwMode="auto">
          <a:xfrm>
            <a:off x="4724400" y="6248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1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1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nimBg="1"/>
      <p:bldP spid="121867" grpId="0" animBg="1"/>
      <p:bldP spid="121887" grpId="0" animBg="1"/>
      <p:bldP spid="121888" grpId="0"/>
      <p:bldP spid="1218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623538" y="4241685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3400" y="685800"/>
            <a:ext cx="403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Rounding rules:</a:t>
            </a:r>
            <a:endParaRPr lang="en-US" sz="3600" b="1" u="sng" dirty="0"/>
          </a:p>
          <a:p>
            <a:r>
              <a:rPr lang="en-US" sz="3600" dirty="0" smtClean="0"/>
              <a:t>0-4 round down </a:t>
            </a:r>
          </a:p>
          <a:p>
            <a:r>
              <a:rPr lang="en-US" sz="3600" dirty="0" smtClean="0"/>
              <a:t> 5-9 round up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293077" y="2743200"/>
            <a:ext cx="5166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a) 123.74  </a:t>
            </a:r>
            <a:r>
              <a:rPr lang="en-US" sz="3600" dirty="0" smtClean="0">
                <a:sym typeface="Wingdings" pitchFamily="2" charset="2"/>
              </a:rPr>
              <a:t>nearest 0.1??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6324600" y="2681645"/>
            <a:ext cx="218635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a) 123.7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6523" y="3918519"/>
            <a:ext cx="5166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b) 123.75  </a:t>
            </a:r>
            <a:r>
              <a:rPr lang="en-US" sz="3600" dirty="0" smtClean="0">
                <a:sym typeface="Wingdings" pitchFamily="2" charset="2"/>
              </a:rPr>
              <a:t>nearest 0.1??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6312876" y="3708994"/>
            <a:ext cx="2186354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b) 123.8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59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/>
              <a:t>Trips around the triangle: N</a:t>
            </a:r>
            <a:r>
              <a:rPr lang="en-US" sz="3600">
                <a:sym typeface="Wingdings" pitchFamily="2" charset="2"/>
              </a:rPr>
              <a:t>w</a:t>
            </a:r>
            <a:endParaRPr lang="en-US" sz="3600"/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3667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Moles (n)</a:t>
            </a: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 flipH="1">
            <a:off x="1981200" y="2971800"/>
            <a:ext cx="990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2885" name="Picture 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2886" name="Picture 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2887" name="Picture 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5638800"/>
            <a:ext cx="1047750" cy="771525"/>
          </a:xfrm>
          <a:prstGeom prst="rect">
            <a:avLst/>
          </a:prstGeom>
          <a:noFill/>
        </p:spPr>
      </p:pic>
      <p:pic>
        <p:nvPicPr>
          <p:cNvPr id="122888" name="Picture 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2889" name="Picture 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1828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Weight (w)</a:t>
            </a:r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 flipH="1" flipV="1">
            <a:off x="4876800" y="2895600"/>
            <a:ext cx="762000" cy="685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2892" name="Picture 1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343400"/>
            <a:ext cx="609600" cy="449263"/>
          </a:xfrm>
          <a:prstGeom prst="rect">
            <a:avLst/>
          </a:prstGeom>
          <a:noFill/>
        </p:spPr>
      </p:pic>
      <p:pic>
        <p:nvPicPr>
          <p:cNvPr id="122893" name="Picture 1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876800"/>
            <a:ext cx="609600" cy="449263"/>
          </a:xfrm>
          <a:prstGeom prst="rect">
            <a:avLst/>
          </a:prstGeom>
          <a:noFill/>
        </p:spPr>
      </p:pic>
      <p:pic>
        <p:nvPicPr>
          <p:cNvPr id="122894" name="Picture 1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00600"/>
            <a:ext cx="609600" cy="449263"/>
          </a:xfrm>
          <a:prstGeom prst="rect">
            <a:avLst/>
          </a:prstGeom>
          <a:noFill/>
        </p:spPr>
      </p:pic>
      <p:pic>
        <p:nvPicPr>
          <p:cNvPr id="122895" name="Picture 1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343400"/>
            <a:ext cx="609600" cy="449263"/>
          </a:xfrm>
          <a:prstGeom prst="rect">
            <a:avLst/>
          </a:prstGeom>
          <a:noFill/>
        </p:spPr>
      </p:pic>
      <p:pic>
        <p:nvPicPr>
          <p:cNvPr id="122896" name="Picture 1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5638800"/>
            <a:ext cx="609600" cy="449263"/>
          </a:xfrm>
          <a:prstGeom prst="rect">
            <a:avLst/>
          </a:prstGeom>
          <a:noFill/>
        </p:spPr>
      </p:pic>
      <p:pic>
        <p:nvPicPr>
          <p:cNvPr id="122897" name="Picture 1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191000"/>
            <a:ext cx="609600" cy="449263"/>
          </a:xfrm>
          <a:prstGeom prst="rect">
            <a:avLst/>
          </a:prstGeom>
          <a:noFill/>
        </p:spPr>
      </p:pic>
      <p:pic>
        <p:nvPicPr>
          <p:cNvPr id="122898" name="Picture 1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733800"/>
            <a:ext cx="609600" cy="449263"/>
          </a:xfrm>
          <a:prstGeom prst="rect">
            <a:avLst/>
          </a:prstGeom>
          <a:noFill/>
        </p:spPr>
      </p:pic>
      <p:pic>
        <p:nvPicPr>
          <p:cNvPr id="122899" name="Picture 1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419600"/>
            <a:ext cx="609600" cy="449263"/>
          </a:xfrm>
          <a:prstGeom prst="rect">
            <a:avLst/>
          </a:prstGeom>
          <a:noFill/>
        </p:spPr>
      </p:pic>
      <p:pic>
        <p:nvPicPr>
          <p:cNvPr id="122900" name="Picture 2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2901" name="Picture 21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800600"/>
            <a:ext cx="609600" cy="449263"/>
          </a:xfrm>
          <a:prstGeom prst="rect">
            <a:avLst/>
          </a:prstGeom>
          <a:noFill/>
        </p:spPr>
      </p:pic>
      <p:pic>
        <p:nvPicPr>
          <p:cNvPr id="122902" name="Picture 22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5410200"/>
            <a:ext cx="609600" cy="449263"/>
          </a:xfrm>
          <a:prstGeom prst="rect">
            <a:avLst/>
          </a:prstGeom>
          <a:noFill/>
        </p:spPr>
      </p:pic>
      <p:pic>
        <p:nvPicPr>
          <p:cNvPr id="122903" name="Picture 23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334000"/>
            <a:ext cx="609600" cy="449263"/>
          </a:xfrm>
          <a:prstGeom prst="rect">
            <a:avLst/>
          </a:prstGeom>
          <a:noFill/>
        </p:spPr>
      </p:pic>
      <p:pic>
        <p:nvPicPr>
          <p:cNvPr id="122904" name="Picture 24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334000"/>
            <a:ext cx="609600" cy="449263"/>
          </a:xfrm>
          <a:prstGeom prst="rect">
            <a:avLst/>
          </a:prstGeom>
          <a:noFill/>
        </p:spPr>
      </p:pic>
      <p:pic>
        <p:nvPicPr>
          <p:cNvPr id="122905" name="Picture 2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00600"/>
            <a:ext cx="609600" cy="449263"/>
          </a:xfrm>
          <a:prstGeom prst="rect">
            <a:avLst/>
          </a:prstGeom>
          <a:noFill/>
        </p:spPr>
      </p:pic>
      <p:sp>
        <p:nvSpPr>
          <p:cNvPr id="122906" name="Text Box 26"/>
          <p:cNvSpPr txBox="1">
            <a:spLocks noChangeArrowheads="1"/>
          </p:cNvSpPr>
          <p:nvPr/>
        </p:nvSpPr>
        <p:spPr bwMode="auto">
          <a:xfrm>
            <a:off x="3810000" y="3657600"/>
            <a:ext cx="3352800" cy="7794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Given</a:t>
            </a:r>
            <a:r>
              <a:rPr lang="en-US" sz="1800" b="1">
                <a:latin typeface="Arial" charset="0"/>
              </a:rPr>
              <a:t> molecule count </a:t>
            </a:r>
          </a:p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 N=20</a:t>
            </a:r>
          </a:p>
        </p:txBody>
      </p:sp>
      <p:pic>
        <p:nvPicPr>
          <p:cNvPr id="122907" name="Picture 2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876800"/>
            <a:ext cx="609600" cy="449263"/>
          </a:xfrm>
          <a:prstGeom prst="rect">
            <a:avLst/>
          </a:prstGeom>
          <a:noFill/>
        </p:spPr>
      </p:pic>
      <p:pic>
        <p:nvPicPr>
          <p:cNvPr id="122908" name="Picture 2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181600"/>
            <a:ext cx="609600" cy="449263"/>
          </a:xfrm>
          <a:prstGeom prst="rect">
            <a:avLst/>
          </a:prstGeom>
          <a:noFill/>
        </p:spPr>
      </p:pic>
      <p:pic>
        <p:nvPicPr>
          <p:cNvPr id="122909" name="Picture 2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791200"/>
            <a:ext cx="609600" cy="449263"/>
          </a:xfrm>
          <a:prstGeom prst="rect">
            <a:avLst/>
          </a:prstGeom>
          <a:noFill/>
        </p:spPr>
      </p:pic>
      <p:pic>
        <p:nvPicPr>
          <p:cNvPr id="122910" name="Picture 30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181600"/>
            <a:ext cx="609600" cy="449263"/>
          </a:xfrm>
          <a:prstGeom prst="rect">
            <a:avLst/>
          </a:prstGeom>
          <a:noFill/>
        </p:spPr>
      </p:pic>
      <p:sp>
        <p:nvSpPr>
          <p:cNvPr id="122911" name="Text Box 31"/>
          <p:cNvSpPr txBox="1">
            <a:spLocks noChangeArrowheads="1"/>
          </p:cNvSpPr>
          <p:nvPr/>
        </p:nvSpPr>
        <p:spPr bwMode="auto">
          <a:xfrm>
            <a:off x="304800" y="2438400"/>
            <a:ext cx="2743200" cy="6413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w=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 sz="1800" b="1">
                <a:latin typeface="Arial" charset="0"/>
              </a:rPr>
              <a:t>n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*MW= </a:t>
            </a:r>
            <a:r>
              <a:rPr lang="en-US" sz="1800" b="1" u="sng">
                <a:latin typeface="Arial" charset="0"/>
              </a:rPr>
              <a:t>20</a:t>
            </a:r>
            <a:r>
              <a:rPr lang="en-US" sz="1800" b="1" u="sng">
                <a:solidFill>
                  <a:srgbClr val="CC0000"/>
                </a:solidFill>
                <a:latin typeface="Arial" charset="0"/>
              </a:rPr>
              <a:t> *  100</a:t>
            </a:r>
          </a:p>
          <a:p>
            <a:r>
              <a:rPr lang="en-US" sz="1800" b="1">
                <a:solidFill>
                  <a:srgbClr val="CC0000"/>
                </a:solidFill>
                <a:latin typeface="Arial" charset="0"/>
              </a:rPr>
              <a:t>                   </a:t>
            </a:r>
            <a:r>
              <a:rPr lang="en-US" sz="1800" b="1">
                <a:latin typeface="Arial" charset="0"/>
              </a:rPr>
              <a:t>6.02*10</a:t>
            </a:r>
            <a:r>
              <a:rPr lang="en-US" sz="1800" b="1" baseline="30000">
                <a:latin typeface="Arial" charset="0"/>
              </a:rPr>
              <a:t>23</a:t>
            </a:r>
            <a:endParaRPr lang="en-US" sz="1800" b="1">
              <a:latin typeface="Arial" charset="0"/>
            </a:endParaRPr>
          </a:p>
        </p:txBody>
      </p:sp>
      <p:sp>
        <p:nvSpPr>
          <p:cNvPr id="122912" name="Text Box 32"/>
          <p:cNvSpPr txBox="1">
            <a:spLocks noChangeArrowheads="1"/>
          </p:cNvSpPr>
          <p:nvPr/>
        </p:nvSpPr>
        <p:spPr bwMode="auto">
          <a:xfrm>
            <a:off x="5791200" y="2667000"/>
            <a:ext cx="2133600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n=   </a:t>
            </a:r>
            <a:r>
              <a:rPr lang="en-US" sz="1800" b="1" u="sng">
                <a:latin typeface="Arial" charset="0"/>
              </a:rPr>
              <a:t>20</a:t>
            </a:r>
          </a:p>
          <a:p>
            <a:r>
              <a:rPr lang="en-US" sz="1800" b="1">
                <a:latin typeface="Arial" charset="0"/>
              </a:rPr>
              <a:t>      6.02*10</a:t>
            </a:r>
            <a:r>
              <a:rPr lang="en-US" sz="1800" b="1" baseline="30000">
                <a:latin typeface="Arial" charset="0"/>
              </a:rPr>
              <a:t>23</a:t>
            </a:r>
            <a:endParaRPr lang="en-US" sz="1800" b="1">
              <a:latin typeface="Arial" charset="0"/>
            </a:endParaRPr>
          </a:p>
        </p:txBody>
      </p:sp>
      <p:sp>
        <p:nvSpPr>
          <p:cNvPr id="122913" name="Text Box 33"/>
          <p:cNvSpPr txBox="1">
            <a:spLocks noChangeArrowheads="1"/>
          </p:cNvSpPr>
          <p:nvPr/>
        </p:nvSpPr>
        <p:spPr bwMode="auto">
          <a:xfrm>
            <a:off x="5257800" y="1371600"/>
            <a:ext cx="2743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Given: 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100 g/mol =MW</a:t>
            </a:r>
          </a:p>
        </p:txBody>
      </p:sp>
      <p:sp>
        <p:nvSpPr>
          <p:cNvPr id="122914" name="Text Box 34"/>
          <p:cNvSpPr txBox="1">
            <a:spLocks noChangeArrowheads="1"/>
          </p:cNvSpPr>
          <p:nvPr/>
        </p:nvSpPr>
        <p:spPr bwMode="auto">
          <a:xfrm>
            <a:off x="3352800" y="62484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Given </a:t>
            </a:r>
            <a:r>
              <a:rPr lang="en-US" sz="1800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1800">
                <a:latin typeface="Arial" charset="0"/>
              </a:rPr>
              <a:t>  </a:t>
            </a:r>
            <a:r>
              <a:rPr lang="en-US" sz="1800" b="1" i="1">
                <a:latin typeface="Arial" charset="0"/>
              </a:rPr>
              <a:t>chemist’s dozen</a:t>
            </a:r>
            <a:r>
              <a:rPr lang="en-US" sz="1800">
                <a:latin typeface="Arial" charset="0"/>
              </a:rPr>
              <a:t> =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1 mol count=6.02*10</a:t>
            </a:r>
            <a:r>
              <a:rPr lang="en-US" sz="1800" b="1" baseline="30000">
                <a:solidFill>
                  <a:srgbClr val="CC0000"/>
                </a:solidFill>
                <a:latin typeface="Arial" charset="0"/>
              </a:rPr>
              <a:t>23</a:t>
            </a:r>
            <a:endParaRPr lang="en-US" sz="1800" b="1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22915" name="Text Box 35"/>
          <p:cNvSpPr txBox="1">
            <a:spLocks noChangeArrowheads="1"/>
          </p:cNvSpPr>
          <p:nvPr/>
        </p:nvSpPr>
        <p:spPr bwMode="auto">
          <a:xfrm>
            <a:off x="685800" y="44958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latin typeface="Arial" charset="0"/>
              </a:rPr>
              <a:t>?</a:t>
            </a:r>
          </a:p>
        </p:txBody>
      </p:sp>
      <p:sp>
        <p:nvSpPr>
          <p:cNvPr id="122916" name="Text Box 36"/>
          <p:cNvSpPr txBox="1">
            <a:spLocks noChangeArrowheads="1"/>
          </p:cNvSpPr>
          <p:nvPr/>
        </p:nvSpPr>
        <p:spPr bwMode="auto">
          <a:xfrm>
            <a:off x="2743200" y="3276600"/>
            <a:ext cx="1447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All roads lead through moles</a:t>
            </a:r>
          </a:p>
        </p:txBody>
      </p:sp>
      <p:sp>
        <p:nvSpPr>
          <p:cNvPr id="122917" name="Text Box 37"/>
          <p:cNvSpPr txBox="1">
            <a:spLocks noChangeArrowheads="1"/>
          </p:cNvSpPr>
          <p:nvPr/>
        </p:nvSpPr>
        <p:spPr bwMode="auto">
          <a:xfrm>
            <a:off x="2667000" y="4800600"/>
            <a:ext cx="1905000" cy="3667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w~3.3*10</a:t>
            </a:r>
            <a:r>
              <a:rPr lang="en-US" sz="1800" b="1" baseline="30000">
                <a:latin typeface="Arial" charset="0"/>
              </a:rPr>
              <a:t>-21 </a:t>
            </a:r>
            <a:r>
              <a:rPr lang="en-US" sz="1800" b="1">
                <a:latin typeface="Arial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2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2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2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  <p:bldP spid="122891" grpId="0" animBg="1"/>
      <p:bldP spid="122906" grpId="0" animBg="1"/>
      <p:bldP spid="122911" grpId="0" animBg="1"/>
      <p:bldP spid="122912" grpId="0" animBg="1"/>
      <p:bldP spid="122913" grpId="0"/>
      <p:bldP spid="122914" grpId="0"/>
      <p:bldP spid="122915" grpId="0"/>
      <p:bldP spid="122915" grpId="1"/>
      <p:bldP spid="1229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/>
              <a:t>Trips around the triangle: w</a:t>
            </a:r>
            <a:r>
              <a:rPr lang="en-US" sz="3600">
                <a:sym typeface="Wingdings" pitchFamily="2" charset="2"/>
              </a:rPr>
              <a:t>N</a:t>
            </a:r>
            <a:endParaRPr lang="en-US" sz="3600"/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3124200" y="2514600"/>
            <a:ext cx="2209800" cy="36671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Moles (n)</a:t>
            </a: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 flipV="1">
            <a:off x="1828800" y="2895600"/>
            <a:ext cx="1447800" cy="914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3909" name="Picture 5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43000"/>
            <a:ext cx="1809750" cy="1333500"/>
          </a:xfrm>
          <a:prstGeom prst="rect">
            <a:avLst/>
          </a:prstGeom>
          <a:noFill/>
        </p:spPr>
      </p:pic>
      <p:pic>
        <p:nvPicPr>
          <p:cNvPr id="123910" name="Picture 6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752975"/>
            <a:ext cx="1047750" cy="771525"/>
          </a:xfrm>
          <a:prstGeom prst="rect">
            <a:avLst/>
          </a:prstGeom>
          <a:noFill/>
        </p:spPr>
      </p:pic>
      <p:pic>
        <p:nvPicPr>
          <p:cNvPr id="123911" name="Picture 7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5638800"/>
            <a:ext cx="1047750" cy="771525"/>
          </a:xfrm>
          <a:prstGeom prst="rect">
            <a:avLst/>
          </a:prstGeom>
          <a:noFill/>
        </p:spPr>
      </p:pic>
      <p:pic>
        <p:nvPicPr>
          <p:cNvPr id="123912" name="Picture 8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257800"/>
            <a:ext cx="1047750" cy="771525"/>
          </a:xfrm>
          <a:prstGeom prst="rect">
            <a:avLst/>
          </a:prstGeom>
          <a:noFill/>
        </p:spPr>
      </p:pic>
      <p:pic>
        <p:nvPicPr>
          <p:cNvPr id="123913" name="Picture 9" descr="treasure-mole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334000"/>
            <a:ext cx="1047750" cy="771525"/>
          </a:xfrm>
          <a:prstGeom prst="rect">
            <a:avLst/>
          </a:prstGeom>
          <a:noFill/>
        </p:spPr>
      </p:pic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2667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Given</a:t>
            </a:r>
            <a:r>
              <a:rPr lang="en-US" sz="1800" b="1">
                <a:latin typeface="Arial" charset="0"/>
              </a:rPr>
              <a:t> weight w=200 g</a:t>
            </a:r>
          </a:p>
        </p:txBody>
      </p:sp>
      <p:sp>
        <p:nvSpPr>
          <p:cNvPr id="123915" name="Line 11"/>
          <p:cNvSpPr>
            <a:spLocks noChangeShapeType="1"/>
          </p:cNvSpPr>
          <p:nvPr/>
        </p:nvSpPr>
        <p:spPr bwMode="auto">
          <a:xfrm>
            <a:off x="5410200" y="2971800"/>
            <a:ext cx="533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4953000" y="3810000"/>
            <a:ext cx="25908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Molecule count N</a:t>
            </a:r>
          </a:p>
        </p:txBody>
      </p:sp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304800" y="2286000"/>
            <a:ext cx="2362200" cy="91598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n= </a:t>
            </a:r>
            <a:r>
              <a:rPr lang="en-US" sz="1800" b="1" u="sng">
                <a:latin typeface="Arial" charset="0"/>
              </a:rPr>
              <a:t>w </a:t>
            </a:r>
            <a:r>
              <a:rPr lang="en-US" sz="1800" b="1">
                <a:latin typeface="Arial" charset="0"/>
              </a:rPr>
              <a:t>  =   </a:t>
            </a:r>
            <a:r>
              <a:rPr lang="en-US" sz="1800" b="1" u="sng">
                <a:latin typeface="Arial" charset="0"/>
              </a:rPr>
              <a:t>200 </a:t>
            </a:r>
          </a:p>
          <a:p>
            <a:r>
              <a:rPr lang="en-US" sz="1800" b="1">
                <a:latin typeface="Arial" charset="0"/>
              </a:rPr>
              <a:t>      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MW </a:t>
            </a:r>
            <a:r>
              <a:rPr lang="en-US" sz="1800" b="1">
                <a:latin typeface="Arial" charset="0"/>
              </a:rPr>
              <a:t>   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100</a:t>
            </a:r>
          </a:p>
          <a:p>
            <a:r>
              <a:rPr lang="en-US" sz="1800" b="1">
                <a:latin typeface="Arial" charset="0"/>
              </a:rPr>
              <a:t>     </a:t>
            </a:r>
          </a:p>
        </p:txBody>
      </p:sp>
      <p:sp>
        <p:nvSpPr>
          <p:cNvPr id="123918" name="Text Box 14"/>
          <p:cNvSpPr txBox="1">
            <a:spLocks noChangeArrowheads="1"/>
          </p:cNvSpPr>
          <p:nvPr/>
        </p:nvSpPr>
        <p:spPr bwMode="auto">
          <a:xfrm>
            <a:off x="5791200" y="2362200"/>
            <a:ext cx="2133600" cy="1098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latin typeface="Arial" charset="0"/>
              </a:rPr>
              <a:t>N=n x  6.02*10</a:t>
            </a:r>
            <a:r>
              <a:rPr lang="en-US" sz="1800" b="1" baseline="30000">
                <a:latin typeface="Arial" charset="0"/>
              </a:rPr>
              <a:t>23</a:t>
            </a:r>
          </a:p>
          <a:p>
            <a:endParaRPr lang="en-US" sz="1800" b="1" baseline="30000">
              <a:latin typeface="Arial" charset="0"/>
            </a:endParaRPr>
          </a:p>
          <a:p>
            <a:r>
              <a:rPr lang="en-US" sz="1800" b="1" baseline="30000">
                <a:latin typeface="Arial" charset="0"/>
              </a:rPr>
              <a:t>    =</a:t>
            </a:r>
            <a:r>
              <a:rPr lang="en-US" sz="1800" b="1" u="sng">
                <a:latin typeface="Arial" charset="0"/>
              </a:rPr>
              <a:t>200</a:t>
            </a:r>
            <a:r>
              <a:rPr lang="en-US" sz="1800" b="1">
                <a:latin typeface="Arial" charset="0"/>
              </a:rPr>
              <a:t> x 6.02*10</a:t>
            </a:r>
            <a:r>
              <a:rPr lang="en-US" sz="1800" b="1" baseline="30000">
                <a:latin typeface="Arial" charset="0"/>
              </a:rPr>
              <a:t>23</a:t>
            </a:r>
            <a:endParaRPr lang="en-US" sz="1800" b="1">
              <a:latin typeface="Arial" charset="0"/>
            </a:endParaRPr>
          </a:p>
          <a:p>
            <a:r>
              <a:rPr lang="en-US" sz="1800" b="1">
                <a:latin typeface="Arial" charset="0"/>
              </a:rPr>
              <a:t>      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100</a:t>
            </a:r>
          </a:p>
        </p:txBody>
      </p:sp>
      <p:sp>
        <p:nvSpPr>
          <p:cNvPr id="123919" name="Text Box 15"/>
          <p:cNvSpPr txBox="1">
            <a:spLocks noChangeArrowheads="1"/>
          </p:cNvSpPr>
          <p:nvPr/>
        </p:nvSpPr>
        <p:spPr bwMode="auto">
          <a:xfrm>
            <a:off x="5257800" y="1371600"/>
            <a:ext cx="2743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Given: 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100 g/mol =MW</a:t>
            </a:r>
          </a:p>
        </p:txBody>
      </p:sp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3352800" y="62484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Given </a:t>
            </a:r>
            <a:r>
              <a:rPr lang="en-US" sz="1800">
                <a:solidFill>
                  <a:srgbClr val="CC0000"/>
                </a:solidFill>
                <a:latin typeface="Arial" charset="0"/>
              </a:rPr>
              <a:t>:</a:t>
            </a:r>
            <a:r>
              <a:rPr lang="en-US" sz="1800">
                <a:latin typeface="Arial" charset="0"/>
              </a:rPr>
              <a:t>  </a:t>
            </a:r>
            <a:r>
              <a:rPr lang="en-US" sz="1800" b="1" i="1">
                <a:latin typeface="Arial" charset="0"/>
              </a:rPr>
              <a:t>chemist’s dozen</a:t>
            </a:r>
            <a:r>
              <a:rPr lang="en-US" sz="1800">
                <a:latin typeface="Arial" charset="0"/>
              </a:rPr>
              <a:t> =</a:t>
            </a:r>
            <a:r>
              <a:rPr lang="en-US" sz="1800" b="1">
                <a:solidFill>
                  <a:srgbClr val="CC0000"/>
                </a:solidFill>
                <a:latin typeface="Arial" charset="0"/>
              </a:rPr>
              <a:t>1 mol count=6.02*10</a:t>
            </a:r>
            <a:r>
              <a:rPr lang="en-US" sz="1800" b="1" baseline="30000">
                <a:solidFill>
                  <a:srgbClr val="CC0000"/>
                </a:solidFill>
                <a:latin typeface="Arial" charset="0"/>
              </a:rPr>
              <a:t>23</a:t>
            </a:r>
            <a:endParaRPr lang="en-US" sz="1800" b="1">
              <a:solidFill>
                <a:srgbClr val="CC0000"/>
              </a:solidFill>
              <a:latin typeface="Arial" charset="0"/>
            </a:endParaRPr>
          </a:p>
        </p:txBody>
      </p:sp>
      <p:pic>
        <p:nvPicPr>
          <p:cNvPr id="123921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267200"/>
            <a:ext cx="1617663" cy="1981200"/>
          </a:xfrm>
          <a:prstGeom prst="rect">
            <a:avLst/>
          </a:prstGeom>
          <a:noFill/>
        </p:spPr>
      </p:pic>
      <p:sp>
        <p:nvSpPr>
          <p:cNvPr id="123922" name="Text Box 18"/>
          <p:cNvSpPr txBox="1">
            <a:spLocks noChangeArrowheads="1"/>
          </p:cNvSpPr>
          <p:nvPr/>
        </p:nvSpPr>
        <p:spPr bwMode="auto">
          <a:xfrm>
            <a:off x="5715000" y="45720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Arial" charset="0"/>
              </a:rPr>
              <a:t>?</a:t>
            </a:r>
          </a:p>
        </p:txBody>
      </p:sp>
      <p:sp>
        <p:nvSpPr>
          <p:cNvPr id="123923" name="Text Box 19"/>
          <p:cNvSpPr txBox="1">
            <a:spLocks noChangeArrowheads="1"/>
          </p:cNvSpPr>
          <p:nvPr/>
        </p:nvSpPr>
        <p:spPr bwMode="auto">
          <a:xfrm>
            <a:off x="3048000" y="32004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CC0000"/>
                </a:solidFill>
                <a:latin typeface="Arial" charset="0"/>
              </a:rPr>
              <a:t>All roads lead through moles</a:t>
            </a:r>
          </a:p>
        </p:txBody>
      </p:sp>
      <p:sp>
        <p:nvSpPr>
          <p:cNvPr id="123924" name="Text Box 20"/>
          <p:cNvSpPr txBox="1">
            <a:spLocks noChangeArrowheads="1"/>
          </p:cNvSpPr>
          <p:nvPr/>
        </p:nvSpPr>
        <p:spPr bwMode="auto">
          <a:xfrm>
            <a:off x="5029200" y="5334000"/>
            <a:ext cx="1676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N=1.2*10</a:t>
            </a:r>
            <a:r>
              <a:rPr lang="en-US" sz="1800" b="1" baseline="30000">
                <a:latin typeface="Arial" charset="0"/>
              </a:rPr>
              <a:t>24</a:t>
            </a:r>
            <a:endParaRPr lang="en-US" sz="18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nimBg="1"/>
      <p:bldP spid="123914" grpId="0" animBg="1"/>
      <p:bldP spid="123915" grpId="0" animBg="1"/>
      <p:bldP spid="123917" grpId="0" animBg="1"/>
      <p:bldP spid="123918" grpId="0" animBg="1"/>
      <p:bldP spid="123919" grpId="0"/>
      <p:bldP spid="123920" grpId="0"/>
      <p:bldP spid="123922" grpId="0"/>
      <p:bldP spid="123922" grpId="1"/>
      <p:bldP spid="123923" grpId="0"/>
      <p:bldP spid="123923" grpId="1"/>
      <p:bldP spid="12392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000" dirty="0"/>
              <a:t>AN ANECDOTE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229600" cy="10064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“</a:t>
            </a:r>
            <a:r>
              <a:rPr lang="en-US" sz="2800" b="1" dirty="0">
                <a:latin typeface="Arial" charset="0"/>
              </a:rPr>
              <a:t>How do you get to the Lincoln Center for the Performing Arts ?”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304800" y="3505200"/>
            <a:ext cx="8534400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“</a:t>
            </a:r>
            <a:r>
              <a:rPr lang="en-US" sz="2800" b="1">
                <a:latin typeface="Arial" charset="0"/>
              </a:rPr>
              <a:t>Practice, practice, practice, practice….”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0" y="838200"/>
            <a:ext cx="899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Arial" charset="0"/>
              </a:rPr>
              <a:t>What </a:t>
            </a:r>
            <a:r>
              <a:rPr lang="en-US" sz="3600" i="1" dirty="0" smtClean="0">
                <a:latin typeface="Arial" charset="0"/>
              </a:rPr>
              <a:t>an `out-of-towner in  </a:t>
            </a:r>
            <a:r>
              <a:rPr lang="en-US" sz="3600" i="1" dirty="0">
                <a:latin typeface="Arial" charset="0"/>
              </a:rPr>
              <a:t>NYC asked </a:t>
            </a:r>
            <a:r>
              <a:rPr lang="en-US" sz="3600" i="1" dirty="0" err="1">
                <a:latin typeface="Arial" charset="0"/>
              </a:rPr>
              <a:t>Yehudi</a:t>
            </a:r>
            <a:r>
              <a:rPr lang="en-US" sz="3600" i="1" dirty="0">
                <a:latin typeface="Arial" charset="0"/>
              </a:rPr>
              <a:t> Menuhin (world’s greatest violinist)</a:t>
            </a: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762000" y="2971800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 err="1" smtClean="0">
                <a:latin typeface="Arial" charset="0"/>
              </a:rPr>
              <a:t>Yehudi‘s</a:t>
            </a:r>
            <a:r>
              <a:rPr lang="en-US" sz="3600" i="1" dirty="0" smtClean="0">
                <a:latin typeface="Arial" charset="0"/>
              </a:rPr>
              <a:t> </a:t>
            </a:r>
            <a:r>
              <a:rPr lang="en-US" sz="3600" i="1" dirty="0">
                <a:latin typeface="Arial" charset="0"/>
              </a:rPr>
              <a:t>answer (supposedly):</a:t>
            </a:r>
          </a:p>
        </p:txBody>
      </p:sp>
      <p:pic>
        <p:nvPicPr>
          <p:cNvPr id="129031" name="Picture 7" descr="cat_slee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114800"/>
            <a:ext cx="3352800" cy="2514600"/>
          </a:xfrm>
          <a:prstGeom prst="rect">
            <a:avLst/>
          </a:prstGeom>
          <a:noFill/>
        </p:spPr>
      </p:pic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7010400" y="4267200"/>
            <a:ext cx="2133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One cat’s  response to this `humorous’ anecdote….</a:t>
            </a:r>
            <a:endParaRPr lang="en-US" sz="2800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343400"/>
            <a:ext cx="32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EXERCISE 5…</a:t>
            </a:r>
          </a:p>
          <a:p>
            <a:r>
              <a:rPr lang="en-US" sz="4000" b="1" dirty="0" smtClean="0"/>
              <a:t>PRACTICE,</a:t>
            </a:r>
          </a:p>
          <a:p>
            <a:r>
              <a:rPr lang="en-US" sz="4000" b="1" dirty="0" smtClean="0"/>
              <a:t>PRACTICE, PRACTICE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animBg="1"/>
      <p:bldP spid="129028" grpId="0" animBg="1"/>
      <p:bldP spid="129029" grpId="0"/>
      <p:bldP spid="129030" grpId="0"/>
      <p:bldP spid="129032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685800" y="609600"/>
            <a:ext cx="7210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sz="2000" b="1" dirty="0"/>
              <a:t>weight per mole (MW):</a:t>
            </a:r>
            <a:r>
              <a:rPr lang="en-US" sz="2000" dirty="0"/>
              <a:t> what does a mole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weigh ? </a:t>
            </a:r>
          </a:p>
          <a:p>
            <a:pPr marL="457200" indent="-457200"/>
            <a:r>
              <a:rPr lang="en-US" sz="2000" dirty="0"/>
              <a:t>(C=12; H=1; O=16)  =_______  g/mol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066800" y="1371600"/>
            <a:ext cx="5257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6*12 + 12*1 + 6*16 = </a:t>
            </a:r>
            <a:r>
              <a:rPr lang="en-US" sz="2800" dirty="0">
                <a:solidFill>
                  <a:srgbClr val="E22B00"/>
                </a:solidFill>
              </a:rPr>
              <a:t>180 g/mol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609600" y="18288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1.1) mole to mass: </a:t>
            </a:r>
            <a:r>
              <a:rPr lang="en-US" sz="2000"/>
              <a:t>how many g C</a:t>
            </a:r>
            <a:r>
              <a:rPr lang="en-US" sz="2000" baseline="-25000"/>
              <a:t>6 </a:t>
            </a:r>
            <a:r>
              <a:rPr lang="en-US" sz="2000"/>
              <a:t>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of are present in 0.00555 mole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?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914400" y="2438400"/>
            <a:ext cx="7391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0.00555 mol * 180 g/mol = </a:t>
            </a:r>
            <a:r>
              <a:rPr lang="en-US" sz="2800" dirty="0">
                <a:solidFill>
                  <a:srgbClr val="E22B00"/>
                </a:solidFill>
              </a:rPr>
              <a:t>1 g</a:t>
            </a:r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609600" y="2971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1.2)  mass to mole: </a:t>
            </a:r>
            <a:r>
              <a:rPr lang="en-US" sz="2000"/>
              <a:t>how many moles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are in 360 g of C</a:t>
            </a:r>
            <a:r>
              <a:rPr lang="en-US" sz="2000" baseline="-25000"/>
              <a:t>6</a:t>
            </a:r>
            <a:r>
              <a:rPr lang="en-US" sz="2000"/>
              <a:t>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?</a:t>
            </a:r>
            <a:r>
              <a:rPr lang="en-US"/>
              <a:t> 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1066800" y="3505200"/>
            <a:ext cx="48006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360 g/180 g mol</a:t>
            </a:r>
            <a:r>
              <a:rPr lang="en-US" sz="2800" baseline="30000" dirty="0"/>
              <a:t>-1 </a:t>
            </a:r>
            <a:r>
              <a:rPr lang="en-US" sz="2800" dirty="0"/>
              <a:t> = </a:t>
            </a:r>
            <a:r>
              <a:rPr lang="en-US" sz="2800" dirty="0">
                <a:solidFill>
                  <a:srgbClr val="E22B00"/>
                </a:solidFill>
              </a:rPr>
              <a:t>2 moles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685800" y="304800"/>
            <a:ext cx="617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Exercise </a:t>
            </a:r>
            <a:r>
              <a:rPr lang="en-US" dirty="0" smtClean="0"/>
              <a:t>#5: </a:t>
            </a:r>
            <a:r>
              <a:rPr lang="en-US" dirty="0"/>
              <a:t>mole calculations part 1</a:t>
            </a: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685800" y="403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1.3)  </a:t>
            </a:r>
            <a:r>
              <a:rPr lang="en-US" sz="2000" b="1" dirty="0"/>
              <a:t>mole to # molecule:	</a:t>
            </a:r>
            <a:r>
              <a:rPr lang="en-US" sz="2000" dirty="0"/>
              <a:t>how many molecules 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are in  0.5 mol of       C</a:t>
            </a:r>
            <a:r>
              <a:rPr lang="en-US" sz="2000" baseline="-25000" dirty="0"/>
              <a:t>6</a:t>
            </a:r>
            <a:r>
              <a:rPr lang="en-US" sz="2000" dirty="0"/>
              <a:t>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? </a:t>
            </a:r>
          </a:p>
        </p:txBody>
      </p: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1828800" y="4419600"/>
            <a:ext cx="7315200" cy="49244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/>
              <a:t>0.5 mol *6*10</a:t>
            </a:r>
            <a:r>
              <a:rPr lang="en-US" sz="2600" baseline="30000" dirty="0"/>
              <a:t>23 </a:t>
            </a:r>
            <a:r>
              <a:rPr lang="en-US" sz="2600" dirty="0"/>
              <a:t>molecules/mol = </a:t>
            </a:r>
            <a:r>
              <a:rPr lang="en-US" sz="2600" dirty="0">
                <a:solidFill>
                  <a:srgbClr val="E22B00"/>
                </a:solidFill>
              </a:rPr>
              <a:t>3*10</a:t>
            </a:r>
            <a:r>
              <a:rPr lang="en-US" sz="2600" baseline="30000" dirty="0">
                <a:solidFill>
                  <a:srgbClr val="E22B00"/>
                </a:solidFill>
              </a:rPr>
              <a:t>23</a:t>
            </a:r>
            <a:r>
              <a:rPr lang="en-US" sz="2600" dirty="0"/>
              <a:t> molecules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685800" y="48768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1.4) </a:t>
            </a:r>
            <a:r>
              <a:rPr lang="en-US" sz="2000" b="1" dirty="0"/>
              <a:t>mass to # molecules:</a:t>
            </a:r>
            <a:r>
              <a:rPr lang="en-US" sz="2000" dirty="0"/>
              <a:t>    how many molecules of C</a:t>
            </a:r>
            <a:r>
              <a:rPr lang="en-US" sz="2000" baseline="-25000" dirty="0"/>
              <a:t>6 </a:t>
            </a:r>
            <a:r>
              <a:rPr lang="en-US" sz="2000" dirty="0"/>
              <a:t>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are in 120 g of C</a:t>
            </a:r>
            <a:r>
              <a:rPr lang="en-US" sz="2000" baseline="-25000" dirty="0"/>
              <a:t>6</a:t>
            </a:r>
            <a:r>
              <a:rPr lang="en-US" sz="2000" dirty="0"/>
              <a:t> H</a:t>
            </a:r>
            <a:r>
              <a:rPr lang="en-US" sz="2000" baseline="-25000" dirty="0"/>
              <a:t>12</a:t>
            </a:r>
            <a:r>
              <a:rPr lang="en-US" sz="2000" dirty="0"/>
              <a:t>O</a:t>
            </a:r>
            <a:r>
              <a:rPr lang="en-US" sz="2000" baseline="-25000" dirty="0"/>
              <a:t>6</a:t>
            </a:r>
            <a:r>
              <a:rPr lang="en-US" sz="2000" dirty="0"/>
              <a:t> ?</a:t>
            </a:r>
            <a:r>
              <a:rPr lang="en-US" dirty="0"/>
              <a:t> 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1600200" y="5257800"/>
            <a:ext cx="75438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sz="2800" dirty="0"/>
              <a:t>120/180) mol * 6*10</a:t>
            </a:r>
            <a:r>
              <a:rPr lang="en-US" sz="2800" baseline="30000" dirty="0"/>
              <a:t>23 </a:t>
            </a:r>
            <a:r>
              <a:rPr lang="en-US" sz="2800" u="sng" dirty="0"/>
              <a:t>molecules</a:t>
            </a:r>
            <a:r>
              <a:rPr lang="en-US" sz="2800" dirty="0"/>
              <a:t> =</a:t>
            </a:r>
            <a:r>
              <a:rPr lang="en-US" sz="2800" dirty="0">
                <a:solidFill>
                  <a:srgbClr val="E22B00"/>
                </a:solidFill>
              </a:rPr>
              <a:t>4*10</a:t>
            </a:r>
            <a:r>
              <a:rPr lang="en-US" sz="2800" baseline="30000" dirty="0">
                <a:solidFill>
                  <a:srgbClr val="E22B00"/>
                </a:solidFill>
              </a:rPr>
              <a:t>23 </a:t>
            </a:r>
            <a:r>
              <a:rPr lang="en-US" sz="2800" dirty="0" smtClean="0"/>
              <a:t>molecules </a:t>
            </a:r>
            <a:r>
              <a:rPr lang="en-US" sz="2800" dirty="0"/>
              <a:t>		            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0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/>
      <p:bldP spid="130053" grpId="0" animBg="1"/>
      <p:bldP spid="130054" grpId="0"/>
      <p:bldP spid="130055" grpId="0" animBg="1"/>
      <p:bldP spid="130056" grpId="0"/>
      <p:bldP spid="130057" grpId="0" animBg="1"/>
      <p:bldP spid="130059" grpId="0"/>
      <p:bldP spid="130060" grpId="0" animBg="1"/>
      <p:bldP spid="130061" grpId="0"/>
      <p:bldP spid="13006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1.5) </a:t>
            </a:r>
            <a:r>
              <a:rPr lang="en-US" sz="2000" b="1"/>
              <a:t># molecules to moles:  	</a:t>
            </a:r>
            <a:r>
              <a:rPr lang="en-US" sz="2000"/>
              <a:t>how many moles in 3*10</a:t>
            </a:r>
            <a:r>
              <a:rPr lang="en-US" sz="2000" baseline="30000"/>
              <a:t>24</a:t>
            </a:r>
            <a:r>
              <a:rPr lang="en-US" sz="2000"/>
              <a:t> molecules of </a:t>
            </a:r>
          </a:p>
          <a:p>
            <a:r>
              <a:rPr lang="en-US" sz="2000"/>
              <a:t>				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? 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0" y="1447800"/>
            <a:ext cx="89154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3*10</a:t>
            </a:r>
            <a:r>
              <a:rPr lang="en-US" sz="3200" baseline="30000" dirty="0"/>
              <a:t>24 </a:t>
            </a:r>
            <a:r>
              <a:rPr lang="en-US" sz="3200" dirty="0"/>
              <a:t>molecules/ 6*10</a:t>
            </a:r>
            <a:r>
              <a:rPr lang="en-US" sz="3200" baseline="30000" dirty="0"/>
              <a:t>23</a:t>
            </a:r>
            <a:r>
              <a:rPr lang="en-US" sz="3200" dirty="0"/>
              <a:t> molecules/mol</a:t>
            </a:r>
            <a:r>
              <a:rPr lang="en-US" sz="3200" baseline="30000" dirty="0"/>
              <a:t> = </a:t>
            </a:r>
            <a:r>
              <a:rPr lang="en-US" sz="3200" dirty="0">
                <a:solidFill>
                  <a:srgbClr val="E22B00"/>
                </a:solidFill>
              </a:rPr>
              <a:t>5 moles</a:t>
            </a:r>
            <a:r>
              <a:rPr lang="en-US" sz="3200" baseline="30000" dirty="0"/>
              <a:t> </a:t>
            </a:r>
            <a:endParaRPr lang="en-US" sz="3200" dirty="0"/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533400" y="22098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1.6) # </a:t>
            </a:r>
            <a:r>
              <a:rPr lang="en-US" sz="2000" b="1"/>
              <a:t>molecules to mass</a:t>
            </a:r>
            <a:r>
              <a:rPr lang="en-US" sz="2000"/>
              <a:t>      	How many grams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 are 					in 2.0 *10</a:t>
            </a:r>
            <a:r>
              <a:rPr lang="en-US" sz="2000" baseline="30000"/>
              <a:t>22</a:t>
            </a:r>
            <a:r>
              <a:rPr lang="en-US" sz="2000"/>
              <a:t> molecules of C</a:t>
            </a:r>
            <a:r>
              <a:rPr lang="en-US" sz="2000" baseline="-25000"/>
              <a:t>6</a:t>
            </a:r>
            <a:r>
              <a:rPr lang="en-US" sz="2000"/>
              <a:t> H</a:t>
            </a:r>
            <a:r>
              <a:rPr lang="en-US" sz="2000" baseline="-25000"/>
              <a:t>12</a:t>
            </a:r>
            <a:r>
              <a:rPr lang="en-US" sz="2000"/>
              <a:t>O</a:t>
            </a:r>
            <a:r>
              <a:rPr lang="en-US" sz="2000" baseline="-25000"/>
              <a:t>6</a:t>
            </a:r>
            <a:r>
              <a:rPr lang="en-US" sz="2000"/>
              <a:t> ?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1524000" y="3505200"/>
            <a:ext cx="5257800" cy="206210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u="sng" dirty="0"/>
              <a:t>2*10</a:t>
            </a:r>
            <a:r>
              <a:rPr lang="en-US" sz="3200" u="sng" baseline="30000" dirty="0"/>
              <a:t>22 </a:t>
            </a:r>
            <a:r>
              <a:rPr lang="en-US" sz="3200" u="sng" dirty="0"/>
              <a:t>molecules</a:t>
            </a:r>
            <a:r>
              <a:rPr lang="en-US" sz="3200" dirty="0"/>
              <a:t>      *    </a:t>
            </a:r>
            <a:r>
              <a:rPr lang="en-US" sz="3200" u="sng" dirty="0"/>
              <a:t>180 g</a:t>
            </a:r>
            <a:r>
              <a:rPr lang="en-US" sz="3200" dirty="0"/>
              <a:t> </a:t>
            </a:r>
            <a:endParaRPr lang="en-US" sz="3200" u="sng" dirty="0"/>
          </a:p>
          <a:p>
            <a:r>
              <a:rPr lang="en-US" sz="3200" dirty="0"/>
              <a:t>6*10</a:t>
            </a:r>
            <a:r>
              <a:rPr lang="en-US" sz="3200" baseline="30000" dirty="0"/>
              <a:t>23 </a:t>
            </a:r>
            <a:r>
              <a:rPr lang="en-US" sz="3200" dirty="0"/>
              <a:t>molecules/mol      </a:t>
            </a:r>
            <a:r>
              <a:rPr lang="en-US" sz="3200" dirty="0" err="1"/>
              <a:t>mol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0.0333 * 180 = </a:t>
            </a:r>
            <a:r>
              <a:rPr lang="en-US" sz="3200" dirty="0">
                <a:solidFill>
                  <a:srgbClr val="E22B00"/>
                </a:solidFill>
              </a:rPr>
              <a:t>6 grams</a:t>
            </a:r>
          </a:p>
        </p:txBody>
      </p:sp>
      <p:sp>
        <p:nvSpPr>
          <p:cNvPr id="131081" name="Text Box 9"/>
          <p:cNvSpPr txBox="1">
            <a:spLocks noChangeArrowheads="1"/>
          </p:cNvSpPr>
          <p:nvPr/>
        </p:nvSpPr>
        <p:spPr bwMode="auto">
          <a:xfrm>
            <a:off x="228600" y="0"/>
            <a:ext cx="381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Exercise </a:t>
            </a:r>
            <a:r>
              <a:rPr lang="en-US" sz="2000" smtClean="0"/>
              <a:t>5 </a:t>
            </a:r>
            <a:r>
              <a:rPr lang="en-US" sz="2000"/>
              <a:t>part 1 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 animBg="1"/>
      <p:bldP spid="131079" grpId="0"/>
      <p:bldP spid="1310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3900" y="364031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Multiplying an dividing to correct sig fig count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295400"/>
            <a:ext cx="32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1.001 * 3.11  </a:t>
            </a:r>
            <a:r>
              <a:rPr lang="en-US" sz="3600" dirty="0" smtClean="0"/>
              <a:t>=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b="1" dirty="0" smtClean="0"/>
              <a:t>4.0</a:t>
            </a:r>
            <a:r>
              <a:rPr lang="en-US" sz="3600" dirty="0" smtClean="0"/>
              <a:t>* 0.75000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20040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Number in calculation with minimum sig fig count dictates sig fig count in answer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600200" y="2362200"/>
            <a:ext cx="0" cy="8382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103379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Calculator says </a:t>
            </a:r>
            <a:endParaRPr lang="en-US" sz="28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6418384" y="103379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To correct sig fig</a:t>
            </a:r>
            <a:endParaRPr lang="en-US" sz="28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1590020"/>
            <a:ext cx="222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1.03770333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670431" y="1590019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5638" y="4986973"/>
            <a:ext cx="39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85 * 32.700*0.001=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746738" y="2488912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 sig fig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70431" y="2166691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 sig fig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40310" y="4445388"/>
            <a:ext cx="2825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Calculator says </a:t>
            </a:r>
            <a:endParaRPr lang="en-US" sz="2800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6553200" y="4445388"/>
            <a:ext cx="2608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To correct sig fig</a:t>
            </a:r>
            <a:endParaRPr lang="en-US" sz="2800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905607" y="6292371"/>
            <a:ext cx="4457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Sig fig count ?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495800" y="5055171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2.7795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723900" y="5589655"/>
            <a:ext cx="59201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1776046" y="5589656"/>
            <a:ext cx="59201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23845" y="5593418"/>
            <a:ext cx="59201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00" y="502439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70431" y="5791200"/>
            <a:ext cx="163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 sig fig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18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INTRO TO MOLES: </a:t>
            </a:r>
            <a:r>
              <a:rPr lang="en-US" sz="3200" b="1" dirty="0" smtClean="0">
                <a:solidFill>
                  <a:srgbClr val="FF0000"/>
                </a:solidFill>
              </a:rPr>
              <a:t>Every science involves counting….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8382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Astronomers count ……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www.ceo.wa.edu.au/home/carey.peter/astronom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3086100" cy="196276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29200" y="8382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Animal biologists count …….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farm4.static.flickr.com/3554/3695677431_53ef5bdca5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295400"/>
            <a:ext cx="2905125" cy="197144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" y="3383577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5426"/>
                </a:solidFill>
              </a:rPr>
              <a:t>Bacteriologists count …..</a:t>
            </a:r>
            <a:endParaRPr lang="en-US" sz="2400" b="1" dirty="0">
              <a:solidFill>
                <a:srgbClr val="005426"/>
              </a:solidFill>
            </a:endParaRPr>
          </a:p>
        </p:txBody>
      </p:sp>
      <p:pic>
        <p:nvPicPr>
          <p:cNvPr id="1030" name="Picture 6" descr="http://productinspiration.com/wp-content/uploads/2008/04/bacteria5.jpg1f2cfe32-b8c8-4f65-9e77-560f98ca8c12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10000"/>
            <a:ext cx="2667000" cy="2667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029200" y="3260467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Chemists count…….</a:t>
            </a:r>
            <a:endParaRPr lang="en-US" sz="3200" b="1" dirty="0"/>
          </a:p>
        </p:txBody>
      </p:sp>
      <p:pic>
        <p:nvPicPr>
          <p:cNvPr id="1032" name="Picture 8" descr="http://kartha-pes.sulekha.com/mstore/kartha-pes/albums/default/water%20molecules%20cop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810000"/>
            <a:ext cx="3238500" cy="25584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52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Doc asks </a:t>
            </a:r>
            <a:r>
              <a:rPr lang="en-US" sz="4000" b="1" dirty="0"/>
              <a:t>a</a:t>
            </a:r>
            <a:r>
              <a:rPr lang="en-US" sz="4000" b="1" dirty="0" smtClean="0"/>
              <a:t> “dumb” question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106680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long would it take the fastest computer in the world (The Fujitsu `Venus’) to count all the molecules of water in a teacup assuming it counted at its maximum  processor rate = 128,000,000,000 molecules/second  (128 GHz) ?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652954" y="34290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Answer: ~ 2 million years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6353" y="4261991"/>
            <a:ext cx="891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How do we `count’ atoms and molecules without having to actually count them ???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11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1268490" cy="1752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751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914400"/>
            <a:ext cx="2686050" cy="497416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762000"/>
            <a:ext cx="5105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Chemists conveniently count atoms and molecules using…</a:t>
            </a:r>
            <a:endParaRPr lang="en-US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949629"/>
            <a:ext cx="48768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Moles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 trip to </a:t>
            </a:r>
            <a:r>
              <a:rPr lang="en-US" b="1" dirty="0"/>
              <a:t>Mole land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700" dirty="0"/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0" y="838200"/>
            <a:ext cx="8991600" cy="52322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Moles connect the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atomic world 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to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human 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</a:rPr>
              <a:t>world</a:t>
            </a: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971800" y="5288340"/>
            <a:ext cx="6172200" cy="156966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200" b="1" dirty="0">
                <a:latin typeface="Arial" charset="0"/>
              </a:rPr>
              <a:t>Moles allows us to </a:t>
            </a:r>
            <a:r>
              <a:rPr lang="en-US" sz="3200" b="1" dirty="0" smtClean="0">
                <a:latin typeface="Arial" charset="0"/>
              </a:rPr>
              <a:t>conveniently connect </a:t>
            </a:r>
            <a:r>
              <a:rPr lang="en-US" sz="3200" b="1" dirty="0">
                <a:latin typeface="Arial" charset="0"/>
              </a:rPr>
              <a:t>between these worlds using a  scale</a:t>
            </a:r>
          </a:p>
        </p:txBody>
      </p:sp>
      <p:pic>
        <p:nvPicPr>
          <p:cNvPr id="114693" name="Picture 5" descr="homer_simpso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856784"/>
            <a:ext cx="2286000" cy="2209800"/>
          </a:xfrm>
          <a:prstGeom prst="rect">
            <a:avLst/>
          </a:prstGeom>
          <a:noFill/>
        </p:spPr>
      </p:pic>
      <p:pic>
        <p:nvPicPr>
          <p:cNvPr id="114694" name="Picture 6" descr="atomic force microscope pix of CO2ma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856784"/>
            <a:ext cx="1776413" cy="2438400"/>
          </a:xfrm>
          <a:prstGeom prst="rect">
            <a:avLst/>
          </a:prstGeom>
          <a:noFill/>
        </p:spPr>
      </p:pic>
      <p:pic>
        <p:nvPicPr>
          <p:cNvPr id="114695" name="Picture 7" descr="balan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3297440"/>
            <a:ext cx="2895600" cy="1538288"/>
          </a:xfrm>
          <a:prstGeom prst="rect">
            <a:avLst/>
          </a:prstGeom>
          <a:noFill/>
        </p:spPr>
      </p:pic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0" y="4495800"/>
            <a:ext cx="31242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~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30 CO</a:t>
            </a:r>
            <a:r>
              <a:rPr lang="en-US" sz="2800" b="1" baseline="-25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  molecules arranged in shape of muffin man (IBM)</a:t>
            </a: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4697" name="Line 9"/>
          <p:cNvSpPr>
            <a:spLocks noChangeShapeType="1"/>
          </p:cNvSpPr>
          <p:nvPr/>
        </p:nvSpPr>
        <p:spPr bwMode="auto">
          <a:xfrm>
            <a:off x="2057400" y="1956375"/>
            <a:ext cx="0" cy="22860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2057400" y="2806987"/>
            <a:ext cx="312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~0.00000002</a:t>
            </a:r>
            <a:r>
              <a:rPr lang="en-US" sz="3200" b="1" baseline="30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m</a:t>
            </a: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5562600" y="4114800"/>
            <a:ext cx="381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~ 10</a:t>
            </a:r>
            <a:r>
              <a:rPr lang="en-US" sz="2400" b="1" baseline="30000" dirty="0">
                <a:latin typeface="Arial" charset="0"/>
              </a:rPr>
              <a:t>27 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molecules </a:t>
            </a:r>
            <a:r>
              <a:rPr lang="en-US" sz="2400" b="1" dirty="0">
                <a:latin typeface="Arial" charset="0"/>
              </a:rPr>
              <a:t>in the shape of a couch potato</a:t>
            </a:r>
          </a:p>
        </p:txBody>
      </p:sp>
      <p:sp>
        <p:nvSpPr>
          <p:cNvPr id="114700" name="Line 12"/>
          <p:cNvSpPr>
            <a:spLocks noChangeShapeType="1"/>
          </p:cNvSpPr>
          <p:nvPr/>
        </p:nvSpPr>
        <p:spPr bwMode="auto">
          <a:xfrm>
            <a:off x="7004538" y="1862052"/>
            <a:ext cx="0" cy="22860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5867400" y="2806987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~2</a:t>
            </a:r>
            <a:r>
              <a:rPr lang="en-US" sz="3200" b="1" baseline="30000" dirty="0">
                <a:latin typeface="Arial" charset="0"/>
              </a:rPr>
              <a:t> </a:t>
            </a:r>
            <a:r>
              <a:rPr lang="en-US" sz="3200" b="1" dirty="0">
                <a:latin typeface="Arial" charset="0"/>
              </a:rPr>
              <a:t>m</a:t>
            </a:r>
          </a:p>
        </p:txBody>
      </p:sp>
      <p:sp>
        <p:nvSpPr>
          <p:cNvPr id="114702" name="Line 14"/>
          <p:cNvSpPr>
            <a:spLocks noChangeShapeType="1"/>
          </p:cNvSpPr>
          <p:nvPr/>
        </p:nvSpPr>
        <p:spPr bwMode="auto">
          <a:xfrm>
            <a:off x="5005754" y="3099375"/>
            <a:ext cx="9144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 animBg="1"/>
      <p:bldP spid="114696" grpId="0"/>
      <p:bldP spid="114697" grpId="0" animBg="1"/>
      <p:bldP spid="114698" grpId="0"/>
      <p:bldP spid="114699" grpId="0"/>
      <p:bldP spid="114700" grpId="0" animBg="1"/>
      <p:bldP spid="114701" grpId="0"/>
      <p:bldP spid="1147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mole</a:t>
            </a:r>
            <a:r>
              <a:rPr lang="en-US" dirty="0"/>
              <a:t>: starting definitions</a:t>
            </a: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381000" y="2819400"/>
            <a:ext cx="662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800" dirty="0"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>
                <a:solidFill>
                  <a:srgbClr val="CC0000"/>
                </a:solidFill>
                <a:latin typeface="Arial" charset="0"/>
              </a:rPr>
              <a:t>  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  <a:sym typeface="Symbol" pitchFamily="18" charset="2"/>
              </a:rPr>
              <a:t>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 # protons in of 1 gram of 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protons</a:t>
            </a:r>
            <a:endParaRPr lang="en-US" sz="2800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52400" y="1524000"/>
            <a:ext cx="7848600" cy="523220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Arial" charset="0"/>
              </a:rPr>
              <a:t>      </a:t>
            </a:r>
            <a:r>
              <a:rPr lang="en-US" sz="2800" b="1" dirty="0" smtClean="0">
                <a:solidFill>
                  <a:srgbClr val="CC0000"/>
                </a:solidFill>
                <a:latin typeface="Arial" charset="0"/>
              </a:rPr>
              <a:t>What is a  chemical mole  ?</a:t>
            </a:r>
            <a:endParaRPr lang="en-US" sz="2800" b="1" dirty="0">
              <a:solidFill>
                <a:srgbClr val="CC0000"/>
              </a:solidFill>
              <a:latin typeface="Arial" charset="0"/>
            </a:endParaRPr>
          </a:p>
        </p:txBody>
      </p:sp>
      <p:pic>
        <p:nvPicPr>
          <p:cNvPr id="106502" name="Picture 6" descr="chemical m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438400"/>
            <a:ext cx="1543050" cy="2857500"/>
          </a:xfrm>
          <a:prstGeom prst="rect">
            <a:avLst/>
          </a:prstGeom>
          <a:noFill/>
        </p:spPr>
      </p:pic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533400" y="3810000"/>
            <a:ext cx="541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Arial" charset="0"/>
                <a:sym typeface="Symbol" pitchFamily="18" charset="2"/>
              </a:rPr>
              <a:t>  </a:t>
            </a:r>
            <a:r>
              <a:rPr lang="en-US" sz="2800" b="1" dirty="0">
                <a:latin typeface="Arial" charset="0"/>
                <a:sym typeface="Symbol" pitchFamily="18" charset="2"/>
              </a:rPr>
              <a:t> # atoms in 12.000 g  of </a:t>
            </a:r>
            <a:r>
              <a:rPr lang="en-US" sz="2800" b="1" baseline="30000" dirty="0">
                <a:latin typeface="Arial" charset="0"/>
                <a:sym typeface="Symbol" pitchFamily="18" charset="2"/>
              </a:rPr>
              <a:t>12</a:t>
            </a:r>
            <a:r>
              <a:rPr lang="en-US" sz="2800" b="1" dirty="0">
                <a:latin typeface="Arial" charset="0"/>
                <a:sym typeface="Symbol" pitchFamily="18" charset="2"/>
              </a:rPr>
              <a:t>C</a:t>
            </a:r>
            <a:r>
              <a:rPr lang="en-US" sz="2800" dirty="0">
                <a:latin typeface="Arial" charset="0"/>
                <a:sym typeface="Symbol" pitchFamily="18" charset="2"/>
              </a:rPr>
              <a:t> 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609600" y="4267200"/>
            <a:ext cx="7086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 dirty="0">
                <a:solidFill>
                  <a:srgbClr val="990033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990033"/>
                </a:solidFill>
                <a:latin typeface="Arial" charset="0"/>
                <a:sym typeface="Symbol" pitchFamily="18" charset="2"/>
              </a:rPr>
              <a:t></a:t>
            </a:r>
            <a:r>
              <a:rPr lang="en-US" sz="3200" b="1" dirty="0">
                <a:solidFill>
                  <a:srgbClr val="990033"/>
                </a:solidFill>
                <a:latin typeface="Arial" charset="0"/>
              </a:rPr>
              <a:t> 6.02217 *10</a:t>
            </a:r>
            <a:r>
              <a:rPr lang="en-US" sz="3200" b="1" baseline="30000" dirty="0">
                <a:solidFill>
                  <a:srgbClr val="990033"/>
                </a:solidFill>
                <a:latin typeface="Arial" charset="0"/>
              </a:rPr>
              <a:t>23</a:t>
            </a:r>
            <a:r>
              <a:rPr lang="en-US" sz="3200" b="1" dirty="0">
                <a:solidFill>
                  <a:srgbClr val="990033"/>
                </a:solidFill>
                <a:latin typeface="Arial" charset="0"/>
              </a:rPr>
              <a:t>  atoms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990033"/>
                </a:solidFill>
                <a:latin typeface="Arial" charset="0"/>
              </a:rPr>
              <a:t>(</a:t>
            </a:r>
            <a:r>
              <a:rPr lang="en-US" sz="3200" b="1" dirty="0" err="1">
                <a:solidFill>
                  <a:srgbClr val="990033"/>
                </a:solidFill>
                <a:latin typeface="Arial" charset="0"/>
              </a:rPr>
              <a:t>Avogodro’s</a:t>
            </a:r>
            <a:r>
              <a:rPr lang="en-US" sz="3200" b="1" dirty="0">
                <a:solidFill>
                  <a:srgbClr val="990033"/>
                </a:solidFill>
                <a:latin typeface="Arial" charset="0"/>
              </a:rPr>
              <a:t> Number)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304800" y="25146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The usual textbook rant…….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5638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r>
              <a:rPr lang="en-US" sz="3600" b="1" dirty="0" smtClean="0"/>
              <a:t>Not that helpful when first starting out… </a:t>
            </a:r>
            <a:r>
              <a:rPr lang="en-US" sz="3600" b="1" dirty="0" smtClean="0">
                <a:sym typeface="Wingdings" pitchFamily="2" charset="2"/>
              </a:rPr>
              <a:t>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/>
      <p:bldP spid="106501" grpId="0" animBg="1"/>
      <p:bldP spid="106503" grpId="0"/>
      <p:bldP spid="106504" grpId="0"/>
      <p:bldP spid="10650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569" y="762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Mole count is really </a:t>
            </a:r>
            <a:r>
              <a:rPr lang="en-US" sz="4400" dirty="0" smtClean="0"/>
              <a:t>…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0574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7700" y="609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s</a:t>
            </a:r>
            <a:r>
              <a:rPr lang="en-US" sz="4800" b="1" dirty="0" smtClean="0">
                <a:solidFill>
                  <a:srgbClr val="FF0000"/>
                </a:solidFill>
              </a:rPr>
              <a:t>ame  idea as a `dozen’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6" name="Picture 2" descr="http://elrond.biol.soton.ac.uk/~squraishe/images/eggsHardFoc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81200"/>
            <a:ext cx="4038600" cy="323169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800600" y="1688067"/>
            <a:ext cx="41910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EXERCISE 4A: EGG CALCULATIONS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410200"/>
            <a:ext cx="929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Assertion:  If you can do ‘egg’ calculations, you can do basic mole calculations</a:t>
            </a:r>
            <a:endParaRPr lang="en-US" sz="4000" b="1" dirty="0"/>
          </a:p>
        </p:txBody>
      </p:sp>
      <p:pic>
        <p:nvPicPr>
          <p:cNvPr id="1026" name="Picture 2" descr="http://www.willybanjo.com/shop/gifts_and_novelties/herb_grinders_and_mills/acrylic_grinders/images/main_grinder_smiley_egg_griegg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2433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/>
      <p:bldP spid="9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1156</Words>
  <Application>Microsoft Office PowerPoint</Application>
  <PresentationFormat>On-screen Show (4:3)</PresentationFormat>
  <Paragraphs>265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trip to Mole land  </vt:lpstr>
      <vt:lpstr>The mole: starting definitions</vt:lpstr>
      <vt:lpstr>PowerPoint Presentation</vt:lpstr>
      <vt:lpstr>PowerPoint Presentation</vt:lpstr>
      <vt:lpstr>PowerPoint Presentation</vt:lpstr>
      <vt:lpstr>THE ONE PLACE EGG WORLD AND CHEMISTRY WORLD DEVIATE CONCEPTUALLY A TEENY BIT: </vt:lpstr>
      <vt:lpstr>PowerPoint Presentation</vt:lpstr>
      <vt:lpstr>Another MW calculation: glucose (C6H12O6) </vt:lpstr>
      <vt:lpstr>PowerPoint Presentation</vt:lpstr>
      <vt:lpstr>PowerPoint Presentation</vt:lpstr>
      <vt:lpstr>Another way to view mole calculations  (if you are allergic to eggs):  the Bermuda triangle method</vt:lpstr>
      <vt:lpstr>mole math the triangle way</vt:lpstr>
      <vt:lpstr>reverse mole math the triangle way</vt:lpstr>
      <vt:lpstr>Trips around the triangle: Nw</vt:lpstr>
      <vt:lpstr>Trips around the triangle: wN</vt:lpstr>
      <vt:lpstr>AN ANECDOTE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50</cp:revision>
  <dcterms:created xsi:type="dcterms:W3CDTF">2011-09-19T15:19:47Z</dcterms:created>
  <dcterms:modified xsi:type="dcterms:W3CDTF">2012-09-28T19:58:52Z</dcterms:modified>
</cp:coreProperties>
</file>