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5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7" r:id="rId11"/>
    <p:sldId id="278" r:id="rId12"/>
    <p:sldId id="27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09" autoAdjust="0"/>
  </p:normalViewPr>
  <p:slideViewPr>
    <p:cSldViewPr>
      <p:cViewPr varScale="1">
        <p:scale>
          <a:sx n="81" d="100"/>
          <a:sy n="81" d="100"/>
        </p:scale>
        <p:origin x="-10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E3EDDC-7C85-46CA-B7B0-A4901A3EDD12}" type="datetimeFigureOut">
              <a:rPr lang="en-US" smtClean="0"/>
              <a:t>9/28/2012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3FD613-A9F9-4689-8EB0-D62D77EFE1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762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34A9A-CAB0-4464-B8FC-3B79A3FA603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D34A9A-CAB0-4464-B8FC-3B79A3FA603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6715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2ED65F-06B8-446C-9836-F52BC4DCECB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311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D613-A9F9-4689-8EB0-D62D77EFE17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2516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11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28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137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81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221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t>9/28/2012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10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t>9/28/2012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775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t>9/28/2012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0771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t>9/28/2012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337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t>9/28/2012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077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BAD116-9BBD-4863-A5A9-12859FB26D88}" type="datetimeFigureOut">
              <a:rPr lang="en-US" smtClean="0"/>
              <a:t>9/28/2012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3E7D05-52D3-4F98-B08C-452A00CF9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03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BAD116-9BBD-4863-A5A9-12859FB26D88}" type="datetimeFigureOut">
              <a:rPr lang="en-US" smtClean="0"/>
              <a:t>9/28/2012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3E7D05-52D3-4F98-B08C-452A00CF9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03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Exercise #3: Unit conversions</a:t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dirty="0" smtClean="0">
                <a:solidFill>
                  <a:schemeClr val="bg1"/>
                </a:solidFill>
              </a:rPr>
              <a:t>(via factor-label &amp; Algebraic)</a:t>
            </a:r>
          </a:p>
        </p:txBody>
      </p:sp>
      <p:sp>
        <p:nvSpPr>
          <p:cNvPr id="15363" name="Text Box 7"/>
          <p:cNvSpPr txBox="1">
            <a:spLocks noChangeArrowheads="1"/>
          </p:cNvSpPr>
          <p:nvPr/>
        </p:nvSpPr>
        <p:spPr bwMode="auto">
          <a:xfrm>
            <a:off x="0" y="1905000"/>
            <a:ext cx="4267200" cy="646331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Convert 45.7 kg to g</a:t>
            </a:r>
          </a:p>
        </p:txBody>
      </p:sp>
      <p:sp>
        <p:nvSpPr>
          <p:cNvPr id="15364" name="Text Box 8"/>
          <p:cNvSpPr txBox="1">
            <a:spLocks noChangeArrowheads="1"/>
          </p:cNvSpPr>
          <p:nvPr/>
        </p:nvSpPr>
        <p:spPr bwMode="auto">
          <a:xfrm>
            <a:off x="152400" y="3200400"/>
            <a:ext cx="4419600" cy="646331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Convert 0.73 </a:t>
            </a:r>
            <a:r>
              <a:rPr lang="en-US" sz="3600" dirty="0" err="1"/>
              <a:t>mL</a:t>
            </a:r>
            <a:r>
              <a:rPr lang="en-US" sz="3600" dirty="0"/>
              <a:t> to </a:t>
            </a:r>
            <a:r>
              <a:rPr lang="en-US" sz="3600" dirty="0">
                <a:sym typeface="Symbol" pitchFamily="18" charset="2"/>
              </a:rPr>
              <a:t>L</a:t>
            </a:r>
          </a:p>
        </p:txBody>
      </p:sp>
      <p:sp>
        <p:nvSpPr>
          <p:cNvPr id="15365" name="Text Box 9"/>
          <p:cNvSpPr txBox="1">
            <a:spLocks noChangeArrowheads="1"/>
          </p:cNvSpPr>
          <p:nvPr/>
        </p:nvSpPr>
        <p:spPr bwMode="auto">
          <a:xfrm>
            <a:off x="228600" y="4267200"/>
            <a:ext cx="4648200" cy="646331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dirty="0"/>
              <a:t>Convert </a:t>
            </a:r>
            <a:r>
              <a:rPr lang="en-US" sz="3600" dirty="0" smtClean="0"/>
              <a:t>3.6 Ms to ns</a:t>
            </a:r>
            <a:endParaRPr lang="en-US" sz="3600" dirty="0">
              <a:sym typeface="Symbol" pitchFamily="18" charset="2"/>
            </a:endParaRP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5105400" y="1905000"/>
            <a:ext cx="3429000" cy="707886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dirty="0">
                <a:solidFill>
                  <a:srgbClr val="CC3300"/>
                </a:solidFill>
              </a:rPr>
              <a:t>4.57*10</a:t>
            </a:r>
            <a:r>
              <a:rPr lang="en-US" sz="4000" b="1" baseline="30000" dirty="0">
                <a:solidFill>
                  <a:srgbClr val="CC3300"/>
                </a:solidFill>
              </a:rPr>
              <a:t>4</a:t>
            </a:r>
            <a:r>
              <a:rPr lang="en-US" sz="4000" b="1" dirty="0">
                <a:solidFill>
                  <a:srgbClr val="CC3300"/>
                </a:solidFill>
              </a:rPr>
              <a:t> g</a:t>
            </a:r>
          </a:p>
        </p:txBody>
      </p:sp>
      <p:sp>
        <p:nvSpPr>
          <p:cNvPr id="43019" name="Text Box 11"/>
          <p:cNvSpPr txBox="1">
            <a:spLocks noChangeArrowheads="1"/>
          </p:cNvSpPr>
          <p:nvPr/>
        </p:nvSpPr>
        <p:spPr bwMode="auto">
          <a:xfrm>
            <a:off x="4572000" y="3276600"/>
            <a:ext cx="4114800" cy="646331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CC3300"/>
                </a:solidFill>
              </a:rPr>
              <a:t>730 </a:t>
            </a:r>
            <a:r>
              <a:rPr lang="en-US" sz="3600" b="1" dirty="0">
                <a:solidFill>
                  <a:srgbClr val="CC3300"/>
                </a:solidFill>
                <a:sym typeface="Symbol" pitchFamily="18" charset="2"/>
              </a:rPr>
              <a:t>L =7.3*10</a:t>
            </a:r>
            <a:r>
              <a:rPr lang="en-US" sz="3600" b="1" baseline="30000" dirty="0">
                <a:solidFill>
                  <a:srgbClr val="CC3300"/>
                </a:solidFill>
                <a:sym typeface="Symbol" pitchFamily="18" charset="2"/>
              </a:rPr>
              <a:t>2</a:t>
            </a:r>
            <a:r>
              <a:rPr lang="en-US" sz="3600" b="1" dirty="0">
                <a:solidFill>
                  <a:srgbClr val="CC3300"/>
                </a:solidFill>
                <a:sym typeface="Symbol" pitchFamily="18" charset="2"/>
              </a:rPr>
              <a:t> </a:t>
            </a:r>
            <a:r>
              <a:rPr lang="en-US" sz="3600" dirty="0">
                <a:solidFill>
                  <a:srgbClr val="CC3300"/>
                </a:solidFill>
                <a:sym typeface="Symbol" pitchFamily="18" charset="2"/>
              </a:rPr>
              <a:t>L</a:t>
            </a:r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5715000" y="4267200"/>
            <a:ext cx="2667000" cy="646331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 smtClean="0">
                <a:solidFill>
                  <a:srgbClr val="CC3300"/>
                </a:solidFill>
              </a:rPr>
              <a:t>3.6*10</a:t>
            </a:r>
            <a:r>
              <a:rPr lang="en-US" sz="3600" b="1" baseline="30000" dirty="0" smtClean="0">
                <a:solidFill>
                  <a:srgbClr val="CC3300"/>
                </a:solidFill>
              </a:rPr>
              <a:t>15</a:t>
            </a:r>
            <a:r>
              <a:rPr lang="en-US" sz="3600" b="1" dirty="0" smtClean="0">
                <a:solidFill>
                  <a:srgbClr val="CC3300"/>
                </a:solidFill>
              </a:rPr>
              <a:t> ns</a:t>
            </a:r>
            <a:endParaRPr lang="en-US" sz="3600" b="1" dirty="0">
              <a:solidFill>
                <a:srgbClr val="CC3300"/>
              </a:solidFill>
            </a:endParaRPr>
          </a:p>
        </p:txBody>
      </p:sp>
      <p:sp>
        <p:nvSpPr>
          <p:cNvPr id="15369" name="Text Box 13"/>
          <p:cNvSpPr txBox="1">
            <a:spLocks noChangeArrowheads="1"/>
          </p:cNvSpPr>
          <p:nvPr/>
        </p:nvSpPr>
        <p:spPr bwMode="auto">
          <a:xfrm>
            <a:off x="5105400" y="1371600"/>
            <a:ext cx="31242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u="sng"/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1085076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15364" grpId="0"/>
      <p:bldP spid="15365" grpId="0"/>
      <p:bldP spid="43018" grpId="0" animBg="1"/>
      <p:bldP spid="43019" grpId="0" animBg="1"/>
      <p:bldP spid="4302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54174"/>
            <a:ext cx="8229600" cy="1143000"/>
          </a:xfrm>
        </p:spPr>
        <p:txBody>
          <a:bodyPr/>
          <a:lstStyle/>
          <a:p>
            <a:r>
              <a:rPr lang="en-US" sz="3200" b="1" dirty="0">
                <a:solidFill>
                  <a:schemeClr val="tx1"/>
                </a:solidFill>
              </a:rPr>
              <a:t>Counting sig figs</a:t>
            </a:r>
            <a:r>
              <a:rPr lang="en-US" sz="3200" b="1" dirty="0">
                <a:solidFill>
                  <a:srgbClr val="FF0000"/>
                </a:solidFill>
              </a:rPr>
              <a:t>: </a:t>
            </a:r>
            <a:r>
              <a:rPr lang="en-US" sz="3200" b="1" dirty="0">
                <a:solidFill>
                  <a:srgbClr val="3333FF"/>
                </a:solidFill>
              </a:rPr>
              <a:t>Atlantic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>
                <a:solidFill>
                  <a:schemeClr val="tx1"/>
                </a:solidFill>
              </a:rPr>
              <a:t>&amp;</a:t>
            </a:r>
            <a:r>
              <a:rPr lang="en-US" sz="3200" b="1" dirty="0">
                <a:solidFill>
                  <a:srgbClr val="FF0000"/>
                </a:solidFill>
              </a:rPr>
              <a:t> Pacific </a:t>
            </a:r>
            <a:r>
              <a:rPr lang="en-US" sz="3200" b="1" dirty="0">
                <a:solidFill>
                  <a:schemeClr val="tx1"/>
                </a:solidFill>
              </a:rPr>
              <a:t>method</a:t>
            </a:r>
          </a:p>
        </p:txBody>
      </p:sp>
      <p:pic>
        <p:nvPicPr>
          <p:cNvPr id="56326" name="Picture 6" descr="usma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1016168"/>
            <a:ext cx="5402918" cy="4122540"/>
          </a:xfrm>
          <a:prstGeom prst="rect">
            <a:avLst/>
          </a:prstGeom>
          <a:noFill/>
        </p:spPr>
      </p:pic>
      <p:sp>
        <p:nvSpPr>
          <p:cNvPr id="56328" name="Text Box 8"/>
          <p:cNvSpPr txBox="1">
            <a:spLocks noChangeArrowheads="1"/>
          </p:cNvSpPr>
          <p:nvPr/>
        </p:nvSpPr>
        <p:spPr bwMode="auto">
          <a:xfrm>
            <a:off x="6019800" y="1016168"/>
            <a:ext cx="2971800" cy="150810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 b="1" u="sng" dirty="0" smtClean="0">
                <a:solidFill>
                  <a:srgbClr val="3333FF"/>
                </a:solidFill>
              </a:rPr>
              <a:t>A</a:t>
            </a:r>
            <a:r>
              <a:rPr lang="en-US" sz="3600" b="1" dirty="0" smtClean="0">
                <a:solidFill>
                  <a:srgbClr val="3333FF"/>
                </a:solidFill>
              </a:rPr>
              <a:t>bsent (No)</a:t>
            </a:r>
            <a:endParaRPr lang="en-US" sz="3600" b="1" dirty="0">
              <a:solidFill>
                <a:srgbClr val="3333FF"/>
              </a:solidFill>
            </a:endParaRPr>
          </a:p>
          <a:p>
            <a:pPr>
              <a:spcBef>
                <a:spcPct val="0"/>
              </a:spcBef>
            </a:pPr>
            <a:r>
              <a:rPr lang="en-US" sz="3600" dirty="0"/>
              <a:t>Decimal</a:t>
            </a:r>
          </a:p>
          <a:p>
            <a:pPr>
              <a:spcBef>
                <a:spcPct val="0"/>
              </a:spcBef>
            </a:pPr>
            <a:endParaRPr lang="en-US" sz="2000" dirty="0"/>
          </a:p>
        </p:txBody>
      </p:sp>
      <p:sp>
        <p:nvSpPr>
          <p:cNvPr id="56336" name="Text Box 16"/>
          <p:cNvSpPr txBox="1">
            <a:spLocks noChangeArrowheads="1"/>
          </p:cNvSpPr>
          <p:nvPr/>
        </p:nvSpPr>
        <p:spPr bwMode="auto">
          <a:xfrm>
            <a:off x="5111262" y="5194822"/>
            <a:ext cx="1846385" cy="646331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 b="1" dirty="0" smtClean="0"/>
              <a:t>120011</a:t>
            </a:r>
            <a:endParaRPr lang="en-US" sz="3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5753102" y="2148241"/>
            <a:ext cx="3200400" cy="304698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sz="3200" b="1" dirty="0" smtClean="0"/>
              <a:t>Move from </a:t>
            </a:r>
            <a:r>
              <a:rPr lang="en-US" sz="3200" b="1" dirty="0" smtClean="0">
                <a:solidFill>
                  <a:srgbClr val="0070C0"/>
                </a:solidFill>
              </a:rPr>
              <a:t>right</a:t>
            </a:r>
            <a:r>
              <a:rPr lang="en-US" sz="3200" b="1" dirty="0" smtClean="0"/>
              <a:t> (</a:t>
            </a:r>
            <a:r>
              <a:rPr lang="en-US" sz="3200" b="1" u="sng" dirty="0" smtClean="0">
                <a:solidFill>
                  <a:srgbClr val="3333FF"/>
                </a:solidFill>
              </a:rPr>
              <a:t>A</a:t>
            </a:r>
            <a:r>
              <a:rPr lang="en-US" sz="3200" b="1" dirty="0" smtClean="0">
                <a:solidFill>
                  <a:srgbClr val="3333FF"/>
                </a:solidFill>
              </a:rPr>
              <a:t>tlantic</a:t>
            </a:r>
            <a:r>
              <a:rPr lang="en-US" sz="3200" b="1" dirty="0" smtClean="0"/>
              <a:t> side). Start counting when </a:t>
            </a:r>
            <a:r>
              <a:rPr lang="en-US" sz="3200" b="1" u="sng" dirty="0" smtClean="0">
                <a:solidFill>
                  <a:srgbClr val="0070C0"/>
                </a:solidFill>
              </a:rPr>
              <a:t>first non-zero digit</a:t>
            </a:r>
            <a:r>
              <a:rPr lang="en-US" sz="3200" b="1" dirty="0" smtClean="0">
                <a:solidFill>
                  <a:srgbClr val="0070C0"/>
                </a:solidFill>
              </a:rPr>
              <a:t> </a:t>
            </a:r>
            <a:r>
              <a:rPr lang="en-US" sz="3200" b="1" dirty="0" smtClean="0"/>
              <a:t>encountered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5194822"/>
            <a:ext cx="2438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Number=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Sig fig count=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67000" y="5138708"/>
            <a:ext cx="16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200</a:t>
            </a:r>
            <a:endParaRPr lang="en-US" sz="3600" b="1" dirty="0"/>
          </a:p>
        </p:txBody>
      </p:sp>
      <p:sp>
        <p:nvSpPr>
          <p:cNvPr id="20" name="Text Box 19"/>
          <p:cNvSpPr txBox="1">
            <a:spLocks noChangeArrowheads="1"/>
          </p:cNvSpPr>
          <p:nvPr/>
        </p:nvSpPr>
        <p:spPr bwMode="auto">
          <a:xfrm>
            <a:off x="3810000" y="5161762"/>
            <a:ext cx="1295400" cy="646331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b="1" dirty="0" smtClean="0"/>
              <a:t>5050</a:t>
            </a:r>
            <a:endParaRPr lang="en-US" sz="3600" b="1" dirty="0"/>
          </a:p>
        </p:txBody>
      </p:sp>
      <p:sp>
        <p:nvSpPr>
          <p:cNvPr id="21" name="Text Box 16"/>
          <p:cNvSpPr txBox="1">
            <a:spLocks noChangeArrowheads="1"/>
          </p:cNvSpPr>
          <p:nvPr/>
        </p:nvSpPr>
        <p:spPr bwMode="auto">
          <a:xfrm>
            <a:off x="6863862" y="5164045"/>
            <a:ext cx="2133600" cy="646331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 b="1" dirty="0" smtClean="0"/>
              <a:t>10010000</a:t>
            </a:r>
            <a:endParaRPr lang="en-US" sz="3600" b="1" dirty="0"/>
          </a:p>
        </p:txBody>
      </p:sp>
      <p:sp>
        <p:nvSpPr>
          <p:cNvPr id="22" name="Text Box 16"/>
          <p:cNvSpPr txBox="1">
            <a:spLocks noChangeArrowheads="1"/>
          </p:cNvSpPr>
          <p:nvPr/>
        </p:nvSpPr>
        <p:spPr bwMode="auto">
          <a:xfrm>
            <a:off x="2783521" y="5733431"/>
            <a:ext cx="609599" cy="646331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 b="1" dirty="0" smtClean="0"/>
              <a:t>1</a:t>
            </a:r>
            <a:endParaRPr lang="en-US" sz="3600" b="1" dirty="0"/>
          </a:p>
        </p:txBody>
      </p: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4095751" y="5752929"/>
            <a:ext cx="507022" cy="646331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 b="1" dirty="0" smtClean="0"/>
              <a:t>3</a:t>
            </a:r>
            <a:endParaRPr lang="en-US" sz="3600" b="1" dirty="0"/>
          </a:p>
        </p:txBody>
      </p: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5780943" y="5733430"/>
            <a:ext cx="507022" cy="646331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 b="1" dirty="0" smtClean="0"/>
              <a:t>6</a:t>
            </a:r>
            <a:endParaRPr lang="en-US" sz="3600" b="1" dirty="0"/>
          </a:p>
        </p:txBody>
      </p:sp>
      <p:sp>
        <p:nvSpPr>
          <p:cNvPr id="25" name="Text Box 16"/>
          <p:cNvSpPr txBox="1">
            <a:spLocks noChangeArrowheads="1"/>
          </p:cNvSpPr>
          <p:nvPr/>
        </p:nvSpPr>
        <p:spPr bwMode="auto">
          <a:xfrm>
            <a:off x="7353302" y="5733431"/>
            <a:ext cx="507022" cy="646331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3600" b="1" dirty="0" smtClean="0"/>
              <a:t>4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203818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6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8" grpId="0"/>
      <p:bldP spid="56336" grpId="0"/>
      <p:bldP spid="2" grpId="0" animBg="1"/>
      <p:bldP spid="3" grpId="0"/>
      <p:bldP spid="4" grpId="0"/>
      <p:bldP spid="20" grpId="0"/>
      <p:bldP spid="21" grpId="0"/>
      <p:bldP spid="22" grpId="0" animBg="1"/>
      <p:bldP spid="23" grpId="0" animBg="1"/>
      <p:bldP spid="24" grpId="0" animBg="1"/>
      <p:bldP spid="2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9997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 smtClean="0">
                <a:solidFill>
                  <a:schemeClr val="tx1"/>
                </a:solidFill>
              </a:rPr>
              <a:t>sig figs in regular numbers </a:t>
            </a:r>
            <a:r>
              <a:rPr lang="en-US" sz="3200" b="1" dirty="0" smtClean="0">
                <a:solidFill>
                  <a:srgbClr val="FF0000"/>
                </a:solidFill>
              </a:rPr>
              <a:t>: </a:t>
            </a:r>
            <a:br>
              <a:rPr lang="en-US" sz="3200" b="1" dirty="0" smtClean="0">
                <a:solidFill>
                  <a:srgbClr val="FF0000"/>
                </a:solidFill>
              </a:rPr>
            </a:br>
            <a:r>
              <a:rPr lang="en-US" sz="3200" b="1" dirty="0" smtClean="0">
                <a:solidFill>
                  <a:srgbClr val="3333FF"/>
                </a:solidFill>
              </a:rPr>
              <a:t>Atlantic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smtClean="0">
                <a:solidFill>
                  <a:schemeClr val="tx1"/>
                </a:solidFill>
              </a:rPr>
              <a:t>&amp;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>
                <a:solidFill>
                  <a:srgbClr val="FF0000"/>
                </a:solidFill>
              </a:rPr>
              <a:t>Pacific </a:t>
            </a:r>
            <a:r>
              <a:rPr lang="en-US" sz="3200" b="1" dirty="0" smtClean="0">
                <a:solidFill>
                  <a:schemeClr val="tx1"/>
                </a:solidFill>
              </a:rPr>
              <a:t>method (continued)</a:t>
            </a:r>
            <a:endParaRPr lang="en-US" sz="3200" b="1" dirty="0">
              <a:solidFill>
                <a:schemeClr val="tx1"/>
              </a:solidFill>
            </a:endParaRPr>
          </a:p>
        </p:txBody>
      </p:sp>
      <p:pic>
        <p:nvPicPr>
          <p:cNvPr id="56326" name="Picture 6" descr="usma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6229" y="996851"/>
            <a:ext cx="5621217" cy="4142631"/>
          </a:xfrm>
          <a:prstGeom prst="rect">
            <a:avLst/>
          </a:prstGeom>
          <a:noFill/>
        </p:spPr>
      </p:pic>
      <p:sp>
        <p:nvSpPr>
          <p:cNvPr id="56327" name="Text Box 7"/>
          <p:cNvSpPr txBox="1">
            <a:spLocks noChangeArrowheads="1"/>
          </p:cNvSpPr>
          <p:nvPr/>
        </p:nvSpPr>
        <p:spPr bwMode="auto">
          <a:xfrm>
            <a:off x="228600" y="1211612"/>
            <a:ext cx="3124200" cy="175432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sz="4000" b="1" u="sng" dirty="0" smtClean="0">
                <a:solidFill>
                  <a:srgbClr val="FF0000"/>
                </a:solidFill>
              </a:rPr>
              <a:t>P</a:t>
            </a:r>
            <a:r>
              <a:rPr lang="en-US" sz="4000" b="1" dirty="0" smtClean="0">
                <a:solidFill>
                  <a:srgbClr val="FF0000"/>
                </a:solidFill>
              </a:rPr>
              <a:t>ossesses (has) </a:t>
            </a:r>
            <a:r>
              <a:rPr lang="en-US" sz="4000" b="1" dirty="0"/>
              <a:t>decimal</a:t>
            </a:r>
          </a:p>
          <a:p>
            <a:pPr>
              <a:spcBef>
                <a:spcPct val="0"/>
              </a:spcBef>
            </a:pP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0" y="2590800"/>
            <a:ext cx="3886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en-US" sz="3200" dirty="0"/>
              <a:t>Move from </a:t>
            </a:r>
            <a:r>
              <a:rPr lang="en-US" sz="3200" b="1" dirty="0">
                <a:solidFill>
                  <a:srgbClr val="FF0000"/>
                </a:solidFill>
              </a:rPr>
              <a:t>left </a:t>
            </a:r>
            <a:r>
              <a:rPr lang="en-US" sz="3200" dirty="0"/>
              <a:t>(</a:t>
            </a:r>
            <a:r>
              <a:rPr lang="en-US" sz="3200" b="1" u="sng" dirty="0">
                <a:solidFill>
                  <a:srgbClr val="FF0000"/>
                </a:solidFill>
              </a:rPr>
              <a:t>P</a:t>
            </a:r>
            <a:r>
              <a:rPr lang="en-US" sz="3200" b="1" dirty="0">
                <a:solidFill>
                  <a:srgbClr val="FF0000"/>
                </a:solidFill>
              </a:rPr>
              <a:t>acific</a:t>
            </a:r>
            <a:r>
              <a:rPr lang="en-US" sz="3200" dirty="0"/>
              <a:t> side</a:t>
            </a:r>
            <a:r>
              <a:rPr lang="en-US" sz="3200" dirty="0" smtClean="0"/>
              <a:t>). Start </a:t>
            </a:r>
            <a:r>
              <a:rPr lang="en-US" sz="3200" dirty="0"/>
              <a:t>counting when </a:t>
            </a:r>
            <a:r>
              <a:rPr lang="en-US" sz="3200" b="1" u="sng" dirty="0">
                <a:solidFill>
                  <a:srgbClr val="FF0000"/>
                </a:solidFill>
              </a:rPr>
              <a:t>first non-zero</a:t>
            </a:r>
            <a:r>
              <a:rPr lang="en-US" sz="3200" dirty="0"/>
              <a:t> digit encountered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52400" y="5194822"/>
            <a:ext cx="2438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Number=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n-US" sz="3200" b="1" dirty="0" smtClean="0">
                <a:solidFill>
                  <a:schemeClr val="tx2">
                    <a:lumMod val="75000"/>
                  </a:schemeClr>
                </a:solidFill>
              </a:rPr>
              <a:t>Sig fig count=</a:t>
            </a:r>
            <a:endParaRPr lang="en-US" sz="32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09850" y="5194822"/>
            <a:ext cx="1485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1</a:t>
            </a:r>
            <a:r>
              <a:rPr lang="en-US" sz="3200" b="1" dirty="0" smtClean="0"/>
              <a:t>.0010</a:t>
            </a:r>
            <a:endParaRPr lang="en-US" sz="3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095750" y="5213611"/>
            <a:ext cx="1695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0.00500</a:t>
            </a:r>
            <a:endParaRPr lang="en-US" sz="3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750169" y="5213610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80.0000</a:t>
            </a:r>
            <a:endParaRPr lang="en-US" sz="3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7315200" y="5180514"/>
            <a:ext cx="1847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0.010013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895600" y="5733431"/>
            <a:ext cx="650629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5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495800" y="5710831"/>
            <a:ext cx="650629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3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224954" y="5765289"/>
            <a:ext cx="650629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6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772400" y="5753185"/>
            <a:ext cx="650629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139051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6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6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7" grpId="0"/>
      <p:bldP spid="18" grpId="0"/>
      <p:bldP spid="3" grpId="0"/>
      <p:bldP spid="20" grpId="0"/>
      <p:bldP spid="21" grpId="0"/>
      <p:bldP spid="22" grpId="0"/>
      <p:bldP spid="4" grpId="0" animBg="1"/>
      <p:bldP spid="24" grpId="0" animBg="1"/>
      <p:bldP spid="25" grpId="0" animBg="1"/>
      <p:bldP spid="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57200" y="62752"/>
            <a:ext cx="6553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Sig Fig count in scientific notation…</a:t>
            </a:r>
            <a:endParaRPr lang="en-US" sz="32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91662" y="671443"/>
            <a:ext cx="78486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i="1" dirty="0" smtClean="0">
                <a:solidFill>
                  <a:srgbClr val="0070C0"/>
                </a:solidFill>
              </a:rPr>
              <a:t>It’s all in the </a:t>
            </a:r>
            <a:r>
              <a:rPr lang="en-US" sz="4000" b="1" i="1" dirty="0" smtClean="0">
                <a:solidFill>
                  <a:srgbClr val="FF0000"/>
                </a:solidFill>
              </a:rPr>
              <a:t>pre-exponent</a:t>
            </a:r>
            <a:r>
              <a:rPr lang="en-US" sz="4000" b="1" dirty="0" smtClean="0">
                <a:solidFill>
                  <a:srgbClr val="FF0000"/>
                </a:solidFill>
              </a:rPr>
              <a:t>….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81000" y="1606564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Examples: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286000" y="2284492"/>
            <a:ext cx="3733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Scientific notation number</a:t>
            </a:r>
            <a:endParaRPr lang="en-US" sz="2800" b="1" u="sng" dirty="0"/>
          </a:p>
        </p:txBody>
      </p:sp>
      <p:sp>
        <p:nvSpPr>
          <p:cNvPr id="7" name="TextBox 6"/>
          <p:cNvSpPr txBox="1"/>
          <p:nvPr/>
        </p:nvSpPr>
        <p:spPr>
          <a:xfrm>
            <a:off x="6324600" y="2284492"/>
            <a:ext cx="22508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Sig fig count</a:t>
            </a:r>
            <a:endParaRPr lang="en-US" sz="3200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2552700" y="3429000"/>
            <a:ext cx="2324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1.0</a:t>
            </a:r>
            <a:r>
              <a:rPr lang="en-US" sz="3200" b="1" dirty="0" smtClean="0"/>
              <a:t>*10</a:t>
            </a:r>
            <a:r>
              <a:rPr lang="en-US" sz="3200" b="1" baseline="30000" dirty="0" smtClean="0"/>
              <a:t>3000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552700" y="4029981"/>
            <a:ext cx="2324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6</a:t>
            </a:r>
            <a:r>
              <a:rPr lang="en-US" sz="3200" b="1" dirty="0" smtClean="0"/>
              <a:t>*10</a:t>
            </a:r>
            <a:r>
              <a:rPr lang="en-US" sz="3200" b="1" baseline="30000" dirty="0" smtClean="0"/>
              <a:t>-12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407627" y="4614755"/>
            <a:ext cx="31095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1.23456</a:t>
            </a:r>
            <a:r>
              <a:rPr lang="en-US" sz="3200" b="1" dirty="0" smtClean="0"/>
              <a:t>*10</a:t>
            </a:r>
            <a:r>
              <a:rPr lang="en-US" sz="3200" b="1" baseline="30000" dirty="0"/>
              <a:t>1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2407626" y="5199530"/>
            <a:ext cx="37645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6.0000000</a:t>
            </a:r>
            <a:r>
              <a:rPr lang="en-US" sz="3200" b="1" dirty="0" smtClean="0"/>
              <a:t>*10</a:t>
            </a:r>
            <a:r>
              <a:rPr lang="en-US" sz="3200" b="1" baseline="30000" dirty="0" smtClean="0"/>
              <a:t>-3234</a:t>
            </a:r>
            <a:endParaRPr lang="en-US" sz="32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57200" y="5943600"/>
            <a:ext cx="32575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324600" y="3238599"/>
            <a:ext cx="914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307015" y="3983089"/>
            <a:ext cx="914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307015" y="4667855"/>
            <a:ext cx="914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307015" y="5284966"/>
            <a:ext cx="9144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404946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6" grpId="0"/>
      <p:bldP spid="7" grpId="0"/>
      <p:bldP spid="8" grpId="0"/>
      <p:bldP spid="9" grpId="0"/>
      <p:bldP spid="10" grpId="0"/>
      <p:bldP spid="11" grpId="0"/>
      <p:bldP spid="14" grpId="0" animBg="1"/>
      <p:bldP spid="15" grpId="0" animBg="1"/>
      <p:bldP spid="16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6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  <a:solidFill>
            <a:schemeClr val="tx1"/>
          </a:solidFill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>
                <a:solidFill>
                  <a:schemeClr val="bg1"/>
                </a:solidFill>
              </a:rPr>
              <a:t>Exercise #3: Unit conversions (continued)</a:t>
            </a:r>
          </a:p>
        </p:txBody>
      </p:sp>
      <p:sp>
        <p:nvSpPr>
          <p:cNvPr id="15363" name="Text Box 7"/>
          <p:cNvSpPr txBox="1">
            <a:spLocks noChangeArrowheads="1"/>
          </p:cNvSpPr>
          <p:nvPr/>
        </p:nvSpPr>
        <p:spPr bwMode="auto">
          <a:xfrm>
            <a:off x="0" y="1905000"/>
            <a:ext cx="4572000" cy="646331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Convert </a:t>
            </a:r>
            <a:r>
              <a:rPr lang="en-US" sz="3600" dirty="0" smtClean="0"/>
              <a:t>0.001 </a:t>
            </a:r>
            <a:r>
              <a:rPr lang="en-US" sz="3600" dirty="0"/>
              <a:t>m</a:t>
            </a:r>
            <a:r>
              <a:rPr lang="en-US" sz="3600" dirty="0" smtClean="0"/>
              <a:t>g to pg</a:t>
            </a:r>
            <a:endParaRPr lang="en-US" sz="3600" dirty="0"/>
          </a:p>
        </p:txBody>
      </p:sp>
      <p:sp>
        <p:nvSpPr>
          <p:cNvPr id="15365" name="Text Box 9"/>
          <p:cNvSpPr txBox="1">
            <a:spLocks noChangeArrowheads="1"/>
          </p:cNvSpPr>
          <p:nvPr/>
        </p:nvSpPr>
        <p:spPr bwMode="auto">
          <a:xfrm>
            <a:off x="152400" y="3200400"/>
            <a:ext cx="6019800" cy="3231654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600" dirty="0"/>
              <a:t>Convert 7.2 kg/L to mg/ </a:t>
            </a:r>
            <a:r>
              <a:rPr lang="en-US" sz="3600" dirty="0">
                <a:sym typeface="Symbol" pitchFamily="18" charset="2"/>
              </a:rPr>
              <a:t></a:t>
            </a:r>
            <a:r>
              <a:rPr lang="en-US" sz="3600" dirty="0" smtClean="0">
                <a:sym typeface="Symbol" pitchFamily="18" charset="2"/>
              </a:rPr>
              <a:t>L</a:t>
            </a:r>
          </a:p>
          <a:p>
            <a:r>
              <a:rPr lang="en-US" sz="3600" dirty="0" smtClean="0">
                <a:solidFill>
                  <a:srgbClr val="FF0000"/>
                </a:solidFill>
                <a:sym typeface="Symbol" pitchFamily="18" charset="2"/>
              </a:rPr>
              <a:t>Hint:</a:t>
            </a:r>
          </a:p>
          <a:p>
            <a:r>
              <a:rPr lang="en-US" sz="3600" dirty="0" smtClean="0">
                <a:sym typeface="Symbol" pitchFamily="18" charset="2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sym typeface="Symbol" pitchFamily="18" charset="2"/>
              </a:rPr>
              <a:t>convert numerator first, </a:t>
            </a:r>
          </a:p>
          <a:p>
            <a:r>
              <a:rPr lang="en-US" sz="3200" b="1" dirty="0" smtClean="0">
                <a:solidFill>
                  <a:srgbClr val="FF0000"/>
                </a:solidFill>
                <a:sym typeface="Symbol" pitchFamily="18" charset="2"/>
              </a:rPr>
              <a:t> then convert denominator</a:t>
            </a:r>
          </a:p>
          <a:p>
            <a:r>
              <a:rPr lang="en-US" sz="3200" b="1" dirty="0" smtClean="0">
                <a:solidFill>
                  <a:srgbClr val="FF0000"/>
                </a:solidFill>
                <a:sym typeface="Symbol" pitchFamily="18" charset="2"/>
              </a:rPr>
              <a:t>and finally divide numerator result by denominator result</a:t>
            </a:r>
            <a:endParaRPr lang="en-US" sz="3200" b="1" dirty="0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43018" name="Text Box 10"/>
          <p:cNvSpPr txBox="1">
            <a:spLocks noChangeArrowheads="1"/>
          </p:cNvSpPr>
          <p:nvPr/>
        </p:nvSpPr>
        <p:spPr bwMode="auto">
          <a:xfrm>
            <a:off x="5105400" y="1905000"/>
            <a:ext cx="3429000" cy="707886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dirty="0" smtClean="0">
                <a:solidFill>
                  <a:srgbClr val="CC3300"/>
                </a:solidFill>
              </a:rPr>
              <a:t>10</a:t>
            </a:r>
            <a:r>
              <a:rPr lang="en-US" sz="4000" b="1" baseline="30000" dirty="0" smtClean="0">
                <a:solidFill>
                  <a:srgbClr val="CC3300"/>
                </a:solidFill>
              </a:rPr>
              <a:t>+6</a:t>
            </a:r>
            <a:r>
              <a:rPr lang="en-US" sz="4000" b="1" dirty="0" smtClean="0">
                <a:solidFill>
                  <a:srgbClr val="CC3300"/>
                </a:solidFill>
              </a:rPr>
              <a:t> pg</a:t>
            </a:r>
            <a:endParaRPr lang="en-US" sz="4000" b="1" dirty="0">
              <a:solidFill>
                <a:srgbClr val="CC3300"/>
              </a:solidFill>
            </a:endParaRPr>
          </a:p>
        </p:txBody>
      </p:sp>
      <p:sp>
        <p:nvSpPr>
          <p:cNvPr id="43020" name="Text Box 12"/>
          <p:cNvSpPr txBox="1">
            <a:spLocks noChangeArrowheads="1"/>
          </p:cNvSpPr>
          <p:nvPr/>
        </p:nvSpPr>
        <p:spPr bwMode="auto">
          <a:xfrm>
            <a:off x="5735515" y="3276600"/>
            <a:ext cx="2667000" cy="646331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dirty="0">
                <a:solidFill>
                  <a:srgbClr val="CC3300"/>
                </a:solidFill>
              </a:rPr>
              <a:t>7.2 mg/</a:t>
            </a:r>
            <a:r>
              <a:rPr lang="en-US" sz="3600" b="1" dirty="0">
                <a:solidFill>
                  <a:srgbClr val="CC3300"/>
                </a:solidFill>
                <a:sym typeface="Symbol" pitchFamily="18" charset="2"/>
              </a:rPr>
              <a:t></a:t>
            </a:r>
            <a:r>
              <a:rPr lang="en-US" sz="3600" b="1" dirty="0">
                <a:solidFill>
                  <a:srgbClr val="CC3300"/>
                </a:solidFill>
              </a:rPr>
              <a:t>L</a:t>
            </a:r>
          </a:p>
        </p:txBody>
      </p:sp>
      <p:sp>
        <p:nvSpPr>
          <p:cNvPr id="15369" name="Text Box 13"/>
          <p:cNvSpPr txBox="1">
            <a:spLocks noChangeArrowheads="1"/>
          </p:cNvSpPr>
          <p:nvPr/>
        </p:nvSpPr>
        <p:spPr bwMode="auto">
          <a:xfrm>
            <a:off x="5105400" y="1371600"/>
            <a:ext cx="31242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b="1" u="sng"/>
              <a:t>answers</a:t>
            </a:r>
          </a:p>
        </p:txBody>
      </p:sp>
    </p:spTree>
    <p:extLst>
      <p:ext uri="{BB962C8B-B14F-4D97-AF65-F5344CB8AC3E}">
        <p14:creationId xmlns:p14="http://schemas.microsoft.com/office/powerpoint/2010/main" val="820130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/>
      <p:bldP spid="15365" grpId="0"/>
      <p:bldP spid="43018" grpId="0" animBg="1"/>
      <p:bldP spid="430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1066800" y="1143000"/>
            <a:ext cx="5943600" cy="646331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dirty="0"/>
              <a:t>How many dg in  2.4 kg ?</a:t>
            </a:r>
          </a:p>
        </p:txBody>
      </p:sp>
      <p:sp>
        <p:nvSpPr>
          <p:cNvPr id="20486" name="Text Box 6"/>
          <p:cNvSpPr txBox="1">
            <a:spLocks noChangeArrowheads="1"/>
          </p:cNvSpPr>
          <p:nvPr/>
        </p:nvSpPr>
        <p:spPr bwMode="auto">
          <a:xfrm>
            <a:off x="2133600" y="2438400"/>
            <a:ext cx="4038600" cy="646331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dirty="0"/>
              <a:t>23 nm = ? </a:t>
            </a:r>
            <a:r>
              <a:rPr lang="en-US" sz="3600" dirty="0">
                <a:sym typeface="Symbol" pitchFamily="18" charset="2"/>
              </a:rPr>
              <a:t>m </a:t>
            </a:r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0" y="3810000"/>
            <a:ext cx="8229600" cy="646331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3600" dirty="0"/>
              <a:t>Convert 5.0*10</a:t>
            </a:r>
            <a:r>
              <a:rPr lang="en-US" sz="3600" baseline="30000" dirty="0"/>
              <a:t>3</a:t>
            </a:r>
            <a:r>
              <a:rPr lang="en-US" sz="3600" dirty="0"/>
              <a:t> </a:t>
            </a:r>
            <a:r>
              <a:rPr lang="en-US" sz="3600" dirty="0" err="1"/>
              <a:t>ps</a:t>
            </a:r>
            <a:r>
              <a:rPr lang="en-US" sz="3600" dirty="0"/>
              <a:t> </a:t>
            </a:r>
            <a:r>
              <a:rPr lang="en-US" sz="3600" dirty="0" smtClean="0"/>
              <a:t>to </a:t>
            </a:r>
            <a:r>
              <a:rPr lang="en-US" sz="3600" dirty="0"/>
              <a:t>ms</a:t>
            </a:r>
          </a:p>
        </p:txBody>
      </p:sp>
      <p:pic>
        <p:nvPicPr>
          <p:cNvPr id="9" name="Picture 8" descr="moley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809750" cy="1333500"/>
          </a:xfrm>
          <a:prstGeom prst="rect">
            <a:avLst/>
          </a:prstGeom>
        </p:spPr>
      </p:pic>
      <p:pic>
        <p:nvPicPr>
          <p:cNvPr id="10" name="Picture 9" descr="money.bmp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600" y="1219200"/>
            <a:ext cx="1600200" cy="166687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2971800" y="1752600"/>
            <a:ext cx="2667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2.4*10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4</a:t>
            </a:r>
            <a:r>
              <a:rPr lang="en-US" sz="3600" b="1" dirty="0" smtClean="0">
                <a:solidFill>
                  <a:srgbClr val="FF0000"/>
                </a:solidFill>
              </a:rPr>
              <a:t> dg</a:t>
            </a:r>
            <a:r>
              <a:rPr lang="en-US" sz="3600" baseline="30000" dirty="0" smtClean="0">
                <a:solidFill>
                  <a:srgbClr val="FF0000"/>
                </a:solidFill>
              </a:rPr>
              <a:t> 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0" y="304800"/>
            <a:ext cx="2895600" cy="70788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bg1"/>
                </a:solidFill>
              </a:rPr>
              <a:t>U-DO-IT !!!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895600" y="3048000"/>
            <a:ext cx="3505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2.3*10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-2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sym typeface="Symbol"/>
              </a:rPr>
              <a:t>m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48000" y="4343400"/>
            <a:ext cx="22098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5*10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-6</a:t>
            </a:r>
            <a:r>
              <a:rPr lang="en-US" sz="3600" b="1" dirty="0" smtClean="0">
                <a:solidFill>
                  <a:srgbClr val="FF0000"/>
                </a:solidFill>
              </a:rPr>
              <a:t> ms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1000" y="5181600"/>
            <a:ext cx="853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Convert 3.0*10</a:t>
            </a:r>
            <a:r>
              <a:rPr lang="en-US" sz="3600" baseline="30000" dirty="0" smtClean="0"/>
              <a:t>10</a:t>
            </a:r>
            <a:r>
              <a:rPr lang="en-US" sz="3600" dirty="0" smtClean="0"/>
              <a:t> cm/g to km/mg  (2 mole $)</a:t>
            </a:r>
            <a:endParaRPr lang="en-US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2514600" y="5867400"/>
            <a:ext cx="3505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3.00*10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baseline="30000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km/g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099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20486" grpId="0"/>
      <p:bldP spid="20487" grpId="0"/>
      <p:bldP spid="12" grpId="0" animBg="1"/>
      <p:bldP spid="14" grpId="0" animBg="1"/>
      <p:bldP spid="15" grpId="0" animBg="1"/>
      <p:bldP spid="17" grpId="0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Grp="1" noChangeArrowheads="1"/>
          </p:cNvSpPr>
          <p:nvPr>
            <p:ph type="title"/>
          </p:nvPr>
        </p:nvSpPr>
        <p:spPr>
          <a:xfrm>
            <a:off x="609600" y="1066800"/>
            <a:ext cx="7772400" cy="1143000"/>
          </a:xfrm>
        </p:spPr>
        <p:txBody>
          <a:bodyPr/>
          <a:lstStyle/>
          <a:p>
            <a:r>
              <a:rPr lang="en-US" sz="3600" b="1" u="sng" dirty="0"/>
              <a:t>Examples of </a:t>
            </a:r>
            <a:r>
              <a:rPr lang="en-US" sz="3600" b="1" u="sng" dirty="0" smtClean="0"/>
              <a:t>matter intensity (</a:t>
            </a:r>
            <a:r>
              <a:rPr lang="en-US" sz="3600" b="1" u="sng" dirty="0" smtClean="0">
                <a:solidFill>
                  <a:srgbClr val="FF0000"/>
                </a:solidFill>
              </a:rPr>
              <a:t>d</a:t>
            </a:r>
            <a:r>
              <a:rPr lang="en-US" sz="3600" b="1" u="sng" dirty="0" smtClean="0"/>
              <a:t>) values</a:t>
            </a:r>
            <a:endParaRPr lang="en-US" sz="3600" b="1" u="sng" dirty="0"/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0" y="2057400"/>
            <a:ext cx="90678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en-US" sz="2800" dirty="0" smtClean="0"/>
              <a:t>Solar black hole~10,000,000,000,000,000,000,000,000 g/</a:t>
            </a:r>
            <a:r>
              <a:rPr lang="en-US" sz="2800" dirty="0" err="1" smtClean="0"/>
              <a:t>mL</a:t>
            </a:r>
            <a:endParaRPr lang="en-US" sz="2800" dirty="0" smtClean="0"/>
          </a:p>
          <a:p>
            <a:r>
              <a:rPr lang="en-US" sz="2800" dirty="0" smtClean="0"/>
              <a:t>		     	( 4 Earth masses in a teaspoon)</a:t>
            </a:r>
          </a:p>
          <a:p>
            <a:pPr>
              <a:buFontTx/>
              <a:buChar char="•"/>
            </a:pPr>
            <a:r>
              <a:rPr lang="en-US" sz="2800" dirty="0" smtClean="0"/>
              <a:t>Neutron </a:t>
            </a:r>
            <a:r>
              <a:rPr lang="en-US" sz="2800" dirty="0"/>
              <a:t>star	</a:t>
            </a:r>
            <a:r>
              <a:rPr lang="en-US" sz="2800" dirty="0" smtClean="0"/>
              <a:t>5,000,000,000  </a:t>
            </a:r>
            <a:r>
              <a:rPr lang="en-US" sz="2800" dirty="0"/>
              <a:t>g/</a:t>
            </a:r>
            <a:r>
              <a:rPr lang="en-US" sz="2800" dirty="0" err="1"/>
              <a:t>mL</a:t>
            </a:r>
            <a:endParaRPr lang="en-US" sz="2800" dirty="0"/>
          </a:p>
          <a:p>
            <a:r>
              <a:rPr lang="en-US" sz="2800" dirty="0"/>
              <a:t>                      </a:t>
            </a:r>
            <a:r>
              <a:rPr lang="en-US" sz="2800" dirty="0" smtClean="0"/>
              <a:t>         </a:t>
            </a:r>
            <a:r>
              <a:rPr lang="en-US" sz="2800" dirty="0"/>
              <a:t>(~ </a:t>
            </a:r>
            <a:r>
              <a:rPr lang="en-US" sz="2800" dirty="0" smtClean="0"/>
              <a:t>1 NJ class Battleship/teaspoon )  </a:t>
            </a:r>
            <a:endParaRPr lang="en-US" sz="2800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dirty="0"/>
              <a:t>Liquid mercury	</a:t>
            </a:r>
            <a:r>
              <a:rPr lang="en-US" sz="2800" dirty="0" smtClean="0"/>
              <a:t>	14 </a:t>
            </a:r>
            <a:r>
              <a:rPr lang="en-US" sz="2800" dirty="0"/>
              <a:t>g/</a:t>
            </a:r>
            <a:r>
              <a:rPr lang="en-US" sz="2800" dirty="0" err="1"/>
              <a:t>mL</a:t>
            </a:r>
            <a:r>
              <a:rPr lang="en-US" sz="2800" dirty="0"/>
              <a:t>    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dirty="0"/>
              <a:t>Liquid water		1 g/</a:t>
            </a:r>
            <a:r>
              <a:rPr lang="en-US" sz="2800" dirty="0" err="1"/>
              <a:t>mL</a:t>
            </a:r>
            <a:r>
              <a:rPr lang="en-US" sz="2800" dirty="0"/>
              <a:t>  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dirty="0"/>
              <a:t>Air			</a:t>
            </a:r>
            <a:r>
              <a:rPr lang="en-US" sz="2800" dirty="0" smtClean="0"/>
              <a:t>	0.001 </a:t>
            </a:r>
            <a:r>
              <a:rPr lang="en-US" sz="2800" dirty="0"/>
              <a:t>g/</a:t>
            </a:r>
            <a:r>
              <a:rPr lang="en-US" sz="2800" dirty="0" err="1"/>
              <a:t>mL</a:t>
            </a:r>
            <a:endParaRPr lang="en-US" sz="2800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sz="2800" dirty="0"/>
              <a:t>Deep space		0.000000000001 g/</a:t>
            </a:r>
            <a:r>
              <a:rPr lang="en-US" sz="2800" dirty="0" err="1"/>
              <a:t>mL</a:t>
            </a:r>
            <a:endParaRPr lang="en-US" sz="2800" dirty="0"/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2743200" y="61722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</a:t>
            </a:r>
            <a:r>
              <a:rPr lang="en-US" sz="3600" b="1" dirty="0" smtClean="0"/>
              <a:t>= </a:t>
            </a:r>
            <a:r>
              <a:rPr lang="en-US" sz="3600" b="1" u="sng" dirty="0" smtClean="0"/>
              <a:t>m(g)   </a:t>
            </a:r>
          </a:p>
          <a:p>
            <a:r>
              <a:rPr lang="en-US" sz="3600" b="1" dirty="0" smtClean="0"/>
              <a:t>      V(</a:t>
            </a:r>
            <a:r>
              <a:rPr lang="en-US" sz="3600" b="1" dirty="0" err="1" smtClean="0"/>
              <a:t>mL</a:t>
            </a:r>
            <a:r>
              <a:rPr lang="en-US" sz="3600" b="1" dirty="0" smtClean="0"/>
              <a:t>)</a:t>
            </a:r>
            <a:endParaRPr lang="en-US" sz="36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981200" y="0"/>
            <a:ext cx="71628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  </a:t>
            </a:r>
            <a:r>
              <a:rPr lang="en-US" sz="3600" b="1" dirty="0" smtClean="0"/>
              <a:t>density=</a:t>
            </a:r>
            <a:r>
              <a:rPr lang="en-US" sz="3600" dirty="0" smtClean="0"/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d</a:t>
            </a:r>
            <a:r>
              <a:rPr lang="en-US" sz="3600" b="1" dirty="0" smtClean="0"/>
              <a:t> measures the `intensity’ of matter in a defined space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593756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3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33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33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3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500"/>
                                        <p:tgtEl>
                                          <p:spTgt spid="133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33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Some </a:t>
            </a:r>
            <a:r>
              <a:rPr lang="en-US" sz="4000" dirty="0" smtClean="0"/>
              <a:t>standard </a:t>
            </a:r>
            <a:r>
              <a:rPr lang="en-US" sz="4000" dirty="0"/>
              <a:t>density </a:t>
            </a:r>
            <a:r>
              <a:rPr lang="en-US" sz="4000" dirty="0" smtClean="0"/>
              <a:t>problems</a:t>
            </a:r>
            <a:br>
              <a:rPr lang="en-US" sz="4000" dirty="0" smtClean="0"/>
            </a:br>
            <a:r>
              <a:rPr lang="en-US" sz="2000" b="1" dirty="0" smtClean="0"/>
              <a:t>see also: page 18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457200" y="1219200"/>
            <a:ext cx="82296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Arial" charset="0"/>
              </a:rPr>
              <a:t>Finding 		</a:t>
            </a:r>
            <a:r>
              <a:rPr lang="en-US" sz="3200" b="1" dirty="0">
                <a:latin typeface="Arial" charset="0"/>
              </a:rPr>
              <a:t>	d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A flask contains 25.0 ml ether weighing 17.84 g. What is the density in g/</a:t>
            </a:r>
            <a:r>
              <a:rPr lang="en-US" sz="3200" b="1" dirty="0" err="1">
                <a:latin typeface="Arial" charset="0"/>
              </a:rPr>
              <a:t>mL</a:t>
            </a:r>
            <a:r>
              <a:rPr lang="en-US" sz="3200" b="1" dirty="0">
                <a:latin typeface="Arial" charset="0"/>
              </a:rPr>
              <a:t> of ether ?</a:t>
            </a: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0" y="4038600"/>
            <a:ext cx="9144000" cy="707886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 dirty="0">
                <a:latin typeface="Arial" charset="0"/>
              </a:rPr>
              <a:t>d</a:t>
            </a:r>
            <a:r>
              <a:rPr lang="en-US" sz="4000" dirty="0">
                <a:solidFill>
                  <a:srgbClr val="FF0000"/>
                </a:solidFill>
                <a:latin typeface="Arial" charset="0"/>
              </a:rPr>
              <a:t>= m/V= 17.84 g/25.0 </a:t>
            </a:r>
            <a:r>
              <a:rPr lang="en-US" sz="4000" dirty="0" err="1">
                <a:solidFill>
                  <a:srgbClr val="FF0000"/>
                </a:solidFill>
                <a:latin typeface="Arial" charset="0"/>
              </a:rPr>
              <a:t>mL</a:t>
            </a:r>
            <a:r>
              <a:rPr lang="en-US" sz="4000" dirty="0">
                <a:solidFill>
                  <a:srgbClr val="FF0000"/>
                </a:solidFill>
                <a:latin typeface="Arial" charset="0"/>
              </a:rPr>
              <a:t>= 0.714 g/</a:t>
            </a:r>
            <a:r>
              <a:rPr lang="en-US" sz="4000" dirty="0" err="1">
                <a:solidFill>
                  <a:srgbClr val="FF0000"/>
                </a:solidFill>
                <a:latin typeface="Arial" charset="0"/>
              </a:rPr>
              <a:t>mL</a:t>
            </a:r>
            <a:endParaRPr lang="en-US" sz="4000" dirty="0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39944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0"/>
            <a:ext cx="1323975" cy="1514475"/>
          </a:xfrm>
          <a:prstGeom prst="rect">
            <a:avLst/>
          </a:prstGeom>
          <a:solidFill>
            <a:srgbClr val="CCFFCC"/>
          </a:solidFill>
        </p:spPr>
      </p:pic>
    </p:spTree>
    <p:extLst>
      <p:ext uri="{BB962C8B-B14F-4D97-AF65-F5344CB8AC3E}">
        <p14:creationId xmlns:p14="http://schemas.microsoft.com/office/powerpoint/2010/main" val="3494070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/>
      <p:bldP spid="3994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More standard </a:t>
            </a:r>
            <a:r>
              <a:rPr lang="en-US" sz="4000" dirty="0"/>
              <a:t>density </a:t>
            </a:r>
            <a:r>
              <a:rPr lang="en-US" sz="4000" dirty="0" smtClean="0"/>
              <a:t>problems</a:t>
            </a:r>
            <a:br>
              <a:rPr lang="en-US" sz="4000" dirty="0" smtClean="0"/>
            </a:br>
            <a:r>
              <a:rPr lang="en-US" sz="2000" b="1" dirty="0" smtClean="0"/>
              <a:t>see also: page 18</a:t>
            </a:r>
            <a:r>
              <a:rPr lang="en-US" sz="4000" dirty="0"/>
              <a:t/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609600" y="1371600"/>
            <a:ext cx="82296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Arial" charset="0"/>
              </a:rPr>
              <a:t>Finding M</a:t>
            </a:r>
            <a:endParaRPr lang="en-US" sz="32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What is the mass of a 43.8 </a:t>
            </a:r>
            <a:r>
              <a:rPr lang="en-US" sz="3200" b="1" dirty="0" err="1">
                <a:latin typeface="Arial" charset="0"/>
              </a:rPr>
              <a:t>mL</a:t>
            </a:r>
            <a:r>
              <a:rPr lang="en-US" sz="3200" b="1" dirty="0">
                <a:latin typeface="Arial" charset="0"/>
              </a:rPr>
              <a:t> sample of gasoline whose density is 0.70 g/cm</a:t>
            </a:r>
            <a:r>
              <a:rPr lang="en-US" sz="3200" b="1" baseline="30000" dirty="0">
                <a:latin typeface="Arial" charset="0"/>
              </a:rPr>
              <a:t>3</a:t>
            </a:r>
            <a:r>
              <a:rPr lang="en-US" sz="3200" b="1" dirty="0">
                <a:latin typeface="Arial" charset="0"/>
              </a:rPr>
              <a:t> </a:t>
            </a:r>
          </a:p>
        </p:txBody>
      </p:sp>
      <p:sp>
        <p:nvSpPr>
          <p:cNvPr id="39943" name="Text Box 7"/>
          <p:cNvSpPr txBox="1">
            <a:spLocks noChangeArrowheads="1"/>
          </p:cNvSpPr>
          <p:nvPr/>
        </p:nvSpPr>
        <p:spPr bwMode="auto">
          <a:xfrm>
            <a:off x="0" y="3657600"/>
            <a:ext cx="9144000" cy="646331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>
                <a:latin typeface="Arial" charset="0"/>
              </a:rPr>
              <a:t>M</a:t>
            </a:r>
            <a:r>
              <a:rPr lang="en-US" sz="3600" dirty="0">
                <a:solidFill>
                  <a:srgbClr val="FF0000"/>
                </a:solidFill>
                <a:latin typeface="Arial" charset="0"/>
              </a:rPr>
              <a:t> = V*d =43.8 cm</a:t>
            </a:r>
            <a:r>
              <a:rPr lang="en-US" sz="3600" baseline="30000" dirty="0">
                <a:solidFill>
                  <a:srgbClr val="FF0000"/>
                </a:solidFill>
                <a:latin typeface="Arial" charset="0"/>
              </a:rPr>
              <a:t>3</a:t>
            </a:r>
            <a:r>
              <a:rPr lang="en-US" sz="3600" dirty="0">
                <a:solidFill>
                  <a:srgbClr val="FF0000"/>
                </a:solidFill>
                <a:latin typeface="Arial" charset="0"/>
              </a:rPr>
              <a:t> *0.70 g/cm</a:t>
            </a:r>
            <a:r>
              <a:rPr lang="en-US" sz="3600" baseline="30000" dirty="0">
                <a:solidFill>
                  <a:srgbClr val="FF0000"/>
                </a:solidFill>
                <a:latin typeface="Arial" charset="0"/>
              </a:rPr>
              <a:t>3</a:t>
            </a:r>
            <a:r>
              <a:rPr lang="en-US" sz="3600" dirty="0">
                <a:solidFill>
                  <a:srgbClr val="FF0000"/>
                </a:solidFill>
                <a:latin typeface="Arial" charset="0"/>
              </a:rPr>
              <a:t> = 30.7 g</a:t>
            </a:r>
          </a:p>
        </p:txBody>
      </p:sp>
      <p:pic>
        <p:nvPicPr>
          <p:cNvPr id="3994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0"/>
            <a:ext cx="1323975" cy="1514475"/>
          </a:xfrm>
          <a:prstGeom prst="rect">
            <a:avLst/>
          </a:prstGeom>
          <a:solidFill>
            <a:srgbClr val="CCFFCC"/>
          </a:solidFill>
        </p:spPr>
      </p:pic>
    </p:spTree>
    <p:extLst>
      <p:ext uri="{BB962C8B-B14F-4D97-AF65-F5344CB8AC3E}">
        <p14:creationId xmlns:p14="http://schemas.microsoft.com/office/powerpoint/2010/main" val="1807270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/>
      <p:bldP spid="399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33400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Yet more  standard density problems</a:t>
            </a:r>
            <a:br>
              <a:rPr lang="en-US" sz="4000" dirty="0" smtClean="0"/>
            </a:br>
            <a:endParaRPr lang="en-US" sz="4000" dirty="0"/>
          </a:p>
        </p:txBody>
      </p:sp>
      <p:sp>
        <p:nvSpPr>
          <p:cNvPr id="39941" name="Text Box 5"/>
          <p:cNvSpPr txBox="1">
            <a:spLocks noChangeArrowheads="1"/>
          </p:cNvSpPr>
          <p:nvPr/>
        </p:nvSpPr>
        <p:spPr bwMode="auto">
          <a:xfrm>
            <a:off x="457200" y="1447800"/>
            <a:ext cx="86868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smtClean="0">
                <a:latin typeface="Arial" charset="0"/>
              </a:rPr>
              <a:t>Finding V</a:t>
            </a:r>
            <a:endParaRPr lang="en-US" sz="3200" b="1" dirty="0">
              <a:latin typeface="Arial" charset="0"/>
            </a:endParaRPr>
          </a:p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Bromine liquid has a density of 3.10 g/</a:t>
            </a:r>
            <a:r>
              <a:rPr lang="en-US" sz="3200" b="1" dirty="0" err="1">
                <a:latin typeface="Arial" charset="0"/>
              </a:rPr>
              <a:t>mL.</a:t>
            </a:r>
            <a:r>
              <a:rPr lang="en-US" sz="3200" b="1" dirty="0">
                <a:latin typeface="Arial" charset="0"/>
              </a:rPr>
              <a:t> What is the volume of 88.5 g of bromine.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latin typeface="Arial" charset="0"/>
              </a:rPr>
              <a:t> </a:t>
            </a:r>
          </a:p>
        </p:txBody>
      </p:sp>
      <p:pic>
        <p:nvPicPr>
          <p:cNvPr id="3994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0"/>
            <a:ext cx="1323975" cy="1514475"/>
          </a:xfrm>
          <a:prstGeom prst="rect">
            <a:avLst/>
          </a:prstGeom>
          <a:solidFill>
            <a:srgbClr val="CCFFCC"/>
          </a:solidFill>
        </p:spPr>
      </p:pic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152400" y="3886200"/>
            <a:ext cx="8991600" cy="707886"/>
          </a:xfrm>
          <a:prstGeom prst="rect">
            <a:avLst/>
          </a:prstGeom>
          <a:solidFill>
            <a:srgbClr val="CCFFCC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rgbClr val="FF0000"/>
                </a:solidFill>
                <a:latin typeface="Arial" charset="0"/>
              </a:rPr>
              <a:t>V= M/d= 88.5 g/ (3.1 g/</a:t>
            </a:r>
            <a:r>
              <a:rPr lang="en-US" sz="4000" dirty="0" err="1">
                <a:solidFill>
                  <a:srgbClr val="FF0000"/>
                </a:solidFill>
                <a:latin typeface="Arial" charset="0"/>
              </a:rPr>
              <a:t>mL</a:t>
            </a:r>
            <a:r>
              <a:rPr lang="en-US" sz="4000" dirty="0">
                <a:solidFill>
                  <a:srgbClr val="FF0000"/>
                </a:solidFill>
                <a:latin typeface="Arial" charset="0"/>
              </a:rPr>
              <a:t>) = 28.5 </a:t>
            </a:r>
            <a:r>
              <a:rPr lang="en-US" sz="4000" dirty="0" err="1">
                <a:solidFill>
                  <a:srgbClr val="FF0000"/>
                </a:solidFill>
                <a:latin typeface="Arial" charset="0"/>
              </a:rPr>
              <a:t>mL</a:t>
            </a:r>
            <a:endParaRPr lang="en-US" sz="4000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560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/>
      <p:bldP spid="3994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404019" y="276591"/>
            <a:ext cx="7772400" cy="1143000"/>
          </a:xfrm>
        </p:spPr>
        <p:txBody>
          <a:bodyPr>
            <a:normAutofit/>
          </a:bodyPr>
          <a:lstStyle/>
          <a:p>
            <a:r>
              <a:rPr lang="en-US" sz="3200" b="1" dirty="0"/>
              <a:t>Why are sig fig important </a:t>
            </a:r>
            <a:r>
              <a:rPr lang="en-US" sz="3200" dirty="0"/>
              <a:t>?</a:t>
            </a:r>
          </a:p>
        </p:txBody>
      </p:sp>
      <p:sp>
        <p:nvSpPr>
          <p:cNvPr id="70659" name="Line 3"/>
          <p:cNvSpPr>
            <a:spLocks noChangeShapeType="1"/>
          </p:cNvSpPr>
          <p:nvPr/>
        </p:nvSpPr>
        <p:spPr bwMode="auto">
          <a:xfrm>
            <a:off x="3810000" y="2438400"/>
            <a:ext cx="0" cy="533400"/>
          </a:xfrm>
          <a:prstGeom prst="line">
            <a:avLst/>
          </a:prstGeom>
          <a:noFill/>
          <a:ln w="19050">
            <a:noFill/>
            <a:round/>
            <a:headEnd/>
            <a:tailEnd/>
          </a:ln>
          <a:effectLst>
            <a:outerShdw dist="35921" dir="2700000" algn="ctr" rotWithShape="0">
              <a:srgbClr val="990000"/>
            </a:outerShdw>
          </a:effec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381000" y="5715000"/>
            <a:ext cx="12192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>
            <a:outerShdw dist="35921" dir="2700000" algn="ctr" rotWithShape="0">
              <a:srgbClr val="990000"/>
            </a:outerShdw>
          </a:effec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58615" y="5757059"/>
            <a:ext cx="4343400" cy="954107"/>
          </a:xfrm>
          <a:prstGeom prst="rect">
            <a:avLst/>
          </a:prstGeom>
          <a:solidFill>
            <a:srgbClr val="CCFFCC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# </a:t>
            </a:r>
            <a:r>
              <a:rPr lang="en-US" sz="2800" b="1" dirty="0">
                <a:solidFill>
                  <a:srgbClr val="FF0000"/>
                </a:solidFill>
              </a:rPr>
              <a:t>sig figs</a:t>
            </a:r>
            <a:r>
              <a:rPr lang="en-US" sz="2800" b="1" dirty="0"/>
              <a:t> implied by measurement precision</a:t>
            </a:r>
          </a:p>
        </p:txBody>
      </p:sp>
      <p:sp>
        <p:nvSpPr>
          <p:cNvPr id="70662" name="Line 6"/>
          <p:cNvSpPr>
            <a:spLocks noChangeShapeType="1"/>
          </p:cNvSpPr>
          <p:nvPr/>
        </p:nvSpPr>
        <p:spPr bwMode="auto">
          <a:xfrm>
            <a:off x="3581400" y="2667000"/>
            <a:ext cx="1219200" cy="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triangle" w="med" len="med"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738554" y="4778514"/>
            <a:ext cx="609600" cy="707886"/>
          </a:xfrm>
          <a:prstGeom prst="rect">
            <a:avLst/>
          </a:prstGeom>
          <a:solidFill>
            <a:srgbClr val="CCFFCC"/>
          </a:solidFill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723900" y="3608457"/>
            <a:ext cx="685800" cy="707886"/>
          </a:xfrm>
          <a:prstGeom prst="rect">
            <a:avLst/>
          </a:prstGeom>
          <a:solidFill>
            <a:srgbClr val="CCFFCC"/>
          </a:solidFill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>
            <a:off x="685800" y="1905000"/>
            <a:ext cx="685800" cy="707886"/>
          </a:xfrm>
          <a:prstGeom prst="rect">
            <a:avLst/>
          </a:prstGeom>
          <a:solidFill>
            <a:srgbClr val="CCFFCC"/>
          </a:solidFill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70666" name="Text Box 10"/>
          <p:cNvSpPr txBox="1">
            <a:spLocks noChangeArrowheads="1"/>
          </p:cNvSpPr>
          <p:nvPr/>
        </p:nvSpPr>
        <p:spPr bwMode="auto">
          <a:xfrm>
            <a:off x="4572000" y="5918914"/>
            <a:ext cx="4419600" cy="954107"/>
          </a:xfrm>
          <a:prstGeom prst="rect">
            <a:avLst/>
          </a:prstGeom>
          <a:solidFill>
            <a:srgbClr val="FFFF99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Sig fig count </a:t>
            </a:r>
            <a:r>
              <a:rPr lang="en-US" sz="2800" b="1" dirty="0"/>
              <a:t>implies level of precision in measurement</a:t>
            </a:r>
          </a:p>
        </p:txBody>
      </p:sp>
      <p:sp>
        <p:nvSpPr>
          <p:cNvPr id="70667" name="Line 11"/>
          <p:cNvSpPr>
            <a:spLocks noChangeShapeType="1"/>
          </p:cNvSpPr>
          <p:nvPr/>
        </p:nvSpPr>
        <p:spPr bwMode="auto">
          <a:xfrm>
            <a:off x="2743200" y="1371600"/>
            <a:ext cx="259080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Dot"/>
            <a:round/>
            <a:headEnd type="triangle" w="med" len="med"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0668" name="Text Box 12"/>
          <p:cNvSpPr txBox="1">
            <a:spLocks noChangeArrowheads="1"/>
          </p:cNvSpPr>
          <p:nvPr/>
        </p:nvSpPr>
        <p:spPr bwMode="auto">
          <a:xfrm>
            <a:off x="345831" y="1314121"/>
            <a:ext cx="2532185" cy="5847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b="1" i="1" dirty="0"/>
              <a:t>How long ?</a:t>
            </a:r>
          </a:p>
        </p:txBody>
      </p:sp>
      <p:sp>
        <p:nvSpPr>
          <p:cNvPr id="70669" name="Rectangle 13"/>
          <p:cNvSpPr>
            <a:spLocks noChangeArrowheads="1"/>
          </p:cNvSpPr>
          <p:nvPr/>
        </p:nvSpPr>
        <p:spPr bwMode="auto">
          <a:xfrm>
            <a:off x="2743200" y="1524000"/>
            <a:ext cx="2590800" cy="228600"/>
          </a:xfrm>
          <a:prstGeom prst="rect">
            <a:avLst/>
          </a:prstGeom>
          <a:solidFill>
            <a:srgbClr val="FF0000"/>
          </a:solidFill>
          <a:ln w="19050" algn="ctr">
            <a:noFill/>
            <a:miter lim="800000"/>
            <a:headEnd/>
            <a:tailEnd/>
          </a:ln>
          <a:effectLst>
            <a:outerShdw dist="35921" dir="2700000" algn="ctr" rotWithShape="0">
              <a:srgbClr val="990000"/>
            </a:outerShdw>
          </a:effectLst>
        </p:spPr>
        <p:txBody>
          <a:bodyPr anchor="ctr">
            <a:spAutoFit/>
          </a:bodyPr>
          <a:lstStyle/>
          <a:p>
            <a:endParaRPr lang="en-US"/>
          </a:p>
        </p:txBody>
      </p:sp>
      <p:pic>
        <p:nvPicPr>
          <p:cNvPr id="70670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3810000"/>
            <a:ext cx="2667000" cy="361950"/>
          </a:xfrm>
          <a:prstGeom prst="rect">
            <a:avLst/>
          </a:prstGeom>
          <a:noFill/>
        </p:spPr>
      </p:pic>
      <p:pic>
        <p:nvPicPr>
          <p:cNvPr id="70671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67000" y="3810000"/>
            <a:ext cx="2514600" cy="361950"/>
          </a:xfrm>
          <a:prstGeom prst="rect">
            <a:avLst/>
          </a:prstGeom>
          <a:noFill/>
        </p:spPr>
      </p:pic>
      <p:sp>
        <p:nvSpPr>
          <p:cNvPr id="70672" name="Text Box 16"/>
          <p:cNvSpPr txBox="1">
            <a:spLocks noChangeArrowheads="1"/>
          </p:cNvSpPr>
          <p:nvPr/>
        </p:nvSpPr>
        <p:spPr bwMode="auto">
          <a:xfrm>
            <a:off x="2667000" y="4648200"/>
            <a:ext cx="51054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>
            <a:outerShdw dist="35921" dir="2700000" algn="ctr" rotWithShape="0">
              <a:srgbClr val="990000"/>
            </a:outerShdw>
          </a:effec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70673" name="Picture 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514600" y="4724400"/>
            <a:ext cx="5181600" cy="914400"/>
          </a:xfrm>
          <a:prstGeom prst="rect">
            <a:avLst/>
          </a:prstGeom>
          <a:noFill/>
        </p:spPr>
      </p:pic>
      <p:pic>
        <p:nvPicPr>
          <p:cNvPr id="70674" name="Picture 1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429000" y="2057400"/>
            <a:ext cx="3505200" cy="542925"/>
          </a:xfrm>
          <a:prstGeom prst="rect">
            <a:avLst/>
          </a:prstGeom>
          <a:noFill/>
        </p:spPr>
      </p:pic>
      <p:sp>
        <p:nvSpPr>
          <p:cNvPr id="70675" name="Text Box 19"/>
          <p:cNvSpPr txBox="1">
            <a:spLocks noChangeArrowheads="1"/>
          </p:cNvSpPr>
          <p:nvPr/>
        </p:nvSpPr>
        <p:spPr bwMode="auto">
          <a:xfrm>
            <a:off x="2819400" y="2819400"/>
            <a:ext cx="2438400" cy="5810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1600" b="1">
                <a:solidFill>
                  <a:srgbClr val="3333FF"/>
                </a:solidFill>
              </a:rPr>
              <a:t>0.001 increments</a:t>
            </a:r>
          </a:p>
          <a:p>
            <a:pPr>
              <a:spcBef>
                <a:spcPct val="0"/>
              </a:spcBef>
            </a:pPr>
            <a:r>
              <a:rPr lang="en-US" sz="1600" b="1">
                <a:solidFill>
                  <a:srgbClr val="3333FF"/>
                </a:solidFill>
              </a:rPr>
              <a:t>100 marks from 1.1 to 1.2</a:t>
            </a:r>
          </a:p>
        </p:txBody>
      </p:sp>
      <p:sp>
        <p:nvSpPr>
          <p:cNvPr id="70676" name="Line 20"/>
          <p:cNvSpPr>
            <a:spLocks noChangeShapeType="1"/>
          </p:cNvSpPr>
          <p:nvPr/>
        </p:nvSpPr>
        <p:spPr bwMode="auto">
          <a:xfrm>
            <a:off x="2743200" y="1524000"/>
            <a:ext cx="0" cy="3276600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0677" name="Line 21"/>
          <p:cNvSpPr>
            <a:spLocks noChangeShapeType="1"/>
          </p:cNvSpPr>
          <p:nvPr/>
        </p:nvSpPr>
        <p:spPr bwMode="auto">
          <a:xfrm>
            <a:off x="5334000" y="1524000"/>
            <a:ext cx="0" cy="3429000"/>
          </a:xfrm>
          <a:prstGeom prst="line">
            <a:avLst/>
          </a:prstGeom>
          <a:noFill/>
          <a:ln w="19050">
            <a:solidFill>
              <a:schemeClr val="tx2"/>
            </a:solidFill>
            <a:prstDash val="dash"/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70678" name="Picture 2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10200" y="2743200"/>
            <a:ext cx="1112838" cy="1219200"/>
          </a:xfrm>
          <a:prstGeom prst="rect">
            <a:avLst/>
          </a:prstGeom>
          <a:noFill/>
        </p:spPr>
      </p:pic>
      <p:sp>
        <p:nvSpPr>
          <p:cNvPr id="70679" name="Text Box 23"/>
          <p:cNvSpPr txBox="1">
            <a:spLocks noChangeArrowheads="1"/>
          </p:cNvSpPr>
          <p:nvPr/>
        </p:nvSpPr>
        <p:spPr bwMode="auto">
          <a:xfrm>
            <a:off x="7924800" y="4800600"/>
            <a:ext cx="914400" cy="646331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 dirty="0"/>
              <a:t>~</a:t>
            </a:r>
            <a:r>
              <a:rPr lang="en-US" sz="3600" b="1" dirty="0"/>
              <a:t>1</a:t>
            </a:r>
          </a:p>
        </p:txBody>
      </p:sp>
      <p:sp>
        <p:nvSpPr>
          <p:cNvPr id="70680" name="Text Box 24"/>
          <p:cNvSpPr txBox="1">
            <a:spLocks noChangeArrowheads="1"/>
          </p:cNvSpPr>
          <p:nvPr/>
        </p:nvSpPr>
        <p:spPr bwMode="auto">
          <a:xfrm>
            <a:off x="7924800" y="3733800"/>
            <a:ext cx="838200" cy="584775"/>
          </a:xfrm>
          <a:prstGeom prst="rect">
            <a:avLst/>
          </a:prstGeom>
          <a:solidFill>
            <a:srgbClr val="FFFF99"/>
          </a:solidFill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 dirty="0"/>
              <a:t>1.1</a:t>
            </a:r>
          </a:p>
        </p:txBody>
      </p:sp>
      <p:pic>
        <p:nvPicPr>
          <p:cNvPr id="70682" name="Picture 2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48600" y="1295400"/>
            <a:ext cx="1143000" cy="295275"/>
          </a:xfrm>
          <a:prstGeom prst="rect">
            <a:avLst/>
          </a:prstGeom>
          <a:noFill/>
        </p:spPr>
      </p:pic>
      <p:sp>
        <p:nvSpPr>
          <p:cNvPr id="70683" name="Oval 27"/>
          <p:cNvSpPr>
            <a:spLocks noChangeArrowheads="1"/>
          </p:cNvSpPr>
          <p:nvPr/>
        </p:nvSpPr>
        <p:spPr bwMode="auto">
          <a:xfrm>
            <a:off x="5105400" y="2209800"/>
            <a:ext cx="381000" cy="457200"/>
          </a:xfrm>
          <a:prstGeom prst="ellipse">
            <a:avLst/>
          </a:prstGeom>
          <a:noFill/>
          <a:ln w="19050" cap="rnd" algn="ctr">
            <a:solidFill>
              <a:srgbClr val="FF0000"/>
            </a:solidFill>
            <a:prstDash val="sysDot"/>
            <a:round/>
            <a:headEnd/>
            <a:tailEnd/>
          </a:ln>
          <a:effectLst>
            <a:outerShdw dist="35921" dir="2700000" algn="ctr" rotWithShape="0">
              <a:srgbClr val="990000"/>
            </a:outerShdw>
          </a:effec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0684" name="Text Box 28"/>
          <p:cNvSpPr txBox="1">
            <a:spLocks noChangeArrowheads="1"/>
          </p:cNvSpPr>
          <p:nvPr/>
        </p:nvSpPr>
        <p:spPr bwMode="auto">
          <a:xfrm>
            <a:off x="7010400" y="457200"/>
            <a:ext cx="1981200" cy="830997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/>
              <a:t>14 </a:t>
            </a:r>
            <a:r>
              <a:rPr lang="en-US" sz="2400" dirty="0" smtClean="0"/>
              <a:t>marks to right of 1.1</a:t>
            </a:r>
            <a:endParaRPr lang="en-US" sz="2400" dirty="0"/>
          </a:p>
        </p:txBody>
      </p:sp>
      <p:sp>
        <p:nvSpPr>
          <p:cNvPr id="70685" name="Text Box 29"/>
          <p:cNvSpPr txBox="1">
            <a:spLocks noChangeArrowheads="1"/>
          </p:cNvSpPr>
          <p:nvPr/>
        </p:nvSpPr>
        <p:spPr bwMode="auto">
          <a:xfrm>
            <a:off x="7491046" y="2256745"/>
            <a:ext cx="1371600" cy="523220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/>
              <a:t>1.114</a:t>
            </a:r>
          </a:p>
        </p:txBody>
      </p:sp>
      <p:sp>
        <p:nvSpPr>
          <p:cNvPr id="70686" name="Text Box 30"/>
          <p:cNvSpPr txBox="1">
            <a:spLocks noChangeArrowheads="1"/>
          </p:cNvSpPr>
          <p:nvPr/>
        </p:nvSpPr>
        <p:spPr bwMode="auto">
          <a:xfrm>
            <a:off x="4038600" y="5486400"/>
            <a:ext cx="2438400" cy="5847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MORAL:</a:t>
            </a:r>
          </a:p>
        </p:txBody>
      </p:sp>
      <p:sp>
        <p:nvSpPr>
          <p:cNvPr id="70687" name="Text Box 31"/>
          <p:cNvSpPr txBox="1">
            <a:spLocks noChangeArrowheads="1"/>
          </p:cNvSpPr>
          <p:nvPr/>
        </p:nvSpPr>
        <p:spPr bwMode="auto">
          <a:xfrm>
            <a:off x="304800" y="-61913"/>
            <a:ext cx="42672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>
            <a:outerShdw dist="35921" dir="2700000" algn="ctr" rotWithShape="0">
              <a:srgbClr val="990000"/>
            </a:outerShdw>
          </a:effectLst>
        </p:spPr>
        <p:txBody>
          <a:bodyPr wrap="none"/>
          <a:lstStyle/>
          <a:p>
            <a:r>
              <a:rPr lang="en-US" sz="3200" b="1" dirty="0">
                <a:latin typeface="Arial" charset="0"/>
              </a:rPr>
              <a:t>SIGNIFICANT FIGURES  (sig figs)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419600" y="33528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1.0</a:t>
            </a:r>
            <a:endParaRPr lang="en-US" sz="1200" b="1" dirty="0"/>
          </a:p>
        </p:txBody>
      </p:sp>
      <p:cxnSp>
        <p:nvCxnSpPr>
          <p:cNvPr id="36" name="Straight Connector 35"/>
          <p:cNvCxnSpPr>
            <a:endCxn id="34" idx="0"/>
          </p:cNvCxnSpPr>
          <p:nvPr/>
        </p:nvCxnSpPr>
        <p:spPr bwMode="auto">
          <a:xfrm rot="5400000">
            <a:off x="4687094" y="3314700"/>
            <a:ext cx="75406" cy="794"/>
          </a:xfrm>
          <a:prstGeom prst="line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dist="35921" dir="2700000" algn="ctr" rotWithShape="0">
              <a:srgbClr val="990000"/>
            </a:outerShdw>
          </a:effectLst>
        </p:spPr>
      </p:cxnSp>
      <p:cxnSp>
        <p:nvCxnSpPr>
          <p:cNvPr id="38" name="Straight Arrow Connector 37"/>
          <p:cNvCxnSpPr>
            <a:stCxn id="34" idx="0"/>
          </p:cNvCxnSpPr>
          <p:nvPr/>
        </p:nvCxnSpPr>
        <p:spPr bwMode="auto">
          <a:xfrm rot="5400000" flipH="1" flipV="1">
            <a:off x="4687094" y="3314700"/>
            <a:ext cx="75406" cy="794"/>
          </a:xfrm>
          <a:prstGeom prst="straightConnector1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dist="35921" dir="2700000" algn="ctr" rotWithShape="0">
              <a:srgbClr val="990000"/>
            </a:outerShdw>
          </a:effectLst>
        </p:spPr>
      </p:cxnSp>
      <p:cxnSp>
        <p:nvCxnSpPr>
          <p:cNvPr id="40" name="Straight Arrow Connector 39"/>
          <p:cNvCxnSpPr/>
          <p:nvPr/>
        </p:nvCxnSpPr>
        <p:spPr bwMode="auto">
          <a:xfrm rot="5400000">
            <a:off x="4800600" y="3657600"/>
            <a:ext cx="304800" cy="1588"/>
          </a:xfrm>
          <a:prstGeom prst="straightConnector1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dist="35921" dir="2700000" algn="ctr" rotWithShape="0">
              <a:srgbClr val="990000"/>
            </a:outerShdw>
          </a:effectLst>
        </p:spPr>
      </p:cxnSp>
      <p:cxnSp>
        <p:nvCxnSpPr>
          <p:cNvPr id="42" name="Straight Arrow Connector 41"/>
          <p:cNvCxnSpPr/>
          <p:nvPr/>
        </p:nvCxnSpPr>
        <p:spPr bwMode="auto">
          <a:xfrm rot="5400000">
            <a:off x="952500" y="2857500"/>
            <a:ext cx="381000" cy="1588"/>
          </a:xfrm>
          <a:prstGeom prst="straightConnector1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arrow"/>
          </a:ln>
          <a:effectLst>
            <a:outerShdw dist="35921" dir="2700000" algn="ctr" rotWithShape="0">
              <a:srgbClr val="990000"/>
            </a:outerShdw>
          </a:effectLst>
        </p:spPr>
      </p:cxnSp>
      <p:cxnSp>
        <p:nvCxnSpPr>
          <p:cNvPr id="44" name="Straight Arrow Connector 43"/>
          <p:cNvCxnSpPr>
            <a:stCxn id="34" idx="2"/>
          </p:cNvCxnSpPr>
          <p:nvPr/>
        </p:nvCxnSpPr>
        <p:spPr bwMode="auto">
          <a:xfrm rot="16200000" flipH="1">
            <a:off x="4710500" y="3643699"/>
            <a:ext cx="256403" cy="228602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7" name="TextBox 46"/>
          <p:cNvSpPr txBox="1"/>
          <p:nvPr/>
        </p:nvSpPr>
        <p:spPr>
          <a:xfrm>
            <a:off x="4876800" y="3352800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1.1</a:t>
            </a:r>
            <a:endParaRPr lang="en-US" sz="1200" b="1" dirty="0"/>
          </a:p>
        </p:txBody>
      </p:sp>
      <p:cxnSp>
        <p:nvCxnSpPr>
          <p:cNvPr id="50" name="Straight Arrow Connector 49"/>
          <p:cNvCxnSpPr>
            <a:stCxn id="47" idx="2"/>
          </p:cNvCxnSpPr>
          <p:nvPr/>
        </p:nvCxnSpPr>
        <p:spPr bwMode="auto">
          <a:xfrm rot="16200000" flipH="1">
            <a:off x="5129600" y="3681799"/>
            <a:ext cx="180201" cy="76200"/>
          </a:xfrm>
          <a:prstGeom prst="straightConnector1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61" name="Straight Arrow Connector 60"/>
          <p:cNvCxnSpPr/>
          <p:nvPr/>
        </p:nvCxnSpPr>
        <p:spPr bwMode="auto">
          <a:xfrm rot="5400000">
            <a:off x="5295900" y="3390900"/>
            <a:ext cx="381000" cy="30480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63" name="Straight Arrow Connector 62"/>
          <p:cNvCxnSpPr/>
          <p:nvPr/>
        </p:nvCxnSpPr>
        <p:spPr bwMode="auto">
          <a:xfrm rot="10800000" flipV="1">
            <a:off x="5029200" y="3352800"/>
            <a:ext cx="533400" cy="381000"/>
          </a:xfrm>
          <a:prstGeom prst="straightConnector1">
            <a:avLst/>
          </a:prstGeom>
          <a:noFill/>
          <a:ln w="9525" cap="flat" cmpd="sng" algn="ctr">
            <a:solidFill>
              <a:srgbClr val="FF000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3" name="Straight Arrow Connector 2"/>
          <p:cNvCxnSpPr/>
          <p:nvPr/>
        </p:nvCxnSpPr>
        <p:spPr>
          <a:xfrm flipV="1">
            <a:off x="6271419" y="1443037"/>
            <a:ext cx="1653381" cy="1372394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V="1">
            <a:off x="6145609" y="1676400"/>
            <a:ext cx="2796381" cy="1433512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409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0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0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0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0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0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0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70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70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70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70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70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70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4" dur="500"/>
                                        <p:tgtEl>
                                          <p:spTgt spid="70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5" dur="500"/>
                                        <p:tgtEl>
                                          <p:spTgt spid="70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70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70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70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9" dur="500"/>
                                        <p:tgtEl>
                                          <p:spTgt spid="7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70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70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70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70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70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70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8" grpId="0"/>
      <p:bldP spid="70661" grpId="0" animBg="1"/>
      <p:bldP spid="70662" grpId="0" animBg="1"/>
      <p:bldP spid="70663" grpId="0" animBg="1"/>
      <p:bldP spid="70664" grpId="0" animBg="1"/>
      <p:bldP spid="70665" grpId="0" animBg="1"/>
      <p:bldP spid="70666" grpId="0" animBg="1"/>
      <p:bldP spid="70667" grpId="0" animBg="1"/>
      <p:bldP spid="70668" grpId="0"/>
      <p:bldP spid="70669" grpId="0" animBg="1"/>
      <p:bldP spid="70675" grpId="0"/>
      <p:bldP spid="70676" grpId="0" animBg="1"/>
      <p:bldP spid="70677" grpId="0" animBg="1"/>
      <p:bldP spid="70679" grpId="0" animBg="1"/>
      <p:bldP spid="70680" grpId="0" animBg="1"/>
      <p:bldP spid="70683" grpId="0" animBg="1"/>
      <p:bldP spid="70684" grpId="0"/>
      <p:bldP spid="70685" grpId="0" animBg="1"/>
      <p:bldP spid="70686" grpId="0"/>
      <p:bldP spid="34" grpId="0"/>
      <p:bldP spid="4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ANOTHER MORAL….</a:t>
            </a:r>
          </a:p>
        </p:txBody>
      </p:sp>
      <p:sp>
        <p:nvSpPr>
          <p:cNvPr id="64517" name="Text Box 5"/>
          <p:cNvSpPr txBox="1">
            <a:spLocks noChangeArrowheads="1"/>
          </p:cNvSpPr>
          <p:nvPr/>
        </p:nvSpPr>
        <p:spPr bwMode="auto">
          <a:xfrm>
            <a:off x="914400" y="1279525"/>
            <a:ext cx="7010400" cy="1077218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Higher verifiable precision correlates with higher technical development</a:t>
            </a: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152400" y="2514600"/>
            <a:ext cx="3657600" cy="2062103"/>
          </a:xfrm>
          <a:prstGeom prst="rect">
            <a:avLst/>
          </a:prstGeom>
          <a:solidFill>
            <a:srgbClr val="CCFFFF"/>
          </a:solidFill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3200" dirty="0">
                <a:solidFill>
                  <a:srgbClr val="FF0000"/>
                </a:solidFill>
              </a:rPr>
              <a:t>1492:</a:t>
            </a:r>
            <a:r>
              <a:rPr lang="en-US" sz="3200" dirty="0"/>
              <a:t>  Columbus is within </a:t>
            </a:r>
            <a:r>
              <a:rPr lang="en-US" sz="3200" b="1" u="sng" dirty="0"/>
              <a:t>+</a:t>
            </a:r>
            <a:r>
              <a:rPr lang="en-US" sz="3200" b="1" dirty="0"/>
              <a:t> 10,000</a:t>
            </a:r>
            <a:r>
              <a:rPr lang="en-US" sz="3200" dirty="0"/>
              <a:t> miles of estimate for Earth’s diameter</a:t>
            </a:r>
          </a:p>
        </p:txBody>
      </p:sp>
      <p:sp>
        <p:nvSpPr>
          <p:cNvPr id="64519" name="Text Box 7"/>
          <p:cNvSpPr txBox="1">
            <a:spLocks noChangeArrowheads="1"/>
          </p:cNvSpPr>
          <p:nvPr/>
        </p:nvSpPr>
        <p:spPr bwMode="auto">
          <a:xfrm>
            <a:off x="4413738" y="2637710"/>
            <a:ext cx="4343400" cy="1815882"/>
          </a:xfrm>
          <a:prstGeom prst="rect">
            <a:avLst/>
          </a:prstGeom>
          <a:solidFill>
            <a:srgbClr val="FFFF00"/>
          </a:solidFill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2800" b="1" dirty="0" smtClean="0">
                <a:solidFill>
                  <a:srgbClr val="3333FF"/>
                </a:solidFill>
              </a:rPr>
              <a:t>2012:</a:t>
            </a:r>
            <a:r>
              <a:rPr lang="en-US" sz="2800" dirty="0" smtClean="0"/>
              <a:t> </a:t>
            </a:r>
            <a:r>
              <a:rPr lang="en-US" sz="2800" b="1" dirty="0"/>
              <a:t>we can pin point the position of anyone via GPS to within </a:t>
            </a:r>
            <a:r>
              <a:rPr lang="en-US" sz="2800" b="1" u="sng" dirty="0"/>
              <a:t>+</a:t>
            </a:r>
            <a:r>
              <a:rPr lang="en-US" sz="2800" b="1" dirty="0"/>
              <a:t> </a:t>
            </a:r>
            <a:r>
              <a:rPr lang="en-US" sz="2800" b="1" dirty="0" smtClean="0"/>
              <a:t>0.00005 </a:t>
            </a:r>
            <a:r>
              <a:rPr lang="en-US" sz="2800" b="1" dirty="0"/>
              <a:t>miles </a:t>
            </a:r>
            <a:endParaRPr lang="en-US" sz="2800" b="1" dirty="0" smtClean="0"/>
          </a:p>
          <a:p>
            <a:pPr algn="l"/>
            <a:r>
              <a:rPr lang="en-US" sz="2800" b="1" dirty="0" smtClean="0"/>
              <a:t>(  </a:t>
            </a:r>
            <a:r>
              <a:rPr lang="en-US" sz="2800" b="1" dirty="0" smtClean="0">
                <a:sym typeface="Symbol"/>
              </a:rPr>
              <a:t> </a:t>
            </a:r>
            <a:r>
              <a:rPr lang="en-US" sz="2800" b="1" dirty="0" smtClean="0"/>
              <a:t>3 </a:t>
            </a:r>
            <a:r>
              <a:rPr lang="en-US" sz="2800" b="1" dirty="0"/>
              <a:t>inches</a:t>
            </a:r>
            <a:r>
              <a:rPr lang="en-US" sz="2800" dirty="0"/>
              <a:t>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43000" y="4953000"/>
            <a:ext cx="6553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In ~ 500 years human measurement precision has increased by &gt; 10 million 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130502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4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4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4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7" grpId="0"/>
      <p:bldP spid="64518" grpId="0" animBg="1"/>
      <p:bldP spid="64519" grpId="0" animBg="1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615</TotalTime>
  <Words>475</Words>
  <Application>Microsoft Office PowerPoint</Application>
  <PresentationFormat>On-screen Show (4:3)</PresentationFormat>
  <Paragraphs>121</Paragraphs>
  <Slides>12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Exercise #3: Unit conversions (via factor-label &amp; Algebraic)</vt:lpstr>
      <vt:lpstr>Exercise #3: Unit conversions (continued)</vt:lpstr>
      <vt:lpstr>PowerPoint Presentation</vt:lpstr>
      <vt:lpstr>Examples of matter intensity (d) values</vt:lpstr>
      <vt:lpstr>Some standard density problems see also: page 18 </vt:lpstr>
      <vt:lpstr>More standard density problems see also: page 18 </vt:lpstr>
      <vt:lpstr>Yet more  standard density problems </vt:lpstr>
      <vt:lpstr>Why are sig fig important ?</vt:lpstr>
      <vt:lpstr>ANOTHER MORAL….</vt:lpstr>
      <vt:lpstr>Counting sig figs: Atlantic &amp; Pacific method</vt:lpstr>
      <vt:lpstr>sig figs in regular numbers :  Atlantic &amp; Pacific method (continued)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35</cp:revision>
  <dcterms:created xsi:type="dcterms:W3CDTF">2011-09-19T15:19:47Z</dcterms:created>
  <dcterms:modified xsi:type="dcterms:W3CDTF">2012-09-28T16:04:20Z</dcterms:modified>
</cp:coreProperties>
</file>