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0" r:id="rId4"/>
    <p:sldId id="262" r:id="rId5"/>
    <p:sldId id="263" r:id="rId6"/>
    <p:sldId id="264" r:id="rId7"/>
    <p:sldId id="265" r:id="rId8"/>
    <p:sldId id="266" r:id="rId9"/>
    <p:sldId id="261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E3EDDC-7C85-46CA-B7B0-A4901A3EDD12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3FD613-A9F9-4689-8EB0-D62D77EFE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762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FD613-A9F9-4689-8EB0-D62D77EFE17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133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34A9A-CAB0-4464-B8FC-3B79A3FA603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FD613-A9F9-4689-8EB0-D62D77EFE17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4321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34A9A-CAB0-4464-B8FC-3B79A3FA603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111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289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1379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88A51-208C-4761-A890-2CEB9207D8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587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19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221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210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377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771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337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077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203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AD116-9BBD-4863-A5A9-12859FB26D88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E7D05-52D3-4F98-B08C-452A00CF9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03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173" y="70991"/>
            <a:ext cx="6096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Where we’ve been so far </a:t>
            </a:r>
          </a:p>
          <a:p>
            <a:r>
              <a:rPr lang="en-US" sz="3200" b="1" dirty="0" smtClean="0"/>
              <a:t>on the chemistry road trip</a:t>
            </a:r>
            <a:endParaRPr lang="en-US" sz="3200" b="1" dirty="0"/>
          </a:p>
        </p:txBody>
      </p:sp>
      <p:pic>
        <p:nvPicPr>
          <p:cNvPr id="1026" name="Picture 2" descr="http://2.bp.blogspot.com/-PFrbdJpIqDM/TjdutFAjUnI/AAAAAAAAATE/xF6iphsupqA/s1600/open-r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70991"/>
            <a:ext cx="4038600" cy="2895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3276600"/>
            <a:ext cx="9144000" cy="34163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3600" b="1" dirty="0" smtClean="0"/>
              <a:t>Basic atomic structure and element language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600" b="1" dirty="0" smtClean="0"/>
              <a:t>Light as a probe of atoms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600" b="1" dirty="0" smtClean="0"/>
              <a:t>Electronic models of atoms (Bohr and others)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600" b="1" dirty="0" smtClean="0"/>
              <a:t>Electronic configurations of atoms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600" b="1" dirty="0" smtClean="0"/>
              <a:t>Periodicity of atoms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1148209"/>
            <a:ext cx="4724400" cy="1323439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r>
              <a:rPr lang="en-US" sz="4000" b="1" dirty="0" smtClean="0">
                <a:solidFill>
                  <a:srgbClr val="FF0000"/>
                </a:solidFill>
              </a:rPr>
              <a:t>so far…its all been about atoms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323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81000"/>
            <a:ext cx="876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 Typical metric-Metric </a:t>
            </a:r>
            <a:r>
              <a:rPr lang="en-US" sz="3600" b="1" dirty="0"/>
              <a:t>C</a:t>
            </a:r>
            <a:r>
              <a:rPr lang="en-US" sz="3600" b="1" dirty="0" smtClean="0"/>
              <a:t>onversion Problem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752600" y="1600200"/>
            <a:ext cx="510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100 km =  ????? cm </a:t>
            </a:r>
            <a:endParaRPr lang="en-US" sz="4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3289903"/>
            <a:ext cx="8534400" cy="193899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4000" b="1" dirty="0" smtClean="0"/>
              <a:t>Factor-label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4000" b="1" dirty="0" smtClean="0"/>
              <a:t>Algebraic way (Marine way)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4000" b="1" dirty="0" smtClean="0"/>
              <a:t>Count-the-magnitudes, move decimal</a:t>
            </a:r>
            <a:endParaRPr 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122218" y="2431197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3 ways to do this…..</a:t>
            </a:r>
            <a:endParaRPr lang="en-US" sz="4800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5410200"/>
            <a:ext cx="86868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FF0000"/>
                </a:solidFill>
              </a:rPr>
              <a:t>ALL THREE REQUIRE THAT YOU KNOW THE PREFIX MAGNITUDES, NAMES AND SYMBOLS</a:t>
            </a:r>
            <a:endParaRPr lang="en-US" sz="35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160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Exercise #3: Unit conversions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(via factor-label &amp; Algebraic)</a:t>
            </a:r>
          </a:p>
        </p:txBody>
      </p:sp>
      <p:sp>
        <p:nvSpPr>
          <p:cNvPr id="15363" name="Text Box 7"/>
          <p:cNvSpPr txBox="1">
            <a:spLocks noChangeArrowheads="1"/>
          </p:cNvSpPr>
          <p:nvPr/>
        </p:nvSpPr>
        <p:spPr bwMode="auto">
          <a:xfrm>
            <a:off x="0" y="1905000"/>
            <a:ext cx="4267200" cy="646331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600" dirty="0"/>
              <a:t>Convert 45.7 kg to g</a:t>
            </a:r>
          </a:p>
        </p:txBody>
      </p:sp>
      <p:sp>
        <p:nvSpPr>
          <p:cNvPr id="15364" name="Text Box 8"/>
          <p:cNvSpPr txBox="1">
            <a:spLocks noChangeArrowheads="1"/>
          </p:cNvSpPr>
          <p:nvPr/>
        </p:nvSpPr>
        <p:spPr bwMode="auto">
          <a:xfrm>
            <a:off x="152400" y="3200400"/>
            <a:ext cx="4419600" cy="646331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600" dirty="0"/>
              <a:t>Convert 0.73 </a:t>
            </a:r>
            <a:r>
              <a:rPr lang="en-US" sz="3600" dirty="0" err="1"/>
              <a:t>mL</a:t>
            </a:r>
            <a:r>
              <a:rPr lang="en-US" sz="3600" dirty="0"/>
              <a:t> to </a:t>
            </a:r>
            <a:r>
              <a:rPr lang="en-US" sz="3600" dirty="0">
                <a:sym typeface="Symbol" pitchFamily="18" charset="2"/>
              </a:rPr>
              <a:t>L</a:t>
            </a:r>
          </a:p>
        </p:txBody>
      </p:sp>
      <p:sp>
        <p:nvSpPr>
          <p:cNvPr id="15365" name="Text Box 9"/>
          <p:cNvSpPr txBox="1">
            <a:spLocks noChangeArrowheads="1"/>
          </p:cNvSpPr>
          <p:nvPr/>
        </p:nvSpPr>
        <p:spPr bwMode="auto">
          <a:xfrm>
            <a:off x="228600" y="4267200"/>
            <a:ext cx="4648200" cy="646331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dirty="0"/>
              <a:t>Convert </a:t>
            </a:r>
            <a:r>
              <a:rPr lang="en-US" sz="3600" dirty="0" smtClean="0"/>
              <a:t>3.6 Ms to ns</a:t>
            </a:r>
            <a:endParaRPr lang="en-US" sz="3600" dirty="0">
              <a:sym typeface="Symbol" pitchFamily="18" charset="2"/>
            </a:endParaRPr>
          </a:p>
        </p:txBody>
      </p:sp>
      <p:sp>
        <p:nvSpPr>
          <p:cNvPr id="43018" name="Text Box 10"/>
          <p:cNvSpPr txBox="1">
            <a:spLocks noChangeArrowheads="1"/>
          </p:cNvSpPr>
          <p:nvPr/>
        </p:nvSpPr>
        <p:spPr bwMode="auto">
          <a:xfrm>
            <a:off x="5105400" y="1905000"/>
            <a:ext cx="3429000" cy="707886"/>
          </a:xfrm>
          <a:prstGeom prst="rect">
            <a:avLst/>
          </a:prstGeom>
          <a:solidFill>
            <a:srgbClr val="FFFF00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 dirty="0">
                <a:solidFill>
                  <a:srgbClr val="CC3300"/>
                </a:solidFill>
              </a:rPr>
              <a:t>4.57*10</a:t>
            </a:r>
            <a:r>
              <a:rPr lang="en-US" sz="4000" b="1" baseline="30000" dirty="0">
                <a:solidFill>
                  <a:srgbClr val="CC3300"/>
                </a:solidFill>
              </a:rPr>
              <a:t>4</a:t>
            </a:r>
            <a:r>
              <a:rPr lang="en-US" sz="4000" b="1" dirty="0">
                <a:solidFill>
                  <a:srgbClr val="CC3300"/>
                </a:solidFill>
              </a:rPr>
              <a:t> g</a:t>
            </a:r>
          </a:p>
        </p:txBody>
      </p:sp>
      <p:sp>
        <p:nvSpPr>
          <p:cNvPr id="43019" name="Text Box 11"/>
          <p:cNvSpPr txBox="1">
            <a:spLocks noChangeArrowheads="1"/>
          </p:cNvSpPr>
          <p:nvPr/>
        </p:nvSpPr>
        <p:spPr bwMode="auto">
          <a:xfrm>
            <a:off x="4572000" y="3276600"/>
            <a:ext cx="4114800" cy="646331"/>
          </a:xfrm>
          <a:prstGeom prst="rect">
            <a:avLst/>
          </a:prstGeom>
          <a:solidFill>
            <a:srgbClr val="FFFF00"/>
          </a:solidFill>
          <a:ln w="1905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CC3300"/>
                </a:solidFill>
              </a:rPr>
              <a:t>730 </a:t>
            </a:r>
            <a:r>
              <a:rPr lang="en-US" sz="3600" b="1" dirty="0">
                <a:solidFill>
                  <a:srgbClr val="CC3300"/>
                </a:solidFill>
                <a:sym typeface="Symbol" pitchFamily="18" charset="2"/>
              </a:rPr>
              <a:t>L =7.3*10</a:t>
            </a:r>
            <a:r>
              <a:rPr lang="en-US" sz="3600" b="1" baseline="30000" dirty="0">
                <a:solidFill>
                  <a:srgbClr val="CC3300"/>
                </a:solidFill>
                <a:sym typeface="Symbol" pitchFamily="18" charset="2"/>
              </a:rPr>
              <a:t>2</a:t>
            </a:r>
            <a:r>
              <a:rPr lang="en-US" sz="3600" b="1" dirty="0">
                <a:solidFill>
                  <a:srgbClr val="CC3300"/>
                </a:solidFill>
                <a:sym typeface="Symbol" pitchFamily="18" charset="2"/>
              </a:rPr>
              <a:t> </a:t>
            </a:r>
            <a:r>
              <a:rPr lang="en-US" sz="3600" dirty="0">
                <a:solidFill>
                  <a:srgbClr val="CC3300"/>
                </a:solidFill>
                <a:sym typeface="Symbol" pitchFamily="18" charset="2"/>
              </a:rPr>
              <a:t>L</a:t>
            </a:r>
          </a:p>
        </p:txBody>
      </p:sp>
      <p:sp>
        <p:nvSpPr>
          <p:cNvPr id="43020" name="Text Box 12"/>
          <p:cNvSpPr txBox="1">
            <a:spLocks noChangeArrowheads="1"/>
          </p:cNvSpPr>
          <p:nvPr/>
        </p:nvSpPr>
        <p:spPr bwMode="auto">
          <a:xfrm>
            <a:off x="5715000" y="4267200"/>
            <a:ext cx="2667000" cy="646331"/>
          </a:xfrm>
          <a:prstGeom prst="rect">
            <a:avLst/>
          </a:prstGeom>
          <a:solidFill>
            <a:srgbClr val="FFFF00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 dirty="0" smtClean="0">
                <a:solidFill>
                  <a:srgbClr val="CC3300"/>
                </a:solidFill>
              </a:rPr>
              <a:t>3.6*10</a:t>
            </a:r>
            <a:r>
              <a:rPr lang="en-US" sz="3600" b="1" baseline="30000" dirty="0" smtClean="0">
                <a:solidFill>
                  <a:srgbClr val="CC3300"/>
                </a:solidFill>
              </a:rPr>
              <a:t>15</a:t>
            </a:r>
            <a:r>
              <a:rPr lang="en-US" sz="3600" b="1" dirty="0" smtClean="0">
                <a:solidFill>
                  <a:srgbClr val="CC3300"/>
                </a:solidFill>
              </a:rPr>
              <a:t> ns</a:t>
            </a:r>
            <a:endParaRPr lang="en-US" sz="3600" b="1" dirty="0">
              <a:solidFill>
                <a:srgbClr val="CC3300"/>
              </a:solidFill>
            </a:endParaRPr>
          </a:p>
        </p:txBody>
      </p:sp>
      <p:sp>
        <p:nvSpPr>
          <p:cNvPr id="15369" name="Text Box 13"/>
          <p:cNvSpPr txBox="1">
            <a:spLocks noChangeArrowheads="1"/>
          </p:cNvSpPr>
          <p:nvPr/>
        </p:nvSpPr>
        <p:spPr bwMode="auto">
          <a:xfrm>
            <a:off x="5105400" y="1371600"/>
            <a:ext cx="3124200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u="sng"/>
              <a:t>answers</a:t>
            </a:r>
          </a:p>
        </p:txBody>
      </p:sp>
    </p:spTree>
    <p:extLst>
      <p:ext uri="{BB962C8B-B14F-4D97-AF65-F5344CB8AC3E}">
        <p14:creationId xmlns:p14="http://schemas.microsoft.com/office/powerpoint/2010/main" val="1777004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  <p:bldP spid="15364" grpId="0"/>
      <p:bldP spid="15365" grpId="0"/>
      <p:bldP spid="43018" grpId="0" animBg="1"/>
      <p:bldP spid="43019" grpId="0" animBg="1"/>
      <p:bldP spid="430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94256" y="132592"/>
            <a:ext cx="9238256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900" b="1" dirty="0" smtClean="0"/>
              <a:t>NEXT STOP ON THE CHEMISTRY ROAD TRIP:</a:t>
            </a:r>
            <a:endParaRPr lang="en-US" sz="3900" b="1" dirty="0"/>
          </a:p>
        </p:txBody>
      </p:sp>
      <p:pic>
        <p:nvPicPr>
          <p:cNvPr id="2050" name="Picture 2" descr="http://images.travelpod.com/users/carsonsontour2/1.1289910207.road-side-sto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674" y="867957"/>
            <a:ext cx="5034221" cy="3780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-88394" y="1469886"/>
            <a:ext cx="441886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MOLECULES AND COMPOUNDS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4734342"/>
            <a:ext cx="9144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=&gt;atoms in combination…where the `real’ chemistry starts…done old school way through weights &amp; moles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000059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800" b="1" dirty="0" smtClean="0"/>
              <a:t>Fundamental SI (</a:t>
            </a:r>
            <a:r>
              <a:rPr lang="en-US" sz="3800" b="1" dirty="0" smtClean="0">
                <a:solidFill>
                  <a:srgbClr val="FF0066"/>
                </a:solidFill>
              </a:rPr>
              <a:t>le </a:t>
            </a:r>
            <a:r>
              <a:rPr lang="en-US" b="1" dirty="0" err="1" smtClean="0"/>
              <a:t>S</a:t>
            </a:r>
            <a:r>
              <a:rPr lang="en-US" sz="3800" b="1" dirty="0" err="1" smtClean="0">
                <a:solidFill>
                  <a:srgbClr val="FF0066"/>
                </a:solidFill>
              </a:rPr>
              <a:t>ysteme</a:t>
            </a:r>
            <a:r>
              <a:rPr lang="en-US" sz="3800" b="1" dirty="0" smtClean="0">
                <a:solidFill>
                  <a:srgbClr val="FF0066"/>
                </a:solidFill>
              </a:rPr>
              <a:t> </a:t>
            </a:r>
            <a:r>
              <a:rPr lang="en-US" b="1" dirty="0" smtClean="0"/>
              <a:t>I</a:t>
            </a:r>
            <a:r>
              <a:rPr lang="en-US" sz="3800" b="1" dirty="0" smtClean="0">
                <a:solidFill>
                  <a:srgbClr val="FF0066"/>
                </a:solidFill>
              </a:rPr>
              <a:t>nternational)</a:t>
            </a:r>
            <a:r>
              <a:rPr lang="en-US" sz="3800" b="1" dirty="0" smtClean="0"/>
              <a:t> Units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4600" y="1371600"/>
            <a:ext cx="5181600" cy="2438400"/>
          </a:xfrm>
          <a:solidFill>
            <a:srgbClr val="FFFF00"/>
          </a:solidFill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3900" b="1" u="sng" dirty="0" smtClean="0">
                <a:solidFill>
                  <a:srgbClr val="FF0000"/>
                </a:solidFill>
              </a:rPr>
              <a:t>L</a:t>
            </a:r>
            <a:r>
              <a:rPr lang="en-US" sz="3900" b="1" dirty="0" smtClean="0">
                <a:solidFill>
                  <a:srgbClr val="FF0000"/>
                </a:solidFill>
              </a:rPr>
              <a:t>ength (meters, m)</a:t>
            </a:r>
          </a:p>
          <a:p>
            <a:pPr eaLnBrk="1" hangingPunct="1"/>
            <a:r>
              <a:rPr lang="en-US" sz="3900" b="1" u="sng" dirty="0" smtClean="0">
                <a:solidFill>
                  <a:srgbClr val="FF0000"/>
                </a:solidFill>
              </a:rPr>
              <a:t>M</a:t>
            </a:r>
            <a:r>
              <a:rPr lang="en-US" sz="3900" b="1" dirty="0" smtClean="0">
                <a:solidFill>
                  <a:srgbClr val="FF0000"/>
                </a:solidFill>
              </a:rPr>
              <a:t>ass (kilograms, kg)</a:t>
            </a:r>
          </a:p>
          <a:p>
            <a:pPr eaLnBrk="1" hangingPunct="1"/>
            <a:r>
              <a:rPr lang="en-US" sz="3900" b="1" u="sng" dirty="0" smtClean="0">
                <a:solidFill>
                  <a:srgbClr val="FF0000"/>
                </a:solidFill>
              </a:rPr>
              <a:t>t</a:t>
            </a:r>
            <a:r>
              <a:rPr lang="en-US" sz="3900" b="1" dirty="0" smtClean="0">
                <a:solidFill>
                  <a:srgbClr val="FF0000"/>
                </a:solidFill>
              </a:rPr>
              <a:t>ime (seconds, s)</a:t>
            </a:r>
          </a:p>
          <a:p>
            <a:pPr eaLnBrk="1" hangingPunct="1"/>
            <a:r>
              <a:rPr lang="en-US" sz="3900" b="1" u="sng" dirty="0" smtClean="0">
                <a:solidFill>
                  <a:srgbClr val="FF0000"/>
                </a:solidFill>
              </a:rPr>
              <a:t>T</a:t>
            </a:r>
            <a:r>
              <a:rPr lang="en-US" sz="3900" b="1" dirty="0" smtClean="0">
                <a:solidFill>
                  <a:srgbClr val="FF0000"/>
                </a:solidFill>
              </a:rPr>
              <a:t>emperature  (Kelvin, K)</a:t>
            </a:r>
          </a:p>
          <a:p>
            <a:pPr eaLnBrk="1" hangingPunct="1"/>
            <a:endParaRPr lang="en-US" sz="2400" dirty="0" smtClean="0">
              <a:solidFill>
                <a:srgbClr val="FF0000"/>
              </a:solidFill>
            </a:endParaRPr>
          </a:p>
          <a:p>
            <a:pPr eaLnBrk="1" hangingPunct="1"/>
            <a:endParaRPr lang="en-US" sz="2000" dirty="0" smtClean="0"/>
          </a:p>
          <a:p>
            <a:pPr eaLnBrk="1" hangingPunct="1"/>
            <a:endParaRPr lang="en-US" sz="2400" dirty="0" smtClean="0"/>
          </a:p>
          <a:p>
            <a:pPr eaLnBrk="1" hangingPunct="1"/>
            <a:endParaRPr lang="en-US" sz="2800" dirty="0" smtClean="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8100" y="1083439"/>
            <a:ext cx="2362200" cy="175432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Basic biggies to know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609600" y="4724400"/>
            <a:ext cx="4724400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>
            <a:outerShdw dist="35921" dir="2700000" algn="ctr" rotWithShape="0">
              <a:srgbClr val="990000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endParaRPr lang="en-US" sz="2000" b="1">
              <a:solidFill>
                <a:srgbClr val="FF0000"/>
              </a:solidFill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2680855" y="4724400"/>
            <a:ext cx="6400800" cy="1015663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buFontTx/>
              <a:buChar char="•"/>
            </a:pP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b="1" dirty="0" smtClean="0"/>
              <a:t>count </a:t>
            </a:r>
            <a:r>
              <a:rPr lang="en-US" sz="4000" b="1" dirty="0" smtClean="0">
                <a:solidFill>
                  <a:schemeClr val="tx1"/>
                </a:solidFill>
              </a:rPr>
              <a:t>of </a:t>
            </a:r>
            <a:r>
              <a:rPr lang="en-US" sz="4000" b="1" dirty="0">
                <a:solidFill>
                  <a:schemeClr val="tx1"/>
                </a:solidFill>
              </a:rPr>
              <a:t>stuff (moles, </a:t>
            </a:r>
            <a:r>
              <a:rPr lang="en-US" sz="4000" b="1" dirty="0" err="1">
                <a:solidFill>
                  <a:schemeClr val="tx1"/>
                </a:solidFill>
              </a:rPr>
              <a:t>mol</a:t>
            </a:r>
            <a:r>
              <a:rPr lang="en-US" sz="4000" b="1" dirty="0">
                <a:solidFill>
                  <a:schemeClr val="tx1"/>
                </a:solidFill>
              </a:rPr>
              <a:t>)</a:t>
            </a:r>
          </a:p>
          <a:p>
            <a:pPr algn="l">
              <a:buFontTx/>
              <a:buChar char="•"/>
            </a:pP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7696200" y="1693985"/>
            <a:ext cx="0" cy="1371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7696200" y="1960602"/>
            <a:ext cx="1385455" cy="70788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600" dirty="0"/>
              <a:t>`</a:t>
            </a:r>
            <a:r>
              <a:rPr lang="en-US" sz="4000" b="1" dirty="0" err="1"/>
              <a:t>mks</a:t>
            </a:r>
            <a:r>
              <a:rPr lang="en-US" sz="4000" dirty="0"/>
              <a:t>’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100" y="4038600"/>
            <a:ext cx="29337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+Chemistry add-on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778914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17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nimBg="1"/>
      <p:bldP spid="7172" grpId="0"/>
      <p:bldP spid="7176" grpId="0" animBg="1"/>
      <p:bldP spid="7182" grpId="0" animBg="1"/>
      <p:bldP spid="7183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b="1" dirty="0" smtClean="0"/>
              <a:t>Trouble in measurement paradise: </a:t>
            </a:r>
            <a:br>
              <a:rPr lang="en-US" sz="4000" b="1" dirty="0" smtClean="0"/>
            </a:br>
            <a:r>
              <a:rPr lang="en-US" sz="4000" b="1" dirty="0" smtClean="0"/>
              <a:t>hassles over unit choices  </a:t>
            </a:r>
          </a:p>
        </p:txBody>
      </p:sp>
      <p:pic>
        <p:nvPicPr>
          <p:cNvPr id="14341" name="Picture 5" descr="repubs_dem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2362200"/>
            <a:ext cx="2997200" cy="247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6" descr="Cats vs dog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2438400"/>
            <a:ext cx="2162175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304800" y="1361182"/>
            <a:ext cx="3352800" cy="1077218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dirty="0"/>
              <a:t>English </a:t>
            </a:r>
            <a:r>
              <a:rPr lang="en-US" sz="3200" dirty="0" err="1"/>
              <a:t>vs</a:t>
            </a:r>
            <a:r>
              <a:rPr lang="en-US" sz="3200" dirty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Metric</a:t>
            </a:r>
            <a:endParaRPr lang="en-US" sz="3200" dirty="0">
              <a:solidFill>
                <a:srgbClr val="FF0000"/>
              </a:solidFill>
            </a:endParaRPr>
          </a:p>
          <a:p>
            <a:pPr algn="ctr"/>
            <a:r>
              <a:rPr lang="en-US" sz="3200" b="1" dirty="0" smtClean="0"/>
              <a:t>U-DO-IT </a:t>
            </a:r>
            <a:r>
              <a:rPr lang="en-US" sz="3200" b="1" dirty="0" err="1" smtClean="0"/>
              <a:t>pp</a:t>
            </a:r>
            <a:r>
              <a:rPr lang="en-US" sz="3200" b="1" dirty="0" smtClean="0"/>
              <a:t> 11-14</a:t>
            </a:r>
            <a:endParaRPr lang="en-US" sz="3200" b="1" dirty="0"/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86932" y="4999596"/>
            <a:ext cx="2971800" cy="1569660"/>
          </a:xfrm>
          <a:prstGeom prst="rect">
            <a:avLst/>
          </a:prstGeom>
          <a:solidFill>
            <a:srgbClr val="FFFF00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sz="3200" b="1" dirty="0"/>
              <a:t>feet </a:t>
            </a:r>
            <a:r>
              <a:rPr lang="en-US" sz="3200" b="1" dirty="0" err="1"/>
              <a:t>vs</a:t>
            </a:r>
            <a:r>
              <a:rPr lang="en-US" sz="3200" b="1" dirty="0"/>
              <a:t> </a:t>
            </a:r>
            <a:r>
              <a:rPr lang="en-US" sz="3200" b="1" dirty="0">
                <a:solidFill>
                  <a:srgbClr val="FF0066"/>
                </a:solidFill>
              </a:rPr>
              <a:t>meters</a:t>
            </a:r>
          </a:p>
          <a:p>
            <a:pPr>
              <a:spcBef>
                <a:spcPct val="0"/>
              </a:spcBef>
            </a:pPr>
            <a:r>
              <a:rPr lang="en-US" sz="3200" b="1" dirty="0"/>
              <a:t>lbs </a:t>
            </a:r>
            <a:r>
              <a:rPr lang="en-US" sz="3200" b="1" dirty="0" err="1"/>
              <a:t>vs</a:t>
            </a:r>
            <a:r>
              <a:rPr lang="en-US" sz="3200" b="1" dirty="0"/>
              <a:t> </a:t>
            </a:r>
            <a:r>
              <a:rPr lang="en-US" sz="3200" b="1" dirty="0">
                <a:solidFill>
                  <a:srgbClr val="FF0066"/>
                </a:solidFill>
              </a:rPr>
              <a:t>kg</a:t>
            </a:r>
          </a:p>
          <a:p>
            <a:pPr>
              <a:spcBef>
                <a:spcPct val="0"/>
              </a:spcBef>
            </a:pPr>
            <a:r>
              <a:rPr lang="en-US" sz="3200" b="1" dirty="0"/>
              <a:t>gallons </a:t>
            </a:r>
            <a:r>
              <a:rPr lang="en-US" sz="3200" b="1" dirty="0" err="1"/>
              <a:t>vs</a:t>
            </a:r>
            <a:r>
              <a:rPr lang="en-US" sz="3200" b="1" dirty="0"/>
              <a:t> </a:t>
            </a:r>
            <a:r>
              <a:rPr lang="en-US" sz="3200" b="1" dirty="0">
                <a:solidFill>
                  <a:srgbClr val="FF0066"/>
                </a:solidFill>
              </a:rPr>
              <a:t>liters</a:t>
            </a:r>
            <a:endParaRPr lang="en-US" sz="3200" dirty="0"/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4724400" y="1388891"/>
            <a:ext cx="4419600" cy="1077218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CC3300"/>
                </a:solidFill>
              </a:rPr>
              <a:t>metric</a:t>
            </a:r>
            <a:r>
              <a:rPr lang="en-US" sz="3200" b="1" dirty="0"/>
              <a:t> </a:t>
            </a:r>
            <a:r>
              <a:rPr lang="en-US" sz="3200" b="1" dirty="0" err="1"/>
              <a:t>vs</a:t>
            </a:r>
            <a:r>
              <a:rPr lang="en-US" sz="3200" b="1" dirty="0"/>
              <a:t> </a:t>
            </a:r>
            <a:r>
              <a:rPr lang="en-US" sz="3200" b="1" dirty="0" smtClean="0">
                <a:solidFill>
                  <a:srgbClr val="FF0066"/>
                </a:solidFill>
              </a:rPr>
              <a:t>Metric</a:t>
            </a:r>
          </a:p>
          <a:p>
            <a:pPr algn="ctr"/>
            <a:r>
              <a:rPr lang="en-US" sz="3200" b="1" dirty="0" smtClean="0">
                <a:solidFill>
                  <a:srgbClr val="FF0066"/>
                </a:solidFill>
              </a:rPr>
              <a:t>Not in text (Doc does it)</a:t>
            </a:r>
            <a:endParaRPr lang="en-US" sz="3200" b="1" dirty="0">
              <a:solidFill>
                <a:srgbClr val="FF0066"/>
              </a:solidFill>
            </a:endParaRP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5486400" y="4953000"/>
            <a:ext cx="2514600" cy="1754326"/>
          </a:xfrm>
          <a:prstGeom prst="rect">
            <a:avLst/>
          </a:prstGeom>
          <a:solidFill>
            <a:srgbClr val="CCFFCC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3600" b="1" dirty="0">
                <a:solidFill>
                  <a:srgbClr val="CC3300"/>
                </a:solidFill>
              </a:rPr>
              <a:t>cm</a:t>
            </a:r>
            <a:r>
              <a:rPr lang="en-US" sz="3600" b="1" dirty="0"/>
              <a:t> </a:t>
            </a:r>
            <a:r>
              <a:rPr lang="en-US" sz="3600" b="1" dirty="0" err="1"/>
              <a:t>vs</a:t>
            </a:r>
            <a:r>
              <a:rPr lang="en-US" sz="3600" b="1" dirty="0"/>
              <a:t> </a:t>
            </a:r>
            <a:r>
              <a:rPr lang="en-US" sz="3600" b="1" dirty="0">
                <a:solidFill>
                  <a:srgbClr val="FF0066"/>
                </a:solidFill>
              </a:rPr>
              <a:t>m</a:t>
            </a:r>
          </a:p>
          <a:p>
            <a:pPr algn="ctr">
              <a:spcBef>
                <a:spcPct val="0"/>
              </a:spcBef>
            </a:pPr>
            <a:r>
              <a:rPr lang="en-US" sz="3600" b="1" dirty="0">
                <a:solidFill>
                  <a:srgbClr val="CC3300"/>
                </a:solidFill>
              </a:rPr>
              <a:t>g</a:t>
            </a:r>
            <a:r>
              <a:rPr lang="en-US" sz="3600" b="1" dirty="0"/>
              <a:t> </a:t>
            </a:r>
            <a:r>
              <a:rPr lang="en-US" sz="3600" b="1" dirty="0" err="1"/>
              <a:t>vs</a:t>
            </a:r>
            <a:r>
              <a:rPr lang="en-US" sz="3600" b="1" dirty="0"/>
              <a:t> </a:t>
            </a:r>
            <a:r>
              <a:rPr lang="en-US" sz="3600" b="1" dirty="0">
                <a:solidFill>
                  <a:srgbClr val="FF0066"/>
                </a:solidFill>
              </a:rPr>
              <a:t>kg</a:t>
            </a:r>
          </a:p>
          <a:p>
            <a:pPr algn="ctr">
              <a:spcBef>
                <a:spcPct val="0"/>
              </a:spcBef>
            </a:pPr>
            <a:r>
              <a:rPr lang="en-US" sz="3600" b="1" dirty="0">
                <a:solidFill>
                  <a:srgbClr val="CC3300"/>
                </a:solidFill>
              </a:rPr>
              <a:t>mL</a:t>
            </a:r>
            <a:r>
              <a:rPr lang="en-US" sz="3600" b="1" dirty="0"/>
              <a:t> </a:t>
            </a:r>
            <a:r>
              <a:rPr lang="en-US" sz="3600" b="1" dirty="0" err="1"/>
              <a:t>vs</a:t>
            </a:r>
            <a:r>
              <a:rPr lang="en-US" sz="3600" b="1" dirty="0"/>
              <a:t> </a:t>
            </a:r>
            <a:r>
              <a:rPr lang="en-US" sz="3600" b="1" dirty="0" err="1">
                <a:solidFill>
                  <a:srgbClr val="FF0066"/>
                </a:solidFill>
              </a:rPr>
              <a:t>dL</a:t>
            </a:r>
            <a:endParaRPr lang="en-US" sz="3600" b="1" dirty="0">
              <a:solidFill>
                <a:srgbClr val="FF0066"/>
              </a:solidFill>
            </a:endParaRPr>
          </a:p>
        </p:txBody>
      </p:sp>
      <p:pic>
        <p:nvPicPr>
          <p:cNvPr id="11" name="Picture 1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0" y="2514600"/>
            <a:ext cx="222885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3124200" y="4572000"/>
            <a:ext cx="215265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USA (we </a:t>
            </a:r>
            <a:r>
              <a:rPr lang="en-US" sz="3200" b="1" smtClean="0"/>
              <a:t>are idiots) </a:t>
            </a:r>
            <a:r>
              <a:rPr lang="en-US" sz="3200" b="1" dirty="0" smtClean="0"/>
              <a:t>use English units  </a:t>
            </a:r>
            <a:r>
              <a:rPr lang="en-US" sz="3200" b="1" dirty="0" smtClean="0">
                <a:sym typeface="Wingdings" pitchFamily="2" charset="2"/>
              </a:rPr>
              <a:t>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501946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/>
      <p:bldP spid="14344" grpId="0" animBg="1"/>
      <p:bldP spid="14346" grpId="0"/>
      <p:bldP spid="14348" grpId="0" animBg="1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61815" y="2155686"/>
            <a:ext cx="2899064" cy="707886"/>
          </a:xfrm>
          <a:prstGeom prst="rect">
            <a:avLst/>
          </a:prstGeom>
          <a:solidFill>
            <a:schemeClr val="bg1"/>
          </a:solidFill>
          <a:ln w="1905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/>
              <a:t>Area(A) </a:t>
            </a:r>
            <a:r>
              <a:rPr lang="en-US" sz="4000" b="1" dirty="0"/>
              <a:t>=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90500" y="100280"/>
            <a:ext cx="8839200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0000FF"/>
                </a:solidFill>
              </a:rPr>
              <a:t>derived units</a:t>
            </a:r>
            <a:r>
              <a:rPr lang="en-US" sz="4000" b="1" dirty="0"/>
              <a:t> </a:t>
            </a:r>
            <a:r>
              <a:rPr lang="en-US" sz="4000" dirty="0"/>
              <a:t>=    combos of </a:t>
            </a:r>
            <a:r>
              <a:rPr lang="en-US" sz="4000" dirty="0">
                <a:solidFill>
                  <a:srgbClr val="FF0066"/>
                </a:solidFill>
              </a:rPr>
              <a:t>fundamental</a:t>
            </a:r>
            <a:r>
              <a:rPr lang="en-US" sz="4000" dirty="0"/>
              <a:t> </a:t>
            </a:r>
            <a:r>
              <a:rPr lang="en-US" sz="4000" b="1" dirty="0">
                <a:solidFill>
                  <a:srgbClr val="FF0000"/>
                </a:solidFill>
              </a:rPr>
              <a:t>L,M, t, T</a:t>
            </a:r>
            <a:r>
              <a:rPr lang="en-US" sz="4000" dirty="0"/>
              <a:t>...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505200" y="2057400"/>
            <a:ext cx="2514600" cy="70788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 </a:t>
            </a:r>
            <a:r>
              <a:rPr lang="en-US" sz="4000" b="1" dirty="0">
                <a:solidFill>
                  <a:srgbClr val="FF0000"/>
                </a:solidFill>
              </a:rPr>
              <a:t>L</a:t>
            </a:r>
            <a:r>
              <a:rPr lang="en-US" sz="4000" dirty="0"/>
              <a:t>(m) x </a:t>
            </a:r>
            <a:r>
              <a:rPr lang="en-US" sz="4000" b="1" dirty="0">
                <a:solidFill>
                  <a:srgbClr val="FF0000"/>
                </a:solidFill>
              </a:rPr>
              <a:t>L</a:t>
            </a:r>
            <a:r>
              <a:rPr lang="en-US" sz="4000" dirty="0"/>
              <a:t>(m</a:t>
            </a:r>
            <a:r>
              <a:rPr lang="en-US" dirty="0"/>
              <a:t>)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7010400" y="2316956"/>
            <a:ext cx="1371600" cy="707886"/>
          </a:xfrm>
          <a:prstGeom prst="rect">
            <a:avLst/>
          </a:prstGeom>
          <a:solidFill>
            <a:srgbClr val="FFFF00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/>
              <a:t>m</a:t>
            </a:r>
            <a:r>
              <a:rPr lang="en-US" sz="4000" baseline="30000" dirty="0"/>
              <a:t>2</a:t>
            </a:r>
            <a:endParaRPr lang="en-US" sz="4000" dirty="0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72736" y="3009251"/>
            <a:ext cx="2899064" cy="70788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000" b="1" dirty="0"/>
              <a:t>Volume (</a:t>
            </a:r>
            <a:r>
              <a:rPr lang="en-US" sz="4000" b="1" dirty="0">
                <a:solidFill>
                  <a:schemeClr val="accent2"/>
                </a:solidFill>
              </a:rPr>
              <a:t>V</a:t>
            </a:r>
            <a:r>
              <a:rPr lang="en-US" sz="4000" b="1" dirty="0"/>
              <a:t>)=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2819400" y="3056451"/>
            <a:ext cx="3886200" cy="70788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L</a:t>
            </a:r>
            <a:r>
              <a:rPr lang="en-US" sz="4000" dirty="0"/>
              <a:t>(m) x </a:t>
            </a:r>
            <a:r>
              <a:rPr lang="en-US" sz="4000" b="1" dirty="0">
                <a:solidFill>
                  <a:srgbClr val="FF0000"/>
                </a:solidFill>
              </a:rPr>
              <a:t>L</a:t>
            </a:r>
            <a:r>
              <a:rPr lang="en-US" sz="4000" dirty="0"/>
              <a:t>(m) x </a:t>
            </a:r>
            <a:r>
              <a:rPr lang="en-US" sz="4000" b="1" dirty="0">
                <a:solidFill>
                  <a:srgbClr val="FF0000"/>
                </a:solidFill>
              </a:rPr>
              <a:t>L</a:t>
            </a:r>
            <a:r>
              <a:rPr lang="en-US" sz="4000" dirty="0"/>
              <a:t>(m)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7079673" y="3103638"/>
            <a:ext cx="1371600" cy="707886"/>
          </a:xfrm>
          <a:prstGeom prst="rect">
            <a:avLst/>
          </a:prstGeom>
          <a:solidFill>
            <a:srgbClr val="FFFF00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/>
              <a:t>m</a:t>
            </a:r>
            <a:r>
              <a:rPr lang="en-US" sz="4000" baseline="30000" dirty="0"/>
              <a:t>3</a:t>
            </a:r>
            <a:endParaRPr lang="en-US" sz="4000" dirty="0"/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110836" y="4692090"/>
            <a:ext cx="2860964" cy="70788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/>
              <a:t>Density(d)=</a:t>
            </a:r>
            <a:endParaRPr lang="en-US" sz="4000" b="1" dirty="0"/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3505200" y="4449762"/>
            <a:ext cx="3124200" cy="1323439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4000" b="1" u="sng" dirty="0">
                <a:solidFill>
                  <a:srgbClr val="FF0000"/>
                </a:solidFill>
              </a:rPr>
              <a:t>M</a:t>
            </a:r>
            <a:r>
              <a:rPr lang="en-US" sz="4000" u="sng" dirty="0"/>
              <a:t>(kg)</a:t>
            </a:r>
          </a:p>
          <a:p>
            <a:pPr algn="ctr">
              <a:spcBef>
                <a:spcPct val="0"/>
              </a:spcBef>
            </a:pPr>
            <a:r>
              <a:rPr lang="en-US" sz="4000" b="1" dirty="0" smtClean="0">
                <a:solidFill>
                  <a:schemeClr val="accent2"/>
                </a:solidFill>
              </a:rPr>
              <a:t>V</a:t>
            </a:r>
            <a:r>
              <a:rPr lang="en-US" sz="4000" dirty="0" smtClean="0"/>
              <a:t>(m</a:t>
            </a:r>
            <a:r>
              <a:rPr lang="en-US" sz="4000" baseline="30000" dirty="0" smtClean="0"/>
              <a:t>3</a:t>
            </a:r>
            <a:r>
              <a:rPr lang="en-US" sz="4000" dirty="0" smtClean="0"/>
              <a:t>)</a:t>
            </a:r>
            <a:endParaRPr lang="en-US" dirty="0"/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7266709" y="4495800"/>
            <a:ext cx="1219200" cy="1446550"/>
          </a:xfrm>
          <a:prstGeom prst="rect">
            <a:avLst/>
          </a:prstGeom>
          <a:solidFill>
            <a:srgbClr val="FFFF00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4400" u="sng" dirty="0"/>
              <a:t>kg</a:t>
            </a:r>
          </a:p>
          <a:p>
            <a:pPr algn="ctr">
              <a:spcBef>
                <a:spcPct val="0"/>
              </a:spcBef>
            </a:pPr>
            <a:r>
              <a:rPr lang="en-US" sz="4400" dirty="0"/>
              <a:t>m</a:t>
            </a:r>
            <a:r>
              <a:rPr lang="en-US" sz="4400" baseline="30000" dirty="0"/>
              <a:t>3</a:t>
            </a:r>
            <a:endParaRPr lang="en-US" sz="4400" dirty="0"/>
          </a:p>
        </p:txBody>
      </p:sp>
      <p:sp>
        <p:nvSpPr>
          <p:cNvPr id="19" name="TextBox 18"/>
          <p:cNvSpPr txBox="1"/>
          <p:nvPr/>
        </p:nvSpPr>
        <p:spPr>
          <a:xfrm>
            <a:off x="5562600" y="1447800"/>
            <a:ext cx="3276600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    </a:t>
            </a:r>
            <a:r>
              <a:rPr lang="en-US" sz="4000" b="1" u="sng" dirty="0" smtClean="0">
                <a:solidFill>
                  <a:schemeClr val="accent6">
                    <a:lumMod val="75000"/>
                  </a:schemeClr>
                </a:solidFill>
              </a:rPr>
              <a:t>Derived unit</a:t>
            </a:r>
            <a:endParaRPr lang="en-US" sz="4000" b="1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2736" y="1423719"/>
            <a:ext cx="3432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/>
              <a:t>Physical quantity</a:t>
            </a:r>
            <a:endParaRPr lang="en-US" sz="3600" b="1" u="sng" dirty="0"/>
          </a:p>
        </p:txBody>
      </p:sp>
    </p:spTree>
    <p:extLst>
      <p:ext uri="{BB962C8B-B14F-4D97-AF65-F5344CB8AC3E}">
        <p14:creationId xmlns:p14="http://schemas.microsoft.com/office/powerpoint/2010/main" val="2455129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nimBg="1"/>
      <p:bldP spid="3076" grpId="0" animBg="1"/>
      <p:bldP spid="3077" grpId="0"/>
      <p:bldP spid="3078" grpId="0" animBg="1"/>
      <p:bldP spid="3079" grpId="0"/>
      <p:bldP spid="3080" grpId="0"/>
      <p:bldP spid="3081" grpId="0" animBg="1"/>
      <p:bldP spid="3087" grpId="0"/>
      <p:bldP spid="3088" grpId="0"/>
      <p:bldP spid="3090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581890" y="2590798"/>
            <a:ext cx="2043545" cy="70788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000" b="1" dirty="0"/>
              <a:t>Speed=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3124200" y="2283022"/>
            <a:ext cx="3048000" cy="1323439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4000" b="1" u="sng" dirty="0">
                <a:solidFill>
                  <a:srgbClr val="FF0000"/>
                </a:solidFill>
              </a:rPr>
              <a:t>L</a:t>
            </a:r>
            <a:r>
              <a:rPr lang="en-US" sz="4000" u="sng" dirty="0"/>
              <a:t>(m)</a:t>
            </a:r>
          </a:p>
          <a:p>
            <a:pPr algn="ctr">
              <a:spcBef>
                <a:spcPct val="0"/>
              </a:spcBef>
            </a:pPr>
            <a:r>
              <a:rPr lang="en-US" sz="4000" b="1" dirty="0">
                <a:solidFill>
                  <a:srgbClr val="FF0000"/>
                </a:solidFill>
              </a:rPr>
              <a:t>t</a:t>
            </a:r>
            <a:r>
              <a:rPr lang="en-US" sz="4000" dirty="0"/>
              <a:t>(s)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7620000" y="2283022"/>
            <a:ext cx="685800" cy="1323439"/>
          </a:xfrm>
          <a:prstGeom prst="rect">
            <a:avLst/>
          </a:prstGeom>
          <a:solidFill>
            <a:srgbClr val="FFFF00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4000" u="sng" dirty="0"/>
              <a:t>m</a:t>
            </a:r>
          </a:p>
          <a:p>
            <a:pPr algn="ctr">
              <a:spcBef>
                <a:spcPct val="0"/>
              </a:spcBef>
            </a:pPr>
            <a:r>
              <a:rPr lang="en-US" sz="4000" dirty="0"/>
              <a:t>s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387926" y="4003304"/>
            <a:ext cx="2431474" cy="70788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000" b="1" dirty="0"/>
              <a:t>Energy=</a:t>
            </a: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2514600" y="3730493"/>
            <a:ext cx="4419600" cy="267765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4000" b="1" u="sng" dirty="0">
                <a:solidFill>
                  <a:srgbClr val="FF0000"/>
                </a:solidFill>
              </a:rPr>
              <a:t>M</a:t>
            </a:r>
            <a:r>
              <a:rPr lang="en-US" sz="4000" u="sng" dirty="0"/>
              <a:t>(kg)*</a:t>
            </a:r>
            <a:r>
              <a:rPr lang="en-US" sz="4000" b="1" u="sng" dirty="0">
                <a:solidFill>
                  <a:srgbClr val="FF0000"/>
                </a:solidFill>
              </a:rPr>
              <a:t>L</a:t>
            </a:r>
            <a:r>
              <a:rPr lang="en-US" sz="4000" u="sng" dirty="0"/>
              <a:t>(m) </a:t>
            </a:r>
            <a:r>
              <a:rPr lang="en-US" sz="4000" u="sng" dirty="0" smtClean="0"/>
              <a:t> </a:t>
            </a:r>
            <a:r>
              <a:rPr lang="en-US" sz="4000" dirty="0" smtClean="0"/>
              <a:t>* </a:t>
            </a:r>
            <a:r>
              <a:rPr lang="en-US" sz="4000" u="sng" dirty="0" smtClean="0"/>
              <a:t> </a:t>
            </a:r>
            <a:r>
              <a:rPr lang="en-US" sz="4000" b="1" u="sng" dirty="0" smtClean="0">
                <a:solidFill>
                  <a:srgbClr val="FF0000"/>
                </a:solidFill>
              </a:rPr>
              <a:t>L</a:t>
            </a:r>
            <a:r>
              <a:rPr lang="en-US" sz="4000" u="sng" dirty="0" smtClean="0"/>
              <a:t>(m)</a:t>
            </a:r>
          </a:p>
          <a:p>
            <a:pPr>
              <a:spcBef>
                <a:spcPct val="0"/>
              </a:spcBef>
            </a:pPr>
            <a:r>
              <a:rPr lang="en-US" sz="4000" b="1" dirty="0" smtClean="0">
                <a:solidFill>
                  <a:srgbClr val="FF0000"/>
                </a:solidFill>
              </a:rPr>
              <a:t>    t</a:t>
            </a:r>
            <a:r>
              <a:rPr lang="en-US" sz="4000" dirty="0" smtClean="0"/>
              <a:t>(s)*</a:t>
            </a:r>
            <a:r>
              <a:rPr lang="en-US" sz="4000" b="1" dirty="0" smtClean="0">
                <a:solidFill>
                  <a:srgbClr val="FF0000"/>
                </a:solidFill>
              </a:rPr>
              <a:t>t</a:t>
            </a:r>
            <a:r>
              <a:rPr lang="en-US" sz="4000" dirty="0" smtClean="0"/>
              <a:t>(s)</a:t>
            </a:r>
          </a:p>
          <a:p>
            <a:pPr algn="ctr">
              <a:spcBef>
                <a:spcPct val="0"/>
              </a:spcBef>
            </a:pPr>
            <a:endParaRPr lang="en-US" sz="4000" dirty="0"/>
          </a:p>
          <a:p>
            <a:pPr algn="ctr">
              <a:spcBef>
                <a:spcPct val="0"/>
              </a:spcBef>
            </a:pPr>
            <a:r>
              <a:rPr lang="en-US" sz="4800" b="1" dirty="0"/>
              <a:t>=</a:t>
            </a:r>
            <a:r>
              <a:rPr lang="en-US" sz="4800" b="1" dirty="0" smtClean="0"/>
              <a:t>F*d(m)</a:t>
            </a:r>
            <a:endParaRPr lang="en-US" sz="4800" b="1" dirty="0"/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7148945" y="3730493"/>
            <a:ext cx="1828800" cy="1446550"/>
          </a:xfrm>
          <a:prstGeom prst="rect">
            <a:avLst/>
          </a:prstGeom>
          <a:solidFill>
            <a:srgbClr val="FFFF00"/>
          </a:solidFill>
          <a:ln w="1905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4400" u="sng" dirty="0"/>
              <a:t>kg m</a:t>
            </a:r>
            <a:r>
              <a:rPr lang="en-US" sz="4400" u="sng" baseline="30000" dirty="0"/>
              <a:t>2</a:t>
            </a:r>
          </a:p>
          <a:p>
            <a:pPr algn="ctr">
              <a:spcBef>
                <a:spcPct val="0"/>
              </a:spcBef>
            </a:pPr>
            <a:r>
              <a:rPr lang="en-US" sz="4400" dirty="0"/>
              <a:t>s</a:t>
            </a:r>
            <a:r>
              <a:rPr lang="en-US" sz="4400" baseline="30000" dirty="0"/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514600" y="304800"/>
            <a:ext cx="38862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DERIVED UNITS (continued)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34000" y="1467722"/>
            <a:ext cx="3810000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    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Derived unit</a:t>
            </a:r>
            <a:endParaRPr lang="en-US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736" y="1423719"/>
            <a:ext cx="3432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/>
              <a:t>Physical quantity</a:t>
            </a:r>
            <a:endParaRPr lang="en-US" sz="3600" b="1" u="sng" dirty="0"/>
          </a:p>
        </p:txBody>
      </p:sp>
    </p:spTree>
    <p:extLst>
      <p:ext uri="{BB962C8B-B14F-4D97-AF65-F5344CB8AC3E}">
        <p14:creationId xmlns:p14="http://schemas.microsoft.com/office/powerpoint/2010/main" val="1988030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" grpId="0"/>
      <p:bldP spid="3083" grpId="0"/>
      <p:bldP spid="3084" grpId="0" animBg="1"/>
      <p:bldP spid="3085" grpId="0"/>
      <p:bldP spid="3086" grpId="0"/>
      <p:bldP spid="3089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19200" y="762000"/>
            <a:ext cx="7467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Why we need  unit prefixes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678546"/>
            <a:ext cx="7010400" cy="175432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5400" i="1" u="sng" dirty="0" smtClean="0">
                <a:solidFill>
                  <a:srgbClr val="FF0000"/>
                </a:solidFill>
              </a:rPr>
              <a:t>US National Debt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5400" b="1" dirty="0"/>
              <a:t>$</a:t>
            </a:r>
            <a:r>
              <a:rPr lang="en-US" sz="5400" b="1" dirty="0" smtClean="0"/>
              <a:t>4,000,000,000,000</a:t>
            </a:r>
            <a:endParaRPr lang="en-US" sz="5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28601" y="3810000"/>
            <a:ext cx="7924800" cy="258532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5400" i="1" u="sng" dirty="0" smtClean="0">
                <a:solidFill>
                  <a:srgbClr val="FF0000"/>
                </a:solidFill>
              </a:rPr>
              <a:t>Time for one elementary computer operation 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5400" b="1" dirty="0" smtClean="0"/>
              <a:t>0.000000001 seconds (s)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3447912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1" y="304800"/>
            <a:ext cx="746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Why we need  unit prefixes (continued)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885584"/>
            <a:ext cx="8915399" cy="153888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i="1" u="sng" dirty="0" smtClean="0">
                <a:solidFill>
                  <a:srgbClr val="FF0000"/>
                </a:solidFill>
              </a:rPr>
              <a:t>US National Debt in scientific notation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5400" b="1" dirty="0"/>
              <a:t>$</a:t>
            </a:r>
            <a:r>
              <a:rPr lang="en-US" sz="5400" b="1" dirty="0" smtClean="0"/>
              <a:t>4,000,000,000,000=</a:t>
            </a:r>
            <a:endParaRPr lang="en-US" sz="5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505200"/>
            <a:ext cx="8915399" cy="215443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i="1" u="sng" dirty="0" smtClean="0">
                <a:solidFill>
                  <a:srgbClr val="FF0000"/>
                </a:solidFill>
              </a:rPr>
              <a:t>Time for one elementary computer operation in scientific notation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5400" b="1" dirty="0" smtClean="0"/>
              <a:t>0.000000001 seconds (s)</a:t>
            </a:r>
            <a:endParaRPr lang="en-US" sz="54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286000" y="2424467"/>
            <a:ext cx="434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$4*10</a:t>
            </a:r>
            <a:r>
              <a:rPr lang="en-US" sz="5400" b="1" baseline="30000" dirty="0" smtClean="0">
                <a:solidFill>
                  <a:srgbClr val="FF0000"/>
                </a:solidFill>
              </a:rPr>
              <a:t>12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94020" y="272522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$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0" y="5659636"/>
            <a:ext cx="3352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1*10</a:t>
            </a:r>
            <a:r>
              <a:rPr lang="en-US" sz="5400" b="1" baseline="30000" dirty="0" smtClean="0">
                <a:solidFill>
                  <a:srgbClr val="FF0000"/>
                </a:solidFill>
              </a:rPr>
              <a:t>-9</a:t>
            </a:r>
            <a:r>
              <a:rPr lang="en-US" sz="5400" b="1" dirty="0" smtClean="0">
                <a:solidFill>
                  <a:srgbClr val="FF0000"/>
                </a:solidFill>
              </a:rPr>
              <a:t> s</a:t>
            </a:r>
            <a:endParaRPr lang="en-US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954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dirty="0" smtClean="0"/>
              <a:t>Unit prefixes</a:t>
            </a:r>
            <a:br>
              <a:rPr lang="en-US" sz="4000" b="1" dirty="0" smtClean="0"/>
            </a:br>
            <a:r>
              <a:rPr lang="en-US" sz="2400" b="1" dirty="0" smtClean="0"/>
              <a:t>(see also-table R.2, </a:t>
            </a:r>
            <a:r>
              <a:rPr lang="en-US" sz="2400" b="1" dirty="0" err="1" smtClean="0"/>
              <a:t>pg</a:t>
            </a:r>
            <a:r>
              <a:rPr lang="en-US" sz="2400" b="1" dirty="0" smtClean="0"/>
              <a:t> </a:t>
            </a:r>
            <a:r>
              <a:rPr lang="en-US" sz="2400" b="1" dirty="0"/>
              <a:t>3</a:t>
            </a:r>
            <a:r>
              <a:rPr lang="en-US" sz="2400" b="1" dirty="0" smtClean="0"/>
              <a:t> </a:t>
            </a:r>
            <a:r>
              <a:rPr lang="en-US" sz="2800" b="1" dirty="0" smtClean="0">
                <a:solidFill>
                  <a:srgbClr val="FF0066"/>
                </a:solidFill>
              </a:rPr>
              <a:t>know these</a:t>
            </a:r>
            <a:r>
              <a:rPr lang="en-US" sz="2400" dirty="0" smtClean="0"/>
              <a:t>)</a:t>
            </a:r>
          </a:p>
        </p:txBody>
      </p:sp>
      <p:graphicFrame>
        <p:nvGraphicFramePr>
          <p:cNvPr id="53300" name="Group 5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3594488"/>
              </p:ext>
            </p:extLst>
          </p:nvPr>
        </p:nvGraphicFramePr>
        <p:xfrm>
          <a:off x="685800" y="1981200"/>
          <a:ext cx="7772400" cy="4815840"/>
        </p:xfrm>
        <a:graphic>
          <a:graphicData uri="http://schemas.openxmlformats.org/drawingml/2006/table">
            <a:tbl>
              <a:tblPr/>
              <a:tblGrid>
                <a:gridCol w="2590800"/>
                <a:gridCol w="2590800"/>
                <a:gridCol w="2590800"/>
              </a:tblGrid>
              <a:tr h="382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Prefix symbol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Prefix 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Math equivalent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Tera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  <a:r>
                        <a:rPr kumimoji="0" lang="en-US" sz="23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giga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  <a:r>
                        <a:rPr kumimoji="0" lang="en-US" sz="23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mega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  <a:r>
                        <a:rPr kumimoji="0" lang="en-US" sz="23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  <a:endParaRPr kumimoji="0" 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kilo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  <a:r>
                        <a:rPr kumimoji="0" lang="en-US" sz="23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deci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  <a:r>
                        <a:rPr kumimoji="0" lang="en-US" sz="23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  <a:endParaRPr kumimoji="0" 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centi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  <a:r>
                        <a:rPr kumimoji="0" lang="en-US" sz="23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-2</a:t>
                      </a:r>
                      <a:endParaRPr kumimoji="0" 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milli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  <a:r>
                        <a:rPr kumimoji="0" lang="en-US" sz="23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-3</a:t>
                      </a:r>
                      <a:endParaRPr kumimoji="0" 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micro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  <a:r>
                        <a:rPr kumimoji="0" lang="en-US" sz="23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-6</a:t>
                      </a:r>
                      <a:endParaRPr kumimoji="0" 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nano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  <a:r>
                        <a:rPr kumimoji="0" lang="en-US" sz="23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-9</a:t>
                      </a:r>
                      <a:endParaRPr kumimoji="0" 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pico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  <a:r>
                        <a:rPr kumimoji="0" lang="en-US" sz="23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-12</a:t>
                      </a:r>
                      <a:endParaRPr kumimoji="0" 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91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433</Words>
  <Application>Microsoft Office PowerPoint</Application>
  <PresentationFormat>On-screen Show (4:3)</PresentationFormat>
  <Paragraphs>129</Paragraphs>
  <Slides>11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Fundamental SI (le Systeme International) Units</vt:lpstr>
      <vt:lpstr>Trouble in measurement paradise:  hassles over unit choices  </vt:lpstr>
      <vt:lpstr>PowerPoint Presentation</vt:lpstr>
      <vt:lpstr>PowerPoint Presentation</vt:lpstr>
      <vt:lpstr>PowerPoint Presentation</vt:lpstr>
      <vt:lpstr>PowerPoint Presentation</vt:lpstr>
      <vt:lpstr>Unit prefixes (see also-table R.2, pg 3 know these)</vt:lpstr>
      <vt:lpstr>PowerPoint Presentation</vt:lpstr>
      <vt:lpstr>Exercise #3: Unit conversions (via factor-label &amp; Algebraic)</vt:lpstr>
    </vt:vector>
  </TitlesOfParts>
  <Company>Alfred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17</cp:revision>
  <dcterms:created xsi:type="dcterms:W3CDTF">2011-09-19T15:19:47Z</dcterms:created>
  <dcterms:modified xsi:type="dcterms:W3CDTF">2012-09-26T16:03:08Z</dcterms:modified>
</cp:coreProperties>
</file>