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792036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549518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259451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A42D1F-52B7-4C92-BDF2-4D4ECFADE030}"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28486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A42D1F-52B7-4C92-BDF2-4D4ECFADE030}" type="datetimeFigureOut">
              <a:rPr lang="en-US" smtClean="0"/>
              <a:t>11/26/2012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4784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A42D1F-52B7-4C92-BDF2-4D4ECFADE030}"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998580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A42D1F-52B7-4C92-BDF2-4D4ECFADE030}" type="datetimeFigureOut">
              <a:rPr lang="en-US" smtClean="0"/>
              <a:t>11/26/2012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4196122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A42D1F-52B7-4C92-BDF2-4D4ECFADE030}" type="datetimeFigureOut">
              <a:rPr lang="en-US" smtClean="0"/>
              <a:t>11/26/2012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70567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42D1F-52B7-4C92-BDF2-4D4ECFADE030}" type="datetimeFigureOut">
              <a:rPr lang="en-US" smtClean="0"/>
              <a:t>11/26/2012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3826376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2D1F-52B7-4C92-BDF2-4D4ECFADE030}"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201700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A42D1F-52B7-4C92-BDF2-4D4ECFADE030}" type="datetimeFigureOut">
              <a:rPr lang="en-US" smtClean="0"/>
              <a:t>11/26/2012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A0566-1C68-476F-A713-3B5A3C032A66}" type="slidenum">
              <a:rPr lang="en-US" smtClean="0"/>
              <a:t>‹#›</a:t>
            </a:fld>
            <a:endParaRPr lang="en-US"/>
          </a:p>
        </p:txBody>
      </p:sp>
    </p:spTree>
    <p:extLst>
      <p:ext uri="{BB962C8B-B14F-4D97-AF65-F5344CB8AC3E}">
        <p14:creationId xmlns:p14="http://schemas.microsoft.com/office/powerpoint/2010/main" val="186808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A42D1F-52B7-4C92-BDF2-4D4ECFADE030}" type="datetimeFigureOut">
              <a:rPr lang="en-US" smtClean="0"/>
              <a:t>11/26/2012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A0566-1C68-476F-A713-3B5A3C032A66}" type="slidenum">
              <a:rPr lang="en-US" smtClean="0"/>
              <a:t>‹#›</a:t>
            </a:fld>
            <a:endParaRPr lang="en-US"/>
          </a:p>
        </p:txBody>
      </p:sp>
    </p:spTree>
    <p:extLst>
      <p:ext uri="{BB962C8B-B14F-4D97-AF65-F5344CB8AC3E}">
        <p14:creationId xmlns:p14="http://schemas.microsoft.com/office/powerpoint/2010/main" val="3418251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90600"/>
            <a:ext cx="8229600" cy="4832092"/>
          </a:xfrm>
          <a:prstGeom prst="rect">
            <a:avLst/>
          </a:prstGeom>
          <a:solidFill>
            <a:srgbClr val="FFFF00"/>
          </a:solidFill>
        </p:spPr>
        <p:txBody>
          <a:bodyPr wrap="square" rtlCol="0">
            <a:spAutoFit/>
          </a:bodyPr>
          <a:lstStyle/>
          <a:p>
            <a:r>
              <a:rPr lang="en-US" sz="2800" b="1" dirty="0" smtClean="0"/>
              <a:t>Coverage:  Exam 3   Wed 5 December </a:t>
            </a:r>
          </a:p>
          <a:p>
            <a:r>
              <a:rPr lang="en-US" sz="2800" b="1" dirty="0" err="1" smtClean="0"/>
              <a:t>miniquizzes</a:t>
            </a:r>
            <a:r>
              <a:rPr lang="en-US" sz="2800" b="1" dirty="0" smtClean="0"/>
              <a:t> 20-26</a:t>
            </a:r>
          </a:p>
          <a:p>
            <a:r>
              <a:rPr lang="en-US" sz="2800" b="1" dirty="0" smtClean="0"/>
              <a:t>Exercises 7-9</a:t>
            </a:r>
          </a:p>
          <a:p>
            <a:endParaRPr lang="en-US" sz="2800" b="1" dirty="0"/>
          </a:p>
          <a:p>
            <a:pPr marL="514350" indent="-514350">
              <a:buFont typeface="+mj-lt"/>
              <a:buAutoNum type="arabicPeriod"/>
            </a:pPr>
            <a:r>
              <a:rPr lang="en-US" sz="2800" b="1" dirty="0" smtClean="0"/>
              <a:t>Limiting reagents, reaction stoichiometry, % yield</a:t>
            </a:r>
          </a:p>
          <a:p>
            <a:pPr marL="514350" indent="-514350">
              <a:buFont typeface="+mj-lt"/>
              <a:buAutoNum type="arabicPeriod"/>
            </a:pPr>
            <a:r>
              <a:rPr lang="en-US" sz="2800" b="1" dirty="0" smtClean="0"/>
              <a:t>Lewis structures/formal charges/resonance</a:t>
            </a:r>
          </a:p>
          <a:p>
            <a:pPr marL="514350" indent="-514350">
              <a:buFont typeface="+mj-lt"/>
              <a:buAutoNum type="arabicPeriod"/>
            </a:pPr>
            <a:r>
              <a:rPr lang="en-US" sz="2800" b="1" dirty="0" smtClean="0"/>
              <a:t>Classic reactions</a:t>
            </a:r>
          </a:p>
          <a:p>
            <a:pPr marL="285750" indent="-285750">
              <a:buFont typeface="Arial" pitchFamily="34" charset="0"/>
              <a:buChar char="•"/>
            </a:pPr>
            <a:r>
              <a:rPr lang="en-US" sz="2800" b="1" dirty="0" smtClean="0"/>
              <a:t>Metatheses</a:t>
            </a:r>
          </a:p>
          <a:p>
            <a:pPr marL="285750" indent="-285750">
              <a:buFont typeface="Arial" pitchFamily="34" charset="0"/>
              <a:buChar char="•"/>
            </a:pPr>
            <a:r>
              <a:rPr lang="en-US" sz="2800" b="1" dirty="0" smtClean="0"/>
              <a:t>Acid base</a:t>
            </a:r>
          </a:p>
          <a:p>
            <a:pPr marL="285750" indent="-285750">
              <a:buFont typeface="Arial" pitchFamily="34" charset="0"/>
              <a:buChar char="•"/>
            </a:pPr>
            <a:r>
              <a:rPr lang="en-US" sz="2800" b="1" dirty="0" smtClean="0"/>
              <a:t>Redox</a:t>
            </a:r>
          </a:p>
          <a:p>
            <a:r>
              <a:rPr lang="en-US" sz="2800" b="1" dirty="0" smtClean="0"/>
              <a:t>4. Simple Gas Law calculations</a:t>
            </a:r>
          </a:p>
        </p:txBody>
      </p:sp>
    </p:spTree>
    <p:extLst>
      <p:ext uri="{BB962C8B-B14F-4D97-AF65-F5344CB8AC3E}">
        <p14:creationId xmlns:p14="http://schemas.microsoft.com/office/powerpoint/2010/main" val="3973412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066800"/>
            <a:ext cx="7696200" cy="646331"/>
          </a:xfrm>
          <a:prstGeom prst="rect">
            <a:avLst/>
          </a:prstGeom>
        </p:spPr>
        <p:txBody>
          <a:bodyPr wrap="square">
            <a:spAutoFit/>
          </a:bodyPr>
          <a:lstStyle/>
          <a:p>
            <a:r>
              <a:rPr lang="en-US" b="1" dirty="0"/>
              <a:t>3.1 Reaction Stoichiometry, Limiting Reagent and % Yields (5 </a:t>
            </a:r>
            <a:r>
              <a:rPr lang="en-US" b="1" dirty="0" err="1"/>
              <a:t>pts</a:t>
            </a:r>
            <a:r>
              <a:rPr lang="en-US" b="1" dirty="0"/>
              <a:t> each/15 points total)</a:t>
            </a:r>
            <a:endParaRPr lang="en-US" dirty="0"/>
          </a:p>
        </p:txBody>
      </p:sp>
      <p:sp>
        <p:nvSpPr>
          <p:cNvPr id="5" name="Rectangle 4"/>
          <p:cNvSpPr/>
          <p:nvPr/>
        </p:nvSpPr>
        <p:spPr>
          <a:xfrm>
            <a:off x="228600" y="1859340"/>
            <a:ext cx="9144000" cy="1754326"/>
          </a:xfrm>
          <a:prstGeom prst="rect">
            <a:avLst/>
          </a:prstGeom>
        </p:spPr>
        <p:txBody>
          <a:bodyPr wrap="square">
            <a:spAutoFit/>
          </a:bodyPr>
          <a:lstStyle/>
          <a:p>
            <a:r>
              <a:rPr lang="en-US" dirty="0" smtClean="0"/>
              <a:t>a</a:t>
            </a:r>
            <a:r>
              <a:rPr lang="en-US" dirty="0"/>
              <a:t>) How many grams of water are formed in the reaction below when </a:t>
            </a:r>
            <a:r>
              <a:rPr lang="en-US" dirty="0" smtClean="0"/>
              <a:t>0.682 </a:t>
            </a:r>
            <a:r>
              <a:rPr lang="en-US" dirty="0"/>
              <a:t>g of </a:t>
            </a:r>
            <a:r>
              <a:rPr lang="en-US" dirty="0" smtClean="0"/>
              <a:t>C</a:t>
            </a:r>
            <a:r>
              <a:rPr lang="en-US" baseline="-25000" dirty="0" smtClean="0"/>
              <a:t>6</a:t>
            </a:r>
            <a:r>
              <a:rPr lang="en-US" dirty="0" smtClean="0"/>
              <a:t>H</a:t>
            </a:r>
            <a:r>
              <a:rPr lang="en-US" baseline="-25000" dirty="0" smtClean="0"/>
              <a:t>14</a:t>
            </a:r>
            <a:r>
              <a:rPr lang="en-US" dirty="0" smtClean="0"/>
              <a:t> </a:t>
            </a:r>
            <a:r>
              <a:rPr lang="en-US" dirty="0"/>
              <a:t>are  </a:t>
            </a:r>
          </a:p>
          <a:p>
            <a:r>
              <a:rPr lang="en-US" dirty="0"/>
              <a:t>     burned with excess O</a:t>
            </a:r>
            <a:r>
              <a:rPr lang="en-US" baseline="-25000" dirty="0"/>
              <a:t>2</a:t>
            </a:r>
            <a:r>
              <a:rPr lang="en-US" dirty="0"/>
              <a:t> in the balanced reaction below ? (Must show work for credit)</a:t>
            </a:r>
          </a:p>
          <a:p>
            <a:r>
              <a:rPr lang="en-US" dirty="0"/>
              <a:t> </a:t>
            </a:r>
          </a:p>
          <a:p>
            <a:r>
              <a:rPr lang="en-US" b="1" dirty="0"/>
              <a:t>Molecular mass	   </a:t>
            </a:r>
            <a:r>
              <a:rPr lang="en-US" b="1" dirty="0" smtClean="0"/>
              <a:t>86           </a:t>
            </a:r>
            <a:r>
              <a:rPr lang="en-US" b="1" dirty="0"/>
              <a:t>32            44          18    			g/</a:t>
            </a:r>
            <a:r>
              <a:rPr lang="en-US" b="1" dirty="0" err="1"/>
              <a:t>mol</a:t>
            </a:r>
            <a:endParaRPr lang="en-US" dirty="0"/>
          </a:p>
          <a:p>
            <a:r>
              <a:rPr lang="en-US" b="1" dirty="0" smtClean="0"/>
              <a:t>		2C</a:t>
            </a:r>
            <a:r>
              <a:rPr lang="en-US" b="1" baseline="-25000" dirty="0" smtClean="0"/>
              <a:t>6</a:t>
            </a:r>
            <a:r>
              <a:rPr lang="en-US" b="1" dirty="0" smtClean="0"/>
              <a:t>H</a:t>
            </a:r>
            <a:r>
              <a:rPr lang="en-US" b="1" baseline="-25000" dirty="0" smtClean="0"/>
              <a:t>14</a:t>
            </a:r>
            <a:r>
              <a:rPr lang="en-US" b="1" dirty="0" smtClean="0"/>
              <a:t> </a:t>
            </a:r>
            <a:r>
              <a:rPr lang="en-US" b="1" dirty="0"/>
              <a:t>+ </a:t>
            </a:r>
            <a:r>
              <a:rPr lang="en-US" b="1" dirty="0" smtClean="0"/>
              <a:t>19O</a:t>
            </a:r>
            <a:r>
              <a:rPr lang="en-US" b="1" baseline="-25000" dirty="0" smtClean="0"/>
              <a:t>2</a:t>
            </a:r>
            <a:r>
              <a:rPr lang="en-US" b="1" dirty="0" smtClean="0"/>
              <a:t> </a:t>
            </a:r>
            <a:r>
              <a:rPr lang="en-US" b="1" dirty="0">
                <a:sym typeface="Wingdings"/>
              </a:rPr>
              <a:t></a:t>
            </a:r>
            <a:r>
              <a:rPr lang="en-US" b="1" dirty="0"/>
              <a:t> </a:t>
            </a:r>
            <a:r>
              <a:rPr lang="en-US" b="1" dirty="0" smtClean="0"/>
              <a:t>12CO</a:t>
            </a:r>
            <a:r>
              <a:rPr lang="en-US" b="1" baseline="-25000" dirty="0" smtClean="0"/>
              <a:t>2</a:t>
            </a:r>
            <a:r>
              <a:rPr lang="en-US" b="1" baseline="30000" dirty="0" smtClean="0"/>
              <a:t> </a:t>
            </a:r>
            <a:r>
              <a:rPr lang="en-US" b="1" dirty="0"/>
              <a:t>+ </a:t>
            </a:r>
            <a:r>
              <a:rPr lang="en-US" b="1" dirty="0" smtClean="0"/>
              <a:t>  14H</a:t>
            </a:r>
            <a:r>
              <a:rPr lang="en-US" b="1" baseline="-25000" dirty="0" smtClean="0"/>
              <a:t>2</a:t>
            </a:r>
            <a:r>
              <a:rPr lang="en-US" b="1" dirty="0" smtClean="0"/>
              <a:t>O </a:t>
            </a:r>
            <a:endParaRPr lang="en-US" dirty="0"/>
          </a:p>
          <a:p>
            <a:r>
              <a:rPr lang="en-US" b="1" dirty="0"/>
              <a:t> </a:t>
            </a:r>
            <a:endParaRPr lang="en-US" dirty="0"/>
          </a:p>
        </p:txBody>
      </p:sp>
      <p:sp>
        <p:nvSpPr>
          <p:cNvPr id="6" name="Rectangle 5"/>
          <p:cNvSpPr/>
          <p:nvPr/>
        </p:nvSpPr>
        <p:spPr>
          <a:xfrm>
            <a:off x="381000" y="3579030"/>
            <a:ext cx="8001000" cy="1200329"/>
          </a:xfrm>
          <a:prstGeom prst="rect">
            <a:avLst/>
          </a:prstGeom>
        </p:spPr>
        <p:txBody>
          <a:bodyPr wrap="square">
            <a:spAutoFit/>
          </a:bodyPr>
          <a:lstStyle/>
          <a:p>
            <a:r>
              <a:rPr lang="en-US" b="1" dirty="0"/>
              <a:t> </a:t>
            </a:r>
            <a:endParaRPr lang="en-US" dirty="0"/>
          </a:p>
          <a:p>
            <a:r>
              <a:rPr lang="en-US" dirty="0"/>
              <a:t>b)  Using the same balanced reaction above, predict the grams of CO</a:t>
            </a:r>
            <a:r>
              <a:rPr lang="en-US" baseline="-25000" dirty="0"/>
              <a:t>2</a:t>
            </a:r>
            <a:r>
              <a:rPr lang="en-US" dirty="0"/>
              <a:t> expected if </a:t>
            </a:r>
            <a:r>
              <a:rPr lang="en-US" dirty="0" smtClean="0"/>
              <a:t>3.454 </a:t>
            </a:r>
            <a:r>
              <a:rPr lang="en-US" dirty="0"/>
              <a:t>g of O</a:t>
            </a:r>
            <a:r>
              <a:rPr lang="en-US" baseline="-25000" dirty="0"/>
              <a:t>2</a:t>
            </a:r>
            <a:r>
              <a:rPr lang="en-US" dirty="0"/>
              <a:t> </a:t>
            </a:r>
            <a:r>
              <a:rPr lang="en-US" dirty="0" smtClean="0"/>
              <a:t>  </a:t>
            </a:r>
            <a:r>
              <a:rPr lang="en-US" dirty="0"/>
              <a:t>and </a:t>
            </a:r>
            <a:r>
              <a:rPr lang="en-US" dirty="0" smtClean="0"/>
              <a:t>2.93 g C</a:t>
            </a:r>
            <a:r>
              <a:rPr lang="en-US" baseline="-25000" dirty="0" smtClean="0"/>
              <a:t>6</a:t>
            </a:r>
            <a:r>
              <a:rPr lang="en-US" dirty="0" smtClean="0"/>
              <a:t>H</a:t>
            </a:r>
            <a:r>
              <a:rPr lang="en-US" baseline="-25000" dirty="0" smtClean="0"/>
              <a:t>14</a:t>
            </a:r>
            <a:r>
              <a:rPr lang="en-US" dirty="0" smtClean="0"/>
              <a:t> </a:t>
            </a:r>
            <a:r>
              <a:rPr lang="en-US" dirty="0"/>
              <a:t>are burned together.  (Must show work for credit)</a:t>
            </a:r>
          </a:p>
          <a:p>
            <a:r>
              <a:rPr lang="en-US" dirty="0"/>
              <a:t> </a:t>
            </a:r>
          </a:p>
        </p:txBody>
      </p:sp>
      <p:sp>
        <p:nvSpPr>
          <p:cNvPr id="7" name="Rectangle 6"/>
          <p:cNvSpPr/>
          <p:nvPr/>
        </p:nvSpPr>
        <p:spPr>
          <a:xfrm>
            <a:off x="228600" y="4953000"/>
            <a:ext cx="7675418" cy="923330"/>
          </a:xfrm>
          <a:prstGeom prst="rect">
            <a:avLst/>
          </a:prstGeom>
        </p:spPr>
        <p:txBody>
          <a:bodyPr wrap="square">
            <a:spAutoFit/>
          </a:bodyPr>
          <a:lstStyle/>
          <a:p>
            <a:r>
              <a:rPr lang="en-US" dirty="0"/>
              <a:t>c) Using the same balanced reaction above, compute the % yield for the reaction if </a:t>
            </a:r>
            <a:r>
              <a:rPr lang="en-US" dirty="0" smtClean="0"/>
              <a:t>1.72 g </a:t>
            </a:r>
            <a:r>
              <a:rPr lang="en-US" dirty="0"/>
              <a:t>of </a:t>
            </a:r>
            <a:r>
              <a:rPr lang="en-US" dirty="0" smtClean="0"/>
              <a:t>C</a:t>
            </a:r>
            <a:r>
              <a:rPr lang="en-US" baseline="-25000" dirty="0" smtClean="0"/>
              <a:t>6</a:t>
            </a:r>
            <a:r>
              <a:rPr lang="en-US" dirty="0" smtClean="0"/>
              <a:t>H</a:t>
            </a:r>
            <a:r>
              <a:rPr lang="en-US" baseline="-25000" dirty="0" smtClean="0"/>
              <a:t>14</a:t>
            </a:r>
            <a:r>
              <a:rPr lang="en-US" dirty="0" smtClean="0"/>
              <a:t> </a:t>
            </a:r>
            <a:r>
              <a:rPr lang="en-US" dirty="0"/>
              <a:t>in excess O</a:t>
            </a:r>
            <a:r>
              <a:rPr lang="en-US" baseline="-25000" dirty="0"/>
              <a:t>2</a:t>
            </a:r>
            <a:r>
              <a:rPr lang="en-US" dirty="0"/>
              <a:t> yields </a:t>
            </a:r>
            <a:r>
              <a:rPr lang="en-US" dirty="0" smtClean="0"/>
              <a:t>0.63g </a:t>
            </a:r>
            <a:r>
              <a:rPr lang="en-US" dirty="0"/>
              <a:t>H</a:t>
            </a:r>
            <a:r>
              <a:rPr lang="en-US" baseline="-25000" dirty="0"/>
              <a:t>2</a:t>
            </a:r>
            <a:r>
              <a:rPr lang="en-US" dirty="0"/>
              <a:t>O. (Must show work for credit)</a:t>
            </a:r>
          </a:p>
        </p:txBody>
      </p:sp>
    </p:spTree>
    <p:extLst>
      <p:ext uri="{BB962C8B-B14F-4D97-AF65-F5344CB8AC3E}">
        <p14:creationId xmlns:p14="http://schemas.microsoft.com/office/powerpoint/2010/main" val="213454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p:nvPr/>
        </p:nvSpPr>
        <p:spPr>
          <a:xfrm>
            <a:off x="3648074" y="2131486"/>
            <a:ext cx="1847850" cy="1038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sz="1100">
                <a:effectLst/>
                <a:ea typeface="Calibri"/>
                <a:cs typeface="Times New Roman"/>
              </a:rPr>
              <a:t> </a:t>
            </a:r>
          </a:p>
        </p:txBody>
      </p:sp>
      <p:sp>
        <p:nvSpPr>
          <p:cNvPr id="4" name="Rectangle 3"/>
          <p:cNvSpPr>
            <a:spLocks noChangeArrowheads="1"/>
          </p:cNvSpPr>
          <p:nvPr/>
        </p:nvSpPr>
        <p:spPr bwMode="auto">
          <a:xfrm>
            <a:off x="152400" y="150168"/>
            <a:ext cx="852342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3.2 Lewis Structures and Formal Charges  (4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pts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each/28 </a:t>
            </a: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pts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total)</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5"/>
          <p:cNvSpPr>
            <a:spLocks noChangeArrowheads="1"/>
          </p:cNvSpPr>
          <p:nvPr/>
        </p:nvSpPr>
        <p:spPr bwMode="auto">
          <a:xfrm>
            <a:off x="152400" y="609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a:spLocks noChangeArrowheads="1"/>
          </p:cNvSpPr>
          <p:nvPr/>
        </p:nvSpPr>
        <p:spPr bwMode="auto">
          <a:xfrm>
            <a:off x="0" y="808047"/>
            <a:ext cx="891539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Draw the best Lewis structures for the  compounds below. </a:t>
            </a:r>
            <a:r>
              <a:rPr kumimoji="0" lang="en-US" sz="2000" b="0" i="0" u="sng" strike="noStrike" cap="none" normalizeH="0" baseline="0" dirty="0" smtClean="0">
                <a:ln>
                  <a:noFill/>
                </a:ln>
                <a:solidFill>
                  <a:schemeClr val="tx1"/>
                </a:solidFill>
                <a:effectLst/>
                <a:latin typeface="Arial" pitchFamily="34" charset="0"/>
                <a:ea typeface="Calibri" pitchFamily="34" charset="0"/>
                <a:cs typeface="Times New Roman" pitchFamily="18" charset="0"/>
              </a:rPr>
              <a:t>Make sure to show all lone pairs, formal charge and write an  `R’ next to your structure if resonance exists.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(Remember that the best Lewis structure sometimes requires breaking the octet rule to minimize formal</a:t>
            </a:r>
            <a:r>
              <a:rPr kumimoji="0" lang="en-US" sz="2000" b="0" i="0" u="none" strike="noStrike" cap="none" normalizeH="0" dirty="0" smtClean="0">
                <a:ln>
                  <a:noFill/>
                </a:ln>
                <a:solidFill>
                  <a:schemeClr val="tx1"/>
                </a:solidFill>
                <a:effectLst/>
                <a:latin typeface="Arial" pitchFamily="34" charset="0"/>
                <a:ea typeface="Calibri" pitchFamily="34" charset="0"/>
                <a:cs typeface="Times New Roman" pitchFamily="18" charset="0"/>
              </a:rPr>
              <a:t> charge.</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p:nvPr/>
        </p:nvSpPr>
        <p:spPr>
          <a:xfrm>
            <a:off x="3610839" y="3244334"/>
            <a:ext cx="1922321" cy="369332"/>
          </a:xfrm>
          <a:prstGeom prst="rect">
            <a:avLst/>
          </a:prstGeom>
        </p:spPr>
        <p:txBody>
          <a:bodyPr wrap="none">
            <a:spAutoFit/>
          </a:bodyPr>
          <a:lstStyle/>
          <a:p>
            <a:r>
              <a:rPr lang="en-US" b="1" dirty="0"/>
              <a:t>SOCl</a:t>
            </a:r>
            <a:r>
              <a:rPr lang="en-US" b="1" baseline="-25000" dirty="0"/>
              <a:t>2</a:t>
            </a:r>
            <a:r>
              <a:rPr lang="en-US" b="1" dirty="0">
                <a:sym typeface="Wingdings"/>
              </a:rPr>
              <a:t></a:t>
            </a:r>
            <a:r>
              <a:rPr lang="en-US" b="1" dirty="0"/>
              <a:t>   </a:t>
            </a:r>
            <a:r>
              <a:rPr lang="en-US" b="1" dirty="0" err="1"/>
              <a:t>Cl</a:t>
            </a:r>
            <a:r>
              <a:rPr lang="en-US" b="1" dirty="0"/>
              <a:t>-O-S-</a:t>
            </a:r>
            <a:r>
              <a:rPr lang="en-US" b="1" dirty="0" err="1"/>
              <a:t>Cl</a:t>
            </a:r>
            <a:endParaRPr lang="en-US" dirty="0"/>
          </a:p>
        </p:txBody>
      </p:sp>
      <p:sp>
        <p:nvSpPr>
          <p:cNvPr id="10" name="TextBox 9"/>
          <p:cNvSpPr txBox="1"/>
          <p:nvPr/>
        </p:nvSpPr>
        <p:spPr>
          <a:xfrm>
            <a:off x="457200" y="3810000"/>
            <a:ext cx="7772400" cy="1938992"/>
          </a:xfrm>
          <a:prstGeom prst="rect">
            <a:avLst/>
          </a:prstGeom>
          <a:noFill/>
        </p:spPr>
        <p:txBody>
          <a:bodyPr wrap="square" rtlCol="0">
            <a:spAutoFit/>
          </a:bodyPr>
          <a:lstStyle/>
          <a:p>
            <a:r>
              <a:rPr lang="en-US" sz="2400" dirty="0"/>
              <a:t>Draw the best Lewis structure for the compounds below. Make sure to show all lone pairs and indicate any formal charges. (Remember that the best Lewis structure sometimes requires breaking the octet rule to minimize formal charge.)</a:t>
            </a:r>
          </a:p>
        </p:txBody>
      </p:sp>
      <p:sp>
        <p:nvSpPr>
          <p:cNvPr id="12" name="TextBox 11"/>
          <p:cNvSpPr txBox="1"/>
          <p:nvPr/>
        </p:nvSpPr>
        <p:spPr>
          <a:xfrm>
            <a:off x="3385412" y="5528845"/>
            <a:ext cx="2057400" cy="1200329"/>
          </a:xfrm>
          <a:prstGeom prst="rect">
            <a:avLst/>
          </a:prstGeom>
          <a:noFill/>
          <a:ln>
            <a:solidFill>
              <a:schemeClr val="accent1"/>
            </a:solidFill>
          </a:ln>
        </p:spPr>
        <p:txBody>
          <a:bodyPr wrap="square" rtlCol="0">
            <a:spAutoFit/>
          </a:bodyPr>
          <a:lstStyle/>
          <a:p>
            <a:endParaRPr lang="en-US" dirty="0" smtClean="0"/>
          </a:p>
          <a:p>
            <a:endParaRPr lang="en-US" dirty="0"/>
          </a:p>
          <a:p>
            <a:endParaRPr lang="en-US" dirty="0" smtClean="0"/>
          </a:p>
          <a:p>
            <a:endParaRPr lang="en-US" dirty="0"/>
          </a:p>
        </p:txBody>
      </p:sp>
      <p:sp>
        <p:nvSpPr>
          <p:cNvPr id="13" name="TextBox 12"/>
          <p:cNvSpPr txBox="1"/>
          <p:nvPr/>
        </p:nvSpPr>
        <p:spPr>
          <a:xfrm>
            <a:off x="1447800" y="5867400"/>
            <a:ext cx="1828800" cy="523220"/>
          </a:xfrm>
          <a:prstGeom prst="rect">
            <a:avLst/>
          </a:prstGeom>
          <a:noFill/>
        </p:spPr>
        <p:txBody>
          <a:bodyPr wrap="square" rtlCol="0">
            <a:spAutoFit/>
          </a:bodyPr>
          <a:lstStyle/>
          <a:p>
            <a:r>
              <a:rPr lang="en-US" sz="2800" b="1" dirty="0" smtClean="0"/>
              <a:t>SF</a:t>
            </a:r>
            <a:r>
              <a:rPr lang="en-US" sz="2800" b="1" baseline="-25000" dirty="0" smtClean="0"/>
              <a:t>6</a:t>
            </a:r>
            <a:endParaRPr lang="en-US" sz="2800" b="1" baseline="-25000" dirty="0"/>
          </a:p>
        </p:txBody>
      </p:sp>
    </p:spTree>
    <p:extLst>
      <p:ext uri="{BB962C8B-B14F-4D97-AF65-F5344CB8AC3E}">
        <p14:creationId xmlns:p14="http://schemas.microsoft.com/office/powerpoint/2010/main" val="969060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89844"/>
            <a:ext cx="8382000" cy="3693319"/>
          </a:xfrm>
          <a:prstGeom prst="rect">
            <a:avLst/>
          </a:prstGeom>
        </p:spPr>
        <p:txBody>
          <a:bodyPr wrap="square">
            <a:spAutoFit/>
          </a:bodyPr>
          <a:lstStyle/>
          <a:p>
            <a:r>
              <a:rPr lang="en-US" b="1" dirty="0"/>
              <a:t>3.3. Metatheses Reactions  (11 </a:t>
            </a:r>
            <a:r>
              <a:rPr lang="en-US" b="1" dirty="0" err="1"/>
              <a:t>Pts</a:t>
            </a:r>
            <a:r>
              <a:rPr lang="en-US" b="1" dirty="0"/>
              <a:t>)</a:t>
            </a:r>
            <a:endParaRPr lang="en-US" dirty="0"/>
          </a:p>
          <a:p>
            <a:r>
              <a:rPr lang="en-US" dirty="0"/>
              <a:t>a)	Write the complete balanced molecular, complete ionic and net ionic </a:t>
            </a:r>
            <a:r>
              <a:rPr lang="en-US" dirty="0" smtClean="0"/>
              <a:t>	equation </a:t>
            </a:r>
            <a:r>
              <a:rPr lang="en-US" dirty="0"/>
              <a:t>for the </a:t>
            </a:r>
            <a:r>
              <a:rPr lang="en-US" dirty="0" smtClean="0"/>
              <a:t>reaction </a:t>
            </a:r>
            <a:r>
              <a:rPr lang="en-US" dirty="0"/>
              <a:t>of  </a:t>
            </a:r>
            <a:r>
              <a:rPr lang="en-US" dirty="0" smtClean="0"/>
              <a:t>lead acetate(</a:t>
            </a:r>
            <a:r>
              <a:rPr lang="en-US" dirty="0" err="1" smtClean="0"/>
              <a:t>Pb</a:t>
            </a:r>
            <a:r>
              <a:rPr lang="en-US" dirty="0" smtClean="0"/>
              <a:t>(C2H3O2)2) </a:t>
            </a:r>
            <a:r>
              <a:rPr lang="en-US" dirty="0"/>
              <a:t>with </a:t>
            </a:r>
            <a:r>
              <a:rPr lang="en-US" dirty="0" smtClean="0"/>
              <a:t>sodium </a:t>
            </a:r>
            <a:r>
              <a:rPr lang="en-US" dirty="0"/>
              <a:t>chloride </a:t>
            </a:r>
            <a:r>
              <a:rPr lang="en-US" dirty="0" smtClean="0"/>
              <a:t>	(</a:t>
            </a:r>
            <a:r>
              <a:rPr lang="en-US" dirty="0" err="1" smtClean="0"/>
              <a:t>NaCl</a:t>
            </a:r>
            <a:r>
              <a:rPr lang="en-US" dirty="0" smtClean="0"/>
              <a:t>) </a:t>
            </a:r>
            <a:r>
              <a:rPr lang="en-US" dirty="0"/>
              <a:t>given that both are 	soluble in water and form an insoluble </a:t>
            </a:r>
            <a:r>
              <a:rPr lang="en-US" dirty="0" smtClean="0"/>
              <a:t>	lead chloride </a:t>
            </a:r>
            <a:r>
              <a:rPr lang="en-US" dirty="0"/>
              <a:t>precipitate.  (6 </a:t>
            </a:r>
            <a:r>
              <a:rPr lang="en-US" dirty="0" err="1"/>
              <a:t>pts</a:t>
            </a:r>
            <a:r>
              <a:rPr lang="en-US" dirty="0"/>
              <a:t>/2 </a:t>
            </a:r>
            <a:r>
              <a:rPr lang="en-US" dirty="0" err="1"/>
              <a:t>pts</a:t>
            </a:r>
            <a:r>
              <a:rPr lang="en-US" dirty="0"/>
              <a:t> per line)</a:t>
            </a:r>
          </a:p>
          <a:p>
            <a:r>
              <a:rPr lang="en-US" b="1" dirty="0"/>
              <a:t> </a:t>
            </a:r>
            <a:endParaRPr lang="en-US" dirty="0"/>
          </a:p>
          <a:p>
            <a:r>
              <a:rPr lang="en-US" b="1" dirty="0"/>
              <a:t>Complete Molecular</a:t>
            </a:r>
            <a:endParaRPr lang="en-US" dirty="0"/>
          </a:p>
          <a:p>
            <a:r>
              <a:rPr lang="en-US" b="1" dirty="0"/>
              <a:t> </a:t>
            </a:r>
            <a:endParaRPr lang="en-US" dirty="0"/>
          </a:p>
          <a:p>
            <a:r>
              <a:rPr lang="en-US" b="1" dirty="0"/>
              <a:t> </a:t>
            </a:r>
            <a:endParaRPr lang="en-US" dirty="0"/>
          </a:p>
          <a:p>
            <a:r>
              <a:rPr lang="en-US" b="1" dirty="0"/>
              <a:t>Complete Ionic</a:t>
            </a:r>
            <a:endParaRPr lang="en-US" dirty="0"/>
          </a:p>
          <a:p>
            <a:r>
              <a:rPr lang="en-US" b="1" dirty="0"/>
              <a:t> </a:t>
            </a:r>
            <a:endParaRPr lang="en-US" dirty="0"/>
          </a:p>
          <a:p>
            <a:r>
              <a:rPr lang="en-US" b="1" dirty="0"/>
              <a:t> </a:t>
            </a:r>
            <a:endParaRPr lang="en-US" dirty="0"/>
          </a:p>
          <a:p>
            <a:r>
              <a:rPr lang="en-US" b="1" dirty="0"/>
              <a:t>Net Ionic</a:t>
            </a:r>
            <a:endParaRPr lang="en-US" dirty="0"/>
          </a:p>
        </p:txBody>
      </p:sp>
      <p:sp>
        <p:nvSpPr>
          <p:cNvPr id="4" name="TextBox 3"/>
          <p:cNvSpPr txBox="1"/>
          <p:nvPr/>
        </p:nvSpPr>
        <p:spPr>
          <a:xfrm>
            <a:off x="533400" y="4953000"/>
            <a:ext cx="8534400" cy="923330"/>
          </a:xfrm>
          <a:prstGeom prst="rect">
            <a:avLst/>
          </a:prstGeom>
          <a:noFill/>
        </p:spPr>
        <p:txBody>
          <a:bodyPr wrap="square" rtlCol="0">
            <a:spAutoFit/>
          </a:bodyPr>
          <a:lstStyle/>
          <a:p>
            <a:r>
              <a:rPr lang="en-US" dirty="0" smtClean="0"/>
              <a:t>b)         </a:t>
            </a:r>
            <a:r>
              <a:rPr lang="en-US" dirty="0"/>
              <a:t>In the complete ionic equation:   Hg</a:t>
            </a:r>
            <a:r>
              <a:rPr lang="en-US" baseline="30000" dirty="0"/>
              <a:t>2+</a:t>
            </a:r>
            <a:r>
              <a:rPr lang="en-US" dirty="0"/>
              <a:t> + 2NO</a:t>
            </a:r>
            <a:r>
              <a:rPr lang="en-US" baseline="-25000" dirty="0"/>
              <a:t>3</a:t>
            </a:r>
            <a:r>
              <a:rPr lang="en-US" baseline="30000" dirty="0"/>
              <a:t>-</a:t>
            </a:r>
            <a:r>
              <a:rPr lang="en-US" dirty="0"/>
              <a:t>  + 2Na</a:t>
            </a:r>
            <a:r>
              <a:rPr lang="en-US" baseline="30000" dirty="0"/>
              <a:t>+</a:t>
            </a:r>
            <a:r>
              <a:rPr lang="en-US" dirty="0"/>
              <a:t> + S</a:t>
            </a:r>
            <a:r>
              <a:rPr lang="en-US" baseline="30000" dirty="0"/>
              <a:t>2-</a:t>
            </a:r>
            <a:r>
              <a:rPr lang="en-US" dirty="0"/>
              <a:t> </a:t>
            </a:r>
            <a:r>
              <a:rPr lang="en-US" dirty="0">
                <a:sym typeface="Wingdings"/>
              </a:rPr>
              <a:t></a:t>
            </a:r>
            <a:r>
              <a:rPr lang="en-US" dirty="0"/>
              <a:t> </a:t>
            </a:r>
            <a:r>
              <a:rPr lang="en-US" dirty="0" err="1"/>
              <a:t>HgS</a:t>
            </a:r>
            <a:r>
              <a:rPr lang="en-US" dirty="0"/>
              <a:t>(s) + 2NO</a:t>
            </a:r>
            <a:r>
              <a:rPr lang="en-US" baseline="-25000" dirty="0"/>
              <a:t>3</a:t>
            </a:r>
            <a:r>
              <a:rPr lang="en-US" baseline="30000" dirty="0"/>
              <a:t>-</a:t>
            </a:r>
            <a:r>
              <a:rPr lang="en-US" dirty="0"/>
              <a:t> +2Na</a:t>
            </a:r>
            <a:r>
              <a:rPr lang="en-US" baseline="30000" dirty="0"/>
              <a:t>+</a:t>
            </a:r>
            <a:endParaRPr lang="en-US" dirty="0"/>
          </a:p>
          <a:p>
            <a:r>
              <a:rPr lang="en-US" dirty="0"/>
              <a:t>	what specie(s) are spectator ions ? __________________________________</a:t>
            </a:r>
          </a:p>
          <a:p>
            <a:r>
              <a:rPr lang="en-US" dirty="0"/>
              <a:t> </a:t>
            </a:r>
          </a:p>
        </p:txBody>
      </p:sp>
    </p:spTree>
    <p:extLst>
      <p:ext uri="{BB962C8B-B14F-4D97-AF65-F5344CB8AC3E}">
        <p14:creationId xmlns:p14="http://schemas.microsoft.com/office/powerpoint/2010/main" val="2768814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90600"/>
            <a:ext cx="8610600" cy="923330"/>
          </a:xfrm>
          <a:prstGeom prst="rect">
            <a:avLst/>
          </a:prstGeom>
        </p:spPr>
        <p:txBody>
          <a:bodyPr wrap="square">
            <a:spAutoFit/>
          </a:bodyPr>
          <a:lstStyle/>
          <a:p>
            <a:r>
              <a:rPr lang="en-US" b="1" dirty="0"/>
              <a:t>3.4 Acid-Base Reactions  (14 </a:t>
            </a:r>
            <a:r>
              <a:rPr lang="en-US" b="1" dirty="0" err="1"/>
              <a:t>pts</a:t>
            </a:r>
            <a:r>
              <a:rPr lang="en-US" b="1" dirty="0"/>
              <a:t>)</a:t>
            </a:r>
            <a:endParaRPr lang="en-US" dirty="0"/>
          </a:p>
          <a:p>
            <a:r>
              <a:rPr lang="en-US" b="1" dirty="0"/>
              <a:t> </a:t>
            </a:r>
            <a:endParaRPr lang="en-US" dirty="0"/>
          </a:p>
          <a:p>
            <a:r>
              <a:rPr lang="en-US" dirty="0"/>
              <a:t>a</a:t>
            </a:r>
            <a:r>
              <a:rPr lang="en-US" dirty="0" smtClean="0"/>
              <a:t>)An </a:t>
            </a:r>
            <a:r>
              <a:rPr lang="en-US" dirty="0"/>
              <a:t>Arrhenius base</a:t>
            </a:r>
            <a:r>
              <a:rPr lang="en-US" dirty="0" smtClean="0"/>
              <a:t>=_________________    </a:t>
            </a:r>
            <a:r>
              <a:rPr lang="en-US" dirty="0"/>
              <a:t>A </a:t>
            </a:r>
            <a:r>
              <a:rPr lang="en-US" dirty="0" err="1"/>
              <a:t>Bronsted</a:t>
            </a:r>
            <a:r>
              <a:rPr lang="en-US" dirty="0"/>
              <a:t> base= _____________________</a:t>
            </a:r>
          </a:p>
        </p:txBody>
      </p:sp>
      <p:sp>
        <p:nvSpPr>
          <p:cNvPr id="3" name="Rectangle 2"/>
          <p:cNvSpPr/>
          <p:nvPr/>
        </p:nvSpPr>
        <p:spPr>
          <a:xfrm>
            <a:off x="152400" y="2427188"/>
            <a:ext cx="8305800" cy="1366528"/>
          </a:xfrm>
          <a:prstGeom prst="rect">
            <a:avLst/>
          </a:prstGeom>
        </p:spPr>
        <p:txBody>
          <a:bodyPr wrap="square">
            <a:spAutoFit/>
          </a:bodyPr>
          <a:lstStyle/>
          <a:p>
            <a:pPr>
              <a:lnSpc>
                <a:spcPct val="115000"/>
              </a:lnSpc>
            </a:pPr>
            <a:r>
              <a:rPr lang="en-US" dirty="0" smtClean="0">
                <a:ea typeface="Calibri"/>
                <a:cs typeface="Times New Roman"/>
              </a:rPr>
              <a:t>b)Which </a:t>
            </a:r>
            <a:r>
              <a:rPr lang="en-US" dirty="0">
                <a:ea typeface="Calibri"/>
                <a:cs typeface="Times New Roman"/>
              </a:rPr>
              <a:t>are not Arrhenius bases, but can be </a:t>
            </a:r>
            <a:r>
              <a:rPr lang="en-US" dirty="0" err="1">
                <a:ea typeface="Calibri"/>
                <a:cs typeface="Times New Roman"/>
              </a:rPr>
              <a:t>Bronsted</a:t>
            </a:r>
            <a:r>
              <a:rPr lang="en-US" dirty="0">
                <a:ea typeface="Calibri"/>
                <a:cs typeface="Times New Roman"/>
              </a:rPr>
              <a:t> bases in the list below:  (2 </a:t>
            </a:r>
            <a:r>
              <a:rPr lang="en-US" dirty="0" err="1">
                <a:ea typeface="Calibri"/>
                <a:cs typeface="Times New Roman"/>
              </a:rPr>
              <a:t>pts</a:t>
            </a:r>
            <a:r>
              <a:rPr lang="en-US" dirty="0">
                <a:ea typeface="Calibri"/>
                <a:cs typeface="Times New Roman"/>
              </a:rPr>
              <a:t>)</a:t>
            </a:r>
            <a:endParaRPr lang="en-US" sz="1600" dirty="0">
              <a:ea typeface="Calibri"/>
              <a:cs typeface="Times New Roman"/>
            </a:endParaRPr>
          </a:p>
          <a:p>
            <a:pPr>
              <a:lnSpc>
                <a:spcPct val="115000"/>
              </a:lnSpc>
            </a:pPr>
            <a:r>
              <a:rPr lang="en-US" dirty="0">
                <a:ea typeface="Calibri"/>
                <a:cs typeface="Times New Roman"/>
              </a:rPr>
              <a:t> </a:t>
            </a:r>
            <a:endParaRPr lang="en-US" sz="1600" dirty="0">
              <a:ea typeface="Calibri"/>
              <a:cs typeface="Times New Roman"/>
            </a:endParaRPr>
          </a:p>
          <a:p>
            <a:pPr>
              <a:lnSpc>
                <a:spcPct val="115000"/>
              </a:lnSpc>
            </a:pPr>
            <a:r>
              <a:rPr lang="en-US" dirty="0" smtClean="0">
                <a:ea typeface="Calibri"/>
                <a:cs typeface="Times New Roman"/>
              </a:rPr>
              <a:t>PO</a:t>
            </a:r>
            <a:r>
              <a:rPr lang="en-US" baseline="-25000" dirty="0" smtClean="0">
                <a:ea typeface="Calibri"/>
                <a:cs typeface="Times New Roman"/>
              </a:rPr>
              <a:t>3</a:t>
            </a:r>
            <a:r>
              <a:rPr lang="en-US" baseline="30000" dirty="0" smtClean="0">
                <a:ea typeface="Calibri"/>
                <a:cs typeface="Times New Roman"/>
              </a:rPr>
              <a:t>2-</a:t>
            </a:r>
            <a:r>
              <a:rPr lang="en-US" dirty="0">
                <a:ea typeface="Calibri"/>
                <a:cs typeface="Times New Roman"/>
              </a:rPr>
              <a:t>		</a:t>
            </a:r>
            <a:r>
              <a:rPr lang="en-US" dirty="0" smtClean="0">
                <a:ea typeface="Calibri"/>
                <a:cs typeface="Times New Roman"/>
              </a:rPr>
              <a:t>HNO</a:t>
            </a:r>
            <a:r>
              <a:rPr lang="en-US" baseline="-25000" dirty="0" smtClean="0">
                <a:ea typeface="Calibri"/>
                <a:cs typeface="Times New Roman"/>
              </a:rPr>
              <a:t>3</a:t>
            </a:r>
            <a:r>
              <a:rPr lang="en-US" dirty="0">
                <a:ea typeface="Calibri"/>
                <a:cs typeface="Times New Roman"/>
              </a:rPr>
              <a:t>		</a:t>
            </a:r>
            <a:r>
              <a:rPr lang="en-US" dirty="0" smtClean="0">
                <a:ea typeface="Calibri"/>
                <a:cs typeface="Times New Roman"/>
              </a:rPr>
              <a:t>Br</a:t>
            </a:r>
            <a:r>
              <a:rPr lang="en-US" baseline="30000" dirty="0" smtClean="0">
                <a:ea typeface="Calibri"/>
                <a:cs typeface="Times New Roman"/>
              </a:rPr>
              <a:t>-</a:t>
            </a:r>
            <a:r>
              <a:rPr lang="en-US" dirty="0">
                <a:ea typeface="Calibri"/>
                <a:cs typeface="Times New Roman"/>
              </a:rPr>
              <a:t>		OH</a:t>
            </a:r>
            <a:r>
              <a:rPr lang="en-US" baseline="30000" dirty="0">
                <a:ea typeface="Calibri"/>
                <a:cs typeface="Times New Roman"/>
              </a:rPr>
              <a:t>‑	</a:t>
            </a:r>
            <a:r>
              <a:rPr lang="en-US" baseline="30000" dirty="0" smtClean="0">
                <a:ea typeface="Calibri"/>
                <a:cs typeface="Times New Roman"/>
              </a:rPr>
              <a:t>    </a:t>
            </a:r>
            <a:r>
              <a:rPr lang="en-US" dirty="0">
                <a:ea typeface="Calibri"/>
                <a:cs typeface="Times New Roman"/>
              </a:rPr>
              <a:t>			</a:t>
            </a:r>
            <a:endParaRPr lang="en-US" sz="1600" dirty="0">
              <a:ea typeface="Calibri"/>
              <a:cs typeface="Times New Roman"/>
            </a:endParaRPr>
          </a:p>
        </p:txBody>
      </p:sp>
      <p:sp>
        <p:nvSpPr>
          <p:cNvPr id="4" name="Rectangle 3"/>
          <p:cNvSpPr/>
          <p:nvPr/>
        </p:nvSpPr>
        <p:spPr>
          <a:xfrm>
            <a:off x="491837" y="3793716"/>
            <a:ext cx="7162800" cy="923330"/>
          </a:xfrm>
          <a:prstGeom prst="rect">
            <a:avLst/>
          </a:prstGeom>
        </p:spPr>
        <p:txBody>
          <a:bodyPr wrap="square">
            <a:spAutoFit/>
          </a:bodyPr>
          <a:lstStyle/>
          <a:p>
            <a:r>
              <a:rPr lang="en-US" dirty="0" smtClean="0"/>
              <a:t>c)List </a:t>
            </a:r>
            <a:r>
              <a:rPr lang="en-US" dirty="0"/>
              <a:t>two characteristics common to Acid-Base Reactions</a:t>
            </a:r>
          </a:p>
          <a:p>
            <a:r>
              <a:rPr lang="en-US" dirty="0"/>
              <a:t>1)_________________________________________________________</a:t>
            </a:r>
          </a:p>
          <a:p>
            <a:r>
              <a:rPr lang="en-US" dirty="0"/>
              <a:t>2)_________________________________________________________</a:t>
            </a:r>
          </a:p>
        </p:txBody>
      </p:sp>
    </p:spTree>
    <p:extLst>
      <p:ext uri="{BB962C8B-B14F-4D97-AF65-F5344CB8AC3E}">
        <p14:creationId xmlns:p14="http://schemas.microsoft.com/office/powerpoint/2010/main" val="4199156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19200"/>
            <a:ext cx="5230620" cy="369332"/>
          </a:xfrm>
          <a:prstGeom prst="rect">
            <a:avLst/>
          </a:prstGeom>
        </p:spPr>
        <p:txBody>
          <a:bodyPr wrap="square">
            <a:spAutoFit/>
          </a:bodyPr>
          <a:lstStyle/>
          <a:p>
            <a:r>
              <a:rPr lang="en-US" b="1" dirty="0"/>
              <a:t>3.5. Redox Reactions  (24 </a:t>
            </a:r>
            <a:r>
              <a:rPr lang="en-US" b="1" dirty="0" err="1"/>
              <a:t>pts</a:t>
            </a:r>
            <a:r>
              <a:rPr lang="en-US" b="1" dirty="0"/>
              <a:t>)</a:t>
            </a:r>
            <a:endParaRPr lang="en-US" dirty="0"/>
          </a:p>
        </p:txBody>
      </p:sp>
      <p:sp>
        <p:nvSpPr>
          <p:cNvPr id="3" name="Rectangle 2"/>
          <p:cNvSpPr/>
          <p:nvPr/>
        </p:nvSpPr>
        <p:spPr>
          <a:xfrm>
            <a:off x="685800" y="1905000"/>
            <a:ext cx="7315200" cy="369332"/>
          </a:xfrm>
          <a:prstGeom prst="rect">
            <a:avLst/>
          </a:prstGeom>
        </p:spPr>
        <p:txBody>
          <a:bodyPr wrap="square">
            <a:spAutoFit/>
          </a:bodyPr>
          <a:lstStyle/>
          <a:p>
            <a:pPr lvl="0"/>
            <a:r>
              <a:rPr lang="en-US" dirty="0"/>
              <a:t>At which electrode does oxidation occur ? __________________</a:t>
            </a:r>
          </a:p>
        </p:txBody>
      </p:sp>
      <p:sp>
        <p:nvSpPr>
          <p:cNvPr id="4" name="Rectangle 3"/>
          <p:cNvSpPr/>
          <p:nvPr/>
        </p:nvSpPr>
        <p:spPr>
          <a:xfrm>
            <a:off x="665018" y="2590800"/>
            <a:ext cx="8077200" cy="369332"/>
          </a:xfrm>
          <a:prstGeom prst="rect">
            <a:avLst/>
          </a:prstGeom>
        </p:spPr>
        <p:txBody>
          <a:bodyPr wrap="square">
            <a:spAutoFit/>
          </a:bodyPr>
          <a:lstStyle/>
          <a:p>
            <a:pPr lvl="0"/>
            <a:r>
              <a:rPr lang="en-US" dirty="0"/>
              <a:t>Determine the oxidation numbers for all the elements in the compounds below:</a:t>
            </a:r>
          </a:p>
        </p:txBody>
      </p:sp>
      <p:sp>
        <p:nvSpPr>
          <p:cNvPr id="5" name="Rectangle 4"/>
          <p:cNvSpPr/>
          <p:nvPr/>
        </p:nvSpPr>
        <p:spPr>
          <a:xfrm>
            <a:off x="2286000" y="3105835"/>
            <a:ext cx="6456218" cy="369332"/>
          </a:xfrm>
          <a:prstGeom prst="rect">
            <a:avLst/>
          </a:prstGeom>
        </p:spPr>
        <p:txBody>
          <a:bodyPr wrap="square">
            <a:spAutoFit/>
          </a:bodyPr>
          <a:lstStyle/>
          <a:p>
            <a:r>
              <a:rPr lang="en-US" dirty="0"/>
              <a:t>KMnO</a:t>
            </a:r>
            <a:r>
              <a:rPr lang="en-US" baseline="-25000" dirty="0"/>
              <a:t>4</a:t>
            </a:r>
            <a:r>
              <a:rPr lang="en-US" dirty="0"/>
              <a:t>		K _____    </a:t>
            </a:r>
            <a:r>
              <a:rPr lang="en-US" dirty="0" err="1"/>
              <a:t>Mn</a:t>
            </a:r>
            <a:r>
              <a:rPr lang="en-US" dirty="0"/>
              <a:t> _______   O ________</a:t>
            </a:r>
          </a:p>
        </p:txBody>
      </p:sp>
      <p:sp>
        <p:nvSpPr>
          <p:cNvPr id="6" name="Rectangle 5"/>
          <p:cNvSpPr/>
          <p:nvPr/>
        </p:nvSpPr>
        <p:spPr>
          <a:xfrm>
            <a:off x="872836" y="3890665"/>
            <a:ext cx="7509164" cy="923330"/>
          </a:xfrm>
          <a:prstGeom prst="rect">
            <a:avLst/>
          </a:prstGeom>
        </p:spPr>
        <p:txBody>
          <a:bodyPr wrap="square">
            <a:spAutoFit/>
          </a:bodyPr>
          <a:lstStyle/>
          <a:p>
            <a:pPr lvl="0"/>
            <a:r>
              <a:rPr lang="en-US" dirty="0"/>
              <a:t>Decide whether the reactions below are redox reactions</a:t>
            </a:r>
          </a:p>
          <a:p>
            <a:r>
              <a:rPr lang="en-US" dirty="0"/>
              <a:t>		</a:t>
            </a:r>
          </a:p>
          <a:p>
            <a:pPr lvl="0"/>
            <a:r>
              <a:rPr lang="en-US" dirty="0" smtClean="0"/>
              <a:t>4Co </a:t>
            </a:r>
            <a:r>
              <a:rPr lang="en-US" dirty="0"/>
              <a:t>+ 6O</a:t>
            </a:r>
            <a:r>
              <a:rPr lang="en-US" baseline="-25000" dirty="0"/>
              <a:t>2</a:t>
            </a:r>
            <a:r>
              <a:rPr lang="en-US" dirty="0"/>
              <a:t> </a:t>
            </a:r>
            <a:r>
              <a:rPr lang="en-US" dirty="0">
                <a:sym typeface="Wingdings"/>
              </a:rPr>
              <a:t></a:t>
            </a:r>
            <a:r>
              <a:rPr lang="en-US" dirty="0"/>
              <a:t>  </a:t>
            </a:r>
            <a:r>
              <a:rPr lang="en-US" dirty="0" smtClean="0"/>
              <a:t>2Co</a:t>
            </a:r>
            <a:r>
              <a:rPr lang="en-US" baseline="-25000" dirty="0" smtClean="0"/>
              <a:t>2</a:t>
            </a:r>
            <a:r>
              <a:rPr lang="en-US" dirty="0" smtClean="0"/>
              <a:t>O</a:t>
            </a:r>
            <a:r>
              <a:rPr lang="en-US" baseline="-25000" dirty="0" smtClean="0"/>
              <a:t>3</a:t>
            </a:r>
            <a:r>
              <a:rPr lang="en-US" dirty="0"/>
              <a:t>		redox			not redox</a:t>
            </a:r>
          </a:p>
        </p:txBody>
      </p:sp>
      <p:sp>
        <p:nvSpPr>
          <p:cNvPr id="7" name="Rectangle 6"/>
          <p:cNvSpPr/>
          <p:nvPr/>
        </p:nvSpPr>
        <p:spPr>
          <a:xfrm>
            <a:off x="665018" y="5029200"/>
            <a:ext cx="8250382" cy="923330"/>
          </a:xfrm>
          <a:prstGeom prst="rect">
            <a:avLst/>
          </a:prstGeom>
        </p:spPr>
        <p:txBody>
          <a:bodyPr wrap="square">
            <a:spAutoFit/>
          </a:bodyPr>
          <a:lstStyle/>
          <a:p>
            <a:pPr lvl="0"/>
            <a:r>
              <a:rPr lang="en-US" dirty="0"/>
              <a:t>Determine who gets oxidized and who gets reduced in the reactions below: (3 </a:t>
            </a:r>
            <a:r>
              <a:rPr lang="en-US" dirty="0" err="1"/>
              <a:t>pts</a:t>
            </a:r>
            <a:r>
              <a:rPr lang="en-US" dirty="0"/>
              <a:t>)</a:t>
            </a:r>
          </a:p>
          <a:p>
            <a:r>
              <a:rPr lang="en-US" b="1" dirty="0"/>
              <a:t> </a:t>
            </a:r>
            <a:endParaRPr lang="en-US" dirty="0"/>
          </a:p>
          <a:p>
            <a:r>
              <a:rPr lang="en-US" dirty="0"/>
              <a:t>  </a:t>
            </a:r>
            <a:r>
              <a:rPr lang="en-US" dirty="0" smtClean="0"/>
              <a:t>2HF+ Cu</a:t>
            </a:r>
            <a:r>
              <a:rPr lang="en-US" dirty="0" smtClean="0">
                <a:sym typeface="Wingdings"/>
              </a:rPr>
              <a:t></a:t>
            </a:r>
            <a:r>
              <a:rPr lang="en-US" dirty="0" smtClean="0"/>
              <a:t>  Cu</a:t>
            </a:r>
            <a:r>
              <a:rPr lang="en-US" baseline="30000" dirty="0" smtClean="0"/>
              <a:t>2</a:t>
            </a:r>
            <a:r>
              <a:rPr lang="en-US" baseline="30000" dirty="0"/>
              <a:t>+</a:t>
            </a:r>
            <a:r>
              <a:rPr lang="en-US" dirty="0"/>
              <a:t> +  H</a:t>
            </a:r>
            <a:r>
              <a:rPr lang="en-US" baseline="-25000" dirty="0"/>
              <a:t>2</a:t>
            </a:r>
            <a:r>
              <a:rPr lang="en-US" dirty="0"/>
              <a:t> + </a:t>
            </a:r>
            <a:r>
              <a:rPr lang="en-US" dirty="0" smtClean="0"/>
              <a:t>2F</a:t>
            </a:r>
            <a:r>
              <a:rPr lang="en-US" baseline="30000" dirty="0" smtClean="0"/>
              <a:t>-</a:t>
            </a:r>
            <a:r>
              <a:rPr lang="en-US" dirty="0"/>
              <a:t>		oxidized = _______     reduced = ____</a:t>
            </a:r>
          </a:p>
        </p:txBody>
      </p:sp>
    </p:spTree>
    <p:extLst>
      <p:ext uri="{BB962C8B-B14F-4D97-AF65-F5344CB8AC3E}">
        <p14:creationId xmlns:p14="http://schemas.microsoft.com/office/powerpoint/2010/main" val="366617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145" y="914400"/>
            <a:ext cx="8382000" cy="1477328"/>
          </a:xfrm>
          <a:prstGeom prst="rect">
            <a:avLst/>
          </a:prstGeom>
        </p:spPr>
        <p:txBody>
          <a:bodyPr wrap="square">
            <a:spAutoFit/>
          </a:bodyPr>
          <a:lstStyle/>
          <a:p>
            <a:r>
              <a:rPr lang="en-US" b="1" dirty="0"/>
              <a:t>3.6.  Basic Gas Law Calculations  (2 </a:t>
            </a:r>
            <a:r>
              <a:rPr lang="en-US" b="1" dirty="0" err="1"/>
              <a:t>pts</a:t>
            </a:r>
            <a:r>
              <a:rPr lang="en-US" b="1" dirty="0"/>
              <a:t> each/6 </a:t>
            </a:r>
            <a:r>
              <a:rPr lang="en-US" b="1" dirty="0" err="1"/>
              <a:t>pts</a:t>
            </a:r>
            <a:r>
              <a:rPr lang="en-US" b="1" dirty="0"/>
              <a:t> total)</a:t>
            </a:r>
            <a:endParaRPr lang="en-US" dirty="0"/>
          </a:p>
          <a:p>
            <a:r>
              <a:rPr lang="en-US" dirty="0"/>
              <a:t>1) At constant temperature and gas moles, a gas cylinder initially at </a:t>
            </a:r>
            <a:r>
              <a:rPr lang="en-US" dirty="0" smtClean="0"/>
              <a:t>2 </a:t>
            </a:r>
            <a:r>
              <a:rPr lang="en-US" dirty="0" err="1"/>
              <a:t>atm</a:t>
            </a:r>
            <a:r>
              <a:rPr lang="en-US" dirty="0"/>
              <a:t> </a:t>
            </a:r>
            <a:r>
              <a:rPr lang="en-US" dirty="0" smtClean="0"/>
              <a:t>and 0.5 liter </a:t>
            </a:r>
            <a:r>
              <a:rPr lang="en-US" dirty="0"/>
              <a:t>is expanded to 2 liters in volume. What is the new pressure, P</a:t>
            </a:r>
            <a:r>
              <a:rPr lang="en-US" baseline="-25000" dirty="0"/>
              <a:t>2</a:t>
            </a:r>
            <a:r>
              <a:rPr lang="en-US" dirty="0"/>
              <a:t>,  in the cylinder ?</a:t>
            </a:r>
          </a:p>
          <a:p>
            <a:r>
              <a:rPr lang="en-US" dirty="0"/>
              <a:t> </a:t>
            </a:r>
          </a:p>
          <a:p>
            <a:r>
              <a:rPr lang="en-US" dirty="0"/>
              <a:t>					P</a:t>
            </a:r>
            <a:r>
              <a:rPr lang="en-US" baseline="-25000" dirty="0"/>
              <a:t>2</a:t>
            </a:r>
            <a:r>
              <a:rPr lang="en-US" baseline="30000" dirty="0"/>
              <a:t> </a:t>
            </a:r>
            <a:r>
              <a:rPr lang="en-US" dirty="0"/>
              <a:t>= ______________</a:t>
            </a:r>
            <a:r>
              <a:rPr lang="en-US" dirty="0" err="1"/>
              <a:t>atm</a:t>
            </a:r>
            <a:endParaRPr lang="en-US" dirty="0"/>
          </a:p>
        </p:txBody>
      </p:sp>
      <p:sp>
        <p:nvSpPr>
          <p:cNvPr id="3" name="Rectangle 2"/>
          <p:cNvSpPr/>
          <p:nvPr/>
        </p:nvSpPr>
        <p:spPr>
          <a:xfrm>
            <a:off x="762000" y="2875002"/>
            <a:ext cx="2015808" cy="369332"/>
          </a:xfrm>
          <a:prstGeom prst="rect">
            <a:avLst/>
          </a:prstGeom>
        </p:spPr>
        <p:txBody>
          <a:bodyPr wrap="none">
            <a:spAutoFit/>
          </a:bodyPr>
          <a:lstStyle/>
          <a:p>
            <a:r>
              <a:rPr lang="en-US" b="1" dirty="0"/>
              <a:t>3.7. </a:t>
            </a:r>
            <a:r>
              <a:rPr lang="en-US" b="1" dirty="0" err="1"/>
              <a:t>Triviata</a:t>
            </a:r>
            <a:r>
              <a:rPr lang="en-US" b="1" dirty="0"/>
              <a:t>  (2 </a:t>
            </a:r>
            <a:r>
              <a:rPr lang="en-US" b="1" dirty="0" err="1"/>
              <a:t>pts</a:t>
            </a:r>
            <a:r>
              <a:rPr lang="en-US" b="1" dirty="0"/>
              <a:t>)</a:t>
            </a:r>
            <a:endParaRPr lang="en-US" dirty="0"/>
          </a:p>
        </p:txBody>
      </p:sp>
      <p:sp>
        <p:nvSpPr>
          <p:cNvPr id="4" name="TextBox 3"/>
          <p:cNvSpPr txBox="1"/>
          <p:nvPr/>
        </p:nvSpPr>
        <p:spPr>
          <a:xfrm>
            <a:off x="838200" y="3657600"/>
            <a:ext cx="6400800" cy="369332"/>
          </a:xfrm>
          <a:prstGeom prst="rect">
            <a:avLst/>
          </a:prstGeom>
          <a:noFill/>
        </p:spPr>
        <p:txBody>
          <a:bodyPr wrap="square" rtlCol="0">
            <a:spAutoFit/>
          </a:bodyPr>
          <a:lstStyle/>
          <a:p>
            <a:r>
              <a:rPr lang="en-US" dirty="0" smtClean="0"/>
              <a:t>Trivia on chemists discussed in last 4 weeks…..</a:t>
            </a:r>
            <a:endParaRPr lang="en-US" dirty="0"/>
          </a:p>
        </p:txBody>
      </p:sp>
    </p:spTree>
    <p:extLst>
      <p:ext uri="{BB962C8B-B14F-4D97-AF65-F5344CB8AC3E}">
        <p14:creationId xmlns:p14="http://schemas.microsoft.com/office/powerpoint/2010/main" val="3158420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428</Words>
  <Application>Microsoft Office PowerPoint</Application>
  <PresentationFormat>On-screen Show (4:3)</PresentationFormat>
  <Paragraphs>68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Alfred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Fong, Jerry</dc:creator>
  <cp:lastModifiedBy>Fong, Jerry</cp:lastModifiedBy>
  <cp:revision>5</cp:revision>
  <dcterms:created xsi:type="dcterms:W3CDTF">2012-11-26T21:29:30Z</dcterms:created>
  <dcterms:modified xsi:type="dcterms:W3CDTF">2012-11-26T21:56:38Z</dcterms:modified>
</cp:coreProperties>
</file>