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6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6.wmf"/><Relationship Id="rId4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E3BA4-D22A-44AC-B013-437EC2BB1826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203E8-5092-4ABB-BD80-F8AE84927C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7752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203E8-5092-4ABB-BD80-F8AE84927CA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4763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203E8-5092-4ABB-BD80-F8AE84927CA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8828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203E8-5092-4ABB-BD80-F8AE84927CA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7206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203E8-5092-4ABB-BD80-F8AE84927CA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1377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6AD5-D961-429A-8D20-70F38B7028EC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96AD5-D961-429A-8D20-70F38B7028EC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B8147-DAF0-49DA-A237-6AF9C6DA5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jzibxdFfn4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2209800"/>
            <a:ext cx="60731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hlinkClick r:id="rId2"/>
              </a:rPr>
              <a:t>http://www.youtube.com/watch?v=sjzibxdFfn4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685800"/>
            <a:ext cx="7772400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VIDEO EXAMPLE OF SUBSTITUTION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r>
              <a:rPr lang="en-US" sz="4000" b="1" dirty="0" smtClean="0">
                <a:solidFill>
                  <a:srgbClr val="FF0000"/>
                </a:solidFill>
              </a:rPr>
              <a:t>The hydrolysis of t-butyl halides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3581400"/>
            <a:ext cx="7010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They’re often easy/fast (facile)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Done at room temperature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Details of solvent optimize rates</a:t>
            </a:r>
          </a:p>
          <a:p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8194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Qualitative nature of RX Substitutions</a:t>
            </a:r>
            <a:r>
              <a:rPr lang="en-US" sz="3600" dirty="0" smtClean="0"/>
              <a:t>…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762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…list the common classes (by name) of compounds that can be made from alkyl halides (continued)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143000"/>
            <a:ext cx="4191000" cy="95410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*with Mg/ dry ether, then carbonyls, then H+/H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1143000"/>
            <a:ext cx="3429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(bigger) alcohols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209800"/>
            <a:ext cx="472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*Li, then </a:t>
            </a:r>
            <a:r>
              <a:rPr lang="en-US" sz="3200" b="1" dirty="0" err="1" smtClean="0"/>
              <a:t>CuI</a:t>
            </a:r>
            <a:r>
              <a:rPr lang="en-US" sz="3200" b="1" dirty="0" smtClean="0"/>
              <a:t> and another RX all in dry ether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2286000"/>
            <a:ext cx="2971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(bigger) </a:t>
            </a:r>
            <a:r>
              <a:rPr lang="en-US" sz="3200" b="1" dirty="0" err="1" smtClean="0">
                <a:solidFill>
                  <a:srgbClr val="FF0000"/>
                </a:solidFill>
              </a:rPr>
              <a:t>alkanes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3352800"/>
            <a:ext cx="4495800" cy="107721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*Starts with a poisonous sodium salt + RX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3657600"/>
            <a:ext cx="2971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Cyanides (R-CN)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419600"/>
            <a:ext cx="5715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*What two classes of substrates are  used to make alkyl halides 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4343400"/>
            <a:ext cx="27432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Alcohols &amp;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Alkenes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5638800"/>
            <a:ext cx="5562600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*Any day doing organic chemistry …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1200" y="5486400"/>
            <a:ext cx="3352800" cy="1077218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3200" b="1" strike="sngStrike" smtClean="0"/>
              <a:t>SUCKS SNOT!! </a:t>
            </a:r>
            <a:r>
              <a:rPr lang="en-US" sz="3200" b="1" strike="sngStrike" dirty="0" smtClean="0">
                <a:sym typeface="Wingdings" pitchFamily="2" charset="2"/>
              </a:rPr>
              <a:t> </a:t>
            </a:r>
            <a:r>
              <a:rPr lang="en-US" sz="3200" b="1" strike="sngStrike" dirty="0" smtClean="0"/>
              <a:t> </a:t>
            </a:r>
          </a:p>
          <a:p>
            <a:r>
              <a:rPr lang="en-US" sz="3200" b="1" dirty="0" smtClean="0">
                <a:solidFill>
                  <a:srgbClr val="C00000"/>
                </a:solidFill>
              </a:rPr>
              <a:t>Is a good day </a:t>
            </a:r>
            <a:r>
              <a:rPr lang="en-US" sz="3200" b="1" dirty="0" smtClean="0">
                <a:solidFill>
                  <a:srgbClr val="C00000"/>
                </a:solidFill>
                <a:sym typeface="Wingdings" pitchFamily="2" charset="2"/>
              </a:rPr>
              <a:t>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7" grpId="0" animBg="1"/>
      <p:bldP spid="8" grpId="0" animBg="1"/>
      <p:bldP spid="9" grpId="0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5486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Reactions of RX  round robin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838200"/>
            <a:ext cx="7239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class of  reaction is shown below ?: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52400" y="1600200"/>
          <a:ext cx="5839685" cy="838200"/>
        </p:xfrm>
        <a:graphic>
          <a:graphicData uri="http://schemas.openxmlformats.org/presentationml/2006/ole">
            <p:oleObj spid="_x0000_s23555" name="ChemSketch" r:id="rId3" imgW="4014360" imgH="576000" progId="ACD.ChemSketch.20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19800" y="1752600"/>
            <a:ext cx="3124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ELIMINATION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3200400"/>
            <a:ext cx="7239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general reaction form below is what class of reactions ?</a:t>
            </a:r>
          </a:p>
          <a:p>
            <a:r>
              <a:rPr lang="en-US" sz="3600" b="1" dirty="0" smtClean="0"/>
              <a:t>		R-X  + Y</a:t>
            </a:r>
            <a:r>
              <a:rPr lang="en-US" sz="3600" b="1" baseline="30000" dirty="0" smtClean="0"/>
              <a:t>-</a:t>
            </a:r>
            <a:r>
              <a:rPr lang="en-US" sz="3600" b="1" dirty="0" smtClean="0"/>
              <a:t>  ---&gt; R-Y + X</a:t>
            </a:r>
            <a:r>
              <a:rPr lang="en-US" sz="3600" b="1" baseline="30000" dirty="0" smtClean="0"/>
              <a:t>-</a:t>
            </a:r>
            <a:endParaRPr lang="en-US" sz="3600" b="1" baseline="30000" dirty="0"/>
          </a:p>
        </p:txBody>
      </p:sp>
      <p:sp>
        <p:nvSpPr>
          <p:cNvPr id="15" name="TextBox 14"/>
          <p:cNvSpPr txBox="1"/>
          <p:nvPr/>
        </p:nvSpPr>
        <p:spPr>
          <a:xfrm>
            <a:off x="5257800" y="4572000"/>
            <a:ext cx="3352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(</a:t>
            </a:r>
            <a:r>
              <a:rPr lang="en-US" sz="3600" b="1" dirty="0" err="1" smtClean="0">
                <a:solidFill>
                  <a:srgbClr val="FF0000"/>
                </a:solidFill>
              </a:rPr>
              <a:t>nucleophilic</a:t>
            </a:r>
            <a:r>
              <a:rPr lang="en-US" sz="3600" b="1" dirty="0" smtClean="0">
                <a:solidFill>
                  <a:srgbClr val="FF0000"/>
                </a:solidFill>
              </a:rPr>
              <a:t>) SUBSTITUTION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14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38200"/>
            <a:ext cx="632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CH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Br  + HS</a:t>
            </a:r>
            <a:r>
              <a:rPr lang="en-US" sz="2800" baseline="30000" dirty="0" smtClean="0"/>
              <a:t>-</a:t>
            </a:r>
            <a:r>
              <a:rPr lang="en-US" sz="2800" dirty="0" smtClean="0"/>
              <a:t>  </a:t>
            </a:r>
            <a:r>
              <a:rPr lang="en-US" sz="2800" baseline="30000" dirty="0" err="1" smtClean="0"/>
              <a:t>freons</a:t>
            </a:r>
            <a:r>
              <a:rPr lang="en-US" sz="2800" baseline="30000" dirty="0" smtClean="0">
                <a:sym typeface="Wingdings" pitchFamily="2" charset="2"/>
              </a:rPr>
              <a:t>   </a:t>
            </a:r>
            <a:r>
              <a:rPr lang="en-US" sz="2800" dirty="0" smtClean="0">
                <a:sym typeface="Wingdings" pitchFamily="2" charset="2"/>
              </a:rPr>
              <a:t>CH</a:t>
            </a:r>
            <a:r>
              <a:rPr lang="en-US" sz="2800" baseline="-25000" dirty="0" smtClean="0">
                <a:sym typeface="Wingdings" pitchFamily="2" charset="2"/>
              </a:rPr>
              <a:t>3</a:t>
            </a:r>
            <a:r>
              <a:rPr lang="en-US" sz="2800" dirty="0" smtClean="0">
                <a:sym typeface="Wingdings" pitchFamily="2" charset="2"/>
              </a:rPr>
              <a:t>CH</a:t>
            </a:r>
            <a:r>
              <a:rPr lang="en-US" sz="2800" baseline="-25000" dirty="0" smtClean="0">
                <a:sym typeface="Wingdings" pitchFamily="2" charset="2"/>
              </a:rPr>
              <a:t>2</a:t>
            </a:r>
            <a:r>
              <a:rPr lang="en-US" sz="2800" dirty="0" smtClean="0">
                <a:sym typeface="Wingdings" pitchFamily="2" charset="2"/>
              </a:rPr>
              <a:t>SH  +Br-</a:t>
            </a:r>
          </a:p>
          <a:p>
            <a:r>
              <a:rPr lang="en-US" sz="2800" dirty="0" smtClean="0">
                <a:sym typeface="Wingdings" pitchFamily="2" charset="2"/>
              </a:rPr>
              <a:t>Is an example of what class of reactions? </a:t>
            </a:r>
            <a:endParaRPr lang="en-US" sz="2800" baseline="30000" dirty="0">
              <a:sym typeface="Wingdings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05600" y="1143000"/>
            <a:ext cx="2133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substitutions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514600" y="1143000"/>
            <a:ext cx="762000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2400" y="2057400"/>
          <a:ext cx="5410199" cy="1535327"/>
        </p:xfrm>
        <a:graphic>
          <a:graphicData uri="http://schemas.openxmlformats.org/presentationml/2006/ole">
            <p:oleObj spid="_x0000_s1046" name="ChemSketch" r:id="rId4" imgW="4160520" imgH="908304" progId="ACD.ChemSketch.20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791200" y="2209800"/>
          <a:ext cx="2976903" cy="1143000"/>
        </p:xfrm>
        <a:graphic>
          <a:graphicData uri="http://schemas.openxmlformats.org/presentationml/2006/ole">
            <p:oleObj spid="_x0000_s1047" name="ChemSketch" r:id="rId5" imgW="2039112" imgH="783336" progId="ACD.ChemSketch.20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04800" y="4648200"/>
          <a:ext cx="4986156" cy="1143000"/>
        </p:xfrm>
        <a:graphic>
          <a:graphicData uri="http://schemas.openxmlformats.org/presentationml/2006/ole">
            <p:oleObj spid="_x0000_s1048" name="ChemSketch" r:id="rId6" imgW="4376928" imgH="1002792" progId="ACD.ChemSketch.20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019800" y="4343400"/>
          <a:ext cx="2590800" cy="1511922"/>
        </p:xfrm>
        <a:graphic>
          <a:graphicData uri="http://schemas.openxmlformats.org/presentationml/2006/ole">
            <p:oleObj spid="_x0000_s1049" name="ChemSketch" r:id="rId7" imgW="2203704" imgH="1286256" progId="ACD.ChemSketch.20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28600" y="3657600"/>
            <a:ext cx="571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class of compound is the one on the right, just above ?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019800" y="3657600"/>
            <a:ext cx="2819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An ether (</a:t>
            </a:r>
            <a:r>
              <a:rPr lang="en-US" sz="2800" b="1" smtClean="0">
                <a:solidFill>
                  <a:srgbClr val="FF0000"/>
                </a:solidFill>
              </a:rPr>
              <a:t>R-O-R’)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5867400"/>
            <a:ext cx="548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class of compound is the one on the right, just above ?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6019800" y="6019800"/>
            <a:ext cx="2971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An ester (RCOOR’)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6" grpId="0"/>
      <p:bldP spid="17" grpId="0" animBg="1"/>
      <p:bldP spid="1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8600" y="685800"/>
          <a:ext cx="2510415" cy="915988"/>
        </p:xfrm>
        <a:graphic>
          <a:graphicData uri="http://schemas.openxmlformats.org/presentationml/2006/ole">
            <p:oleObj spid="_x0000_s2093" name="ChemSketch" r:id="rId4" imgW="2097024" imgH="765048" progId="ACD.ChemSketch.20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4800600" y="1219200"/>
            <a:ext cx="91440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1800" y="838200"/>
            <a:ext cx="1676400" cy="92333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867400" y="609600"/>
          <a:ext cx="3008671" cy="1219200"/>
        </p:xfrm>
        <a:graphic>
          <a:graphicData uri="http://schemas.openxmlformats.org/presentationml/2006/ole">
            <p:oleObj spid="_x0000_s2094" name="ChemSketch" r:id="rId5" imgW="2429256" imgH="984504" progId="ACD.ChemSketch.20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429000" y="838200"/>
          <a:ext cx="695213" cy="914400"/>
        </p:xfrm>
        <a:graphic>
          <a:graphicData uri="http://schemas.openxmlformats.org/presentationml/2006/ole">
            <p:oleObj spid="_x0000_s2095" name="ChemSketch" r:id="rId6" imgW="298704" imgH="539496" progId="ACD.ChemSketch.20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4800" y="24384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class of compound is the one on the right,  above ?</a:t>
            </a:r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6172200" y="1752600"/>
            <a:ext cx="4572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38800" y="2971800"/>
            <a:ext cx="3352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An amine  (tertiary type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457200" y="3581400"/>
          <a:ext cx="3765459" cy="990600"/>
        </p:xfrm>
        <a:graphic>
          <a:graphicData uri="http://schemas.openxmlformats.org/presentationml/2006/ole">
            <p:oleObj spid="_x0000_s2096" name="ChemSketch" r:id="rId7" imgW="3035808" imgH="798576" progId="ACD.ChemSketch.20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5181600" y="3581400"/>
          <a:ext cx="1295400" cy="1020798"/>
        </p:xfrm>
        <a:graphic>
          <a:graphicData uri="http://schemas.openxmlformats.org/presentationml/2006/ole">
            <p:oleObj spid="_x0000_s2097" name="ChemSketch" r:id="rId8" imgW="1033272" imgH="813816" progId="ACD.ChemSketch.20">
              <p:embed/>
            </p:oleObj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81000" y="48006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is the class of reactions illustrated in the reaction just above ?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410200" y="4800600"/>
            <a:ext cx="2514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Elimination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5638800" y="5486400"/>
          <a:ext cx="1828800" cy="1218465"/>
        </p:xfrm>
        <a:graphic>
          <a:graphicData uri="http://schemas.openxmlformats.org/presentationml/2006/ole">
            <p:oleObj spid="_x0000_s2098" name="ChemSketch" r:id="rId9" imgW="1316736" imgH="877824" progId="ACD.ChemSketch.20">
              <p:embed/>
            </p:oleObj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685800" y="5562600"/>
            <a:ext cx="2209800" cy="92333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3505200" y="5791200"/>
          <a:ext cx="1700329" cy="762000"/>
        </p:xfrm>
        <a:graphic>
          <a:graphicData uri="http://schemas.openxmlformats.org/presentationml/2006/ole">
            <p:oleObj spid="_x0000_s2099" name="ChemSketch" r:id="rId10" imgW="1286256" imgH="576072" progId="ACD.ChemSketch.20">
              <p:embed/>
            </p:oleObj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7391400" y="6019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Only product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62000" y="5791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914400" y="5562600"/>
          <a:ext cx="1540398" cy="914400"/>
        </p:xfrm>
        <a:graphic>
          <a:graphicData uri="http://schemas.openxmlformats.org/presentationml/2006/ole">
            <p:oleObj spid="_x0000_s2100" name="ChemSketch" r:id="rId11" imgW="1441704" imgH="856488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18" grpId="0" animBg="1"/>
      <p:bldP spid="27" grpId="0"/>
      <p:bldP spid="28" grpId="0" animBg="1"/>
      <p:bldP spid="31" grpId="0" animBg="1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Name two </a:t>
            </a:r>
            <a:r>
              <a:rPr lang="en-US" sz="2400" b="1" dirty="0" err="1" smtClean="0"/>
              <a:t>organometallic</a:t>
            </a:r>
            <a:r>
              <a:rPr lang="en-US" sz="2400" b="1" dirty="0" smtClean="0"/>
              <a:t> reactions that lead to bigger molecules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943600" y="381000"/>
            <a:ext cx="2743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Corey-House and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Grignard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3716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Which of the two reactions above leads to alcohols ?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867400" y="1600200"/>
            <a:ext cx="2743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Grignard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24384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Which of the two reactions above uses Li ?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2362200"/>
            <a:ext cx="2743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Corey-House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3048000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 other metal compound is used in a Corey-House? 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3124200"/>
            <a:ext cx="2286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57200" y="4038600"/>
          <a:ext cx="2819400" cy="1029756"/>
        </p:xfrm>
        <a:graphic>
          <a:graphicData uri="http://schemas.openxmlformats.org/presentationml/2006/ole">
            <p:oleObj spid="_x0000_s3084" name="ChemSketch" r:id="rId3" imgW="2520696" imgH="920496" progId="ACD.ChemSketch.20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495800" y="4038600"/>
            <a:ext cx="2438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Grignard Reagent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90800" y="3962400"/>
            <a:ext cx="1828800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90800" y="4038600"/>
            <a:ext cx="1828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Mg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In dry ether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51054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product of this reaction ?</a:t>
            </a:r>
            <a:endParaRPr lang="en-US" sz="2800" b="1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553200" y="3962400"/>
          <a:ext cx="1524000" cy="1698624"/>
        </p:xfrm>
        <a:graphic>
          <a:graphicData uri="http://schemas.openxmlformats.org/presentationml/2006/ole">
            <p:oleObj spid="_x0000_s3085" name="ChemSketch" r:id="rId4" imgW="1066800" imgH="1188720" progId="ACD.ChemSketch.20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57200" y="5715000"/>
            <a:ext cx="541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class of compounds does Corey-House create ?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791200" y="6019800"/>
            <a:ext cx="2971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Larger </a:t>
            </a:r>
            <a:r>
              <a:rPr lang="en-US" sz="3200" b="1" dirty="0" err="1" smtClean="0">
                <a:solidFill>
                  <a:srgbClr val="FF0000"/>
                </a:solidFill>
              </a:rPr>
              <a:t>alkanes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00800" y="3886200"/>
            <a:ext cx="1905000" cy="1754326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8" grpId="0"/>
      <p:bldP spid="9" grpId="0" animBg="1"/>
      <p:bldP spid="12" grpId="0"/>
      <p:bldP spid="13" grpId="0" animBg="1"/>
      <p:bldP spid="14" grpId="0" animBg="1"/>
      <p:bldP spid="15" grpId="0"/>
      <p:bldP spid="18" grpId="0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6960" y="837671"/>
            <a:ext cx="2895600" cy="15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381000"/>
            <a:ext cx="7467600" cy="172329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45075" y="739942"/>
            <a:ext cx="1793525" cy="120101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1676400"/>
            <a:ext cx="1449506" cy="107021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22098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 specific !!</a:t>
            </a:r>
            <a:endParaRPr lang="en-US" sz="2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62055" y="774622"/>
            <a:ext cx="1676545" cy="1201016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76800" y="1676400"/>
            <a:ext cx="1298826" cy="1030842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5" name="TextBox 14"/>
          <p:cNvSpPr txBox="1"/>
          <p:nvPr/>
        </p:nvSpPr>
        <p:spPr>
          <a:xfrm>
            <a:off x="1090379" y="4128539"/>
            <a:ext cx="7543800" cy="2590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22080" y="3931714"/>
            <a:ext cx="7539849" cy="271195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0" y="3624880"/>
            <a:ext cx="1676400" cy="1251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6200" y="3443701"/>
            <a:ext cx="1515441" cy="1433099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361685" y="3387845"/>
            <a:ext cx="1247815" cy="1027343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570363" y="5511986"/>
            <a:ext cx="1325237" cy="1306037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200327" y="5943600"/>
            <a:ext cx="762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24" name="Rectangle 23"/>
          <p:cNvSpPr/>
          <p:nvPr/>
        </p:nvSpPr>
        <p:spPr>
          <a:xfrm>
            <a:off x="1777648" y="3321584"/>
            <a:ext cx="1117952" cy="92925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33848" y="3624880"/>
            <a:ext cx="1386984" cy="108361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6" name="TextBox 25"/>
          <p:cNvSpPr txBox="1"/>
          <p:nvPr/>
        </p:nvSpPr>
        <p:spPr>
          <a:xfrm>
            <a:off x="1821303" y="3410694"/>
            <a:ext cx="1175546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KOH/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ethanol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89385" y="3410498"/>
            <a:ext cx="1420115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</a:rPr>
              <a:t>HCl</a:t>
            </a:r>
            <a:r>
              <a:rPr lang="en-US" sz="2000" b="1" dirty="0" smtClean="0">
                <a:solidFill>
                  <a:srgbClr val="FF0000"/>
                </a:solidFill>
              </a:rPr>
              <a:t>/H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</a:rPr>
              <a:t>SO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Peroxides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reflux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821303" y="5634287"/>
            <a:ext cx="1074423" cy="85956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TextBox 28"/>
          <p:cNvSpPr txBox="1"/>
          <p:nvPr/>
        </p:nvSpPr>
        <p:spPr>
          <a:xfrm>
            <a:off x="4343400" y="47244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Kind of addition ??</a:t>
            </a:r>
            <a:endParaRPr lang="en-US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105400" y="5181600"/>
            <a:ext cx="3352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Anti-</a:t>
            </a:r>
            <a:r>
              <a:rPr lang="en-US" sz="2800" b="1" dirty="0" err="1" smtClean="0">
                <a:solidFill>
                  <a:srgbClr val="FF0000"/>
                </a:solidFill>
              </a:rPr>
              <a:t>Markovnikoff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738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19" grpId="0" animBg="1"/>
      <p:bldP spid="21" grpId="0" animBg="1"/>
      <p:bldP spid="22" grpId="0" animBg="1"/>
      <p:bldP spid="23" grpId="0"/>
      <p:bldP spid="24" grpId="0" animBg="1"/>
      <p:bldP spid="26" grpId="0" animBg="1"/>
      <p:bldP spid="27" grpId="0" animBg="1"/>
      <p:bldP spid="29" grpId="0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81000"/>
            <a:ext cx="5651625" cy="133356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00800" y="762000"/>
            <a:ext cx="1676400" cy="1600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84915" y="842587"/>
            <a:ext cx="1308170" cy="1439026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2895600"/>
            <a:ext cx="9004741" cy="15605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05000" y="2895600"/>
            <a:ext cx="914400" cy="78029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27391" y="2895599"/>
            <a:ext cx="1581434" cy="91440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00800" y="2590800"/>
            <a:ext cx="882685" cy="5334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3310085"/>
            <a:ext cx="1219200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05000" y="4380485"/>
            <a:ext cx="1371600" cy="648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71800" y="2438400"/>
            <a:ext cx="1339885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90600" y="43434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Fill in from right to left (retrograde synthesis)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400800" y="2667000"/>
            <a:ext cx="838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Mg</a:t>
            </a:r>
            <a:r>
              <a:rPr lang="en-US" sz="2800" b="1" baseline="30000" dirty="0" err="1" smtClean="0">
                <a:solidFill>
                  <a:srgbClr val="FF0000"/>
                </a:solidFill>
              </a:rPr>
              <a:t>o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24600" y="3276600"/>
            <a:ext cx="1371600" cy="44627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solidFill>
                  <a:srgbClr val="FF0000"/>
                </a:solidFill>
              </a:rPr>
              <a:t>Dry ether</a:t>
            </a:r>
            <a:endParaRPr lang="en-US" sz="2300" b="1" dirty="0">
              <a:solidFill>
                <a:srgbClr val="FF0000"/>
              </a:solidFill>
            </a:endParaRPr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4572000" y="2895600"/>
          <a:ext cx="1600200" cy="1095136"/>
        </p:xfrm>
        <a:graphic>
          <a:graphicData uri="http://schemas.openxmlformats.org/presentationml/2006/ole">
            <p:oleObj spid="_x0000_s19463" name="ChemSketch" r:id="rId6" imgW="1185672" imgH="902208" progId="ACD.ChemSketch.20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905000" y="2971800"/>
            <a:ext cx="838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NBS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19400" y="2286000"/>
            <a:ext cx="1524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CCL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/</a:t>
            </a:r>
            <a:r>
              <a:rPr lang="en-US" sz="2400" b="1" dirty="0" err="1" smtClean="0">
                <a:solidFill>
                  <a:srgbClr val="FF0000"/>
                </a:solidFill>
              </a:rPr>
              <a:t>uv</a:t>
            </a:r>
            <a:r>
              <a:rPr lang="en-US" sz="2400" b="1" dirty="0" smtClean="0">
                <a:solidFill>
                  <a:srgbClr val="FF0000"/>
                </a:solidFill>
              </a:rPr>
              <a:t>     light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400" y="1981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Name this site</a:t>
            </a:r>
            <a:endParaRPr lang="en-US" sz="2800" b="1" i="1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990600" y="1219200"/>
            <a:ext cx="457200" cy="762000"/>
          </a:xfrm>
          <a:prstGeom prst="straightConnector1">
            <a:avLst/>
          </a:prstGeom>
          <a:ln w="635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52600" y="1371600"/>
            <a:ext cx="2057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Allylic</a:t>
            </a:r>
            <a:r>
              <a:rPr lang="en-US" sz="3200" b="1" dirty="0" smtClean="0">
                <a:solidFill>
                  <a:srgbClr val="FF0000"/>
                </a:solidFill>
              </a:rPr>
              <a:t> site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6000" y="1524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My class name?</a:t>
            </a:r>
            <a:endParaRPr lang="en-US" sz="2800" b="1" i="1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553200" y="609600"/>
            <a:ext cx="228600" cy="457200"/>
          </a:xfrm>
          <a:prstGeom prst="straightConnector1">
            <a:avLst/>
          </a:prstGeom>
          <a:ln w="666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315200" y="2286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halohydrin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720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/>
      <p:bldP spid="16" grpId="0" animBg="1"/>
      <p:bldP spid="17" grpId="0" animBg="1"/>
      <p:bldP spid="22" grpId="0" animBg="1"/>
      <p:bldP spid="23" grpId="0" animBg="1"/>
      <p:bldP spid="24" grpId="0"/>
      <p:bldP spid="27" grpId="0" animBg="1"/>
      <p:bldP spid="28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228600" y="685800"/>
          <a:ext cx="2501900" cy="914400"/>
        </p:xfrm>
        <a:graphic>
          <a:graphicData uri="http://schemas.openxmlformats.org/presentationml/2006/ole">
            <p:oleObj spid="_x0000_s20491" name="ChemSketch" r:id="rId3" imgW="2097024" imgH="765048" progId="ACD.ChemSketch.20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95600" y="762000"/>
            <a:ext cx="1752600" cy="1200329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876800" y="12192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6096000" y="914400"/>
          <a:ext cx="1952624" cy="914400"/>
        </p:xfrm>
        <a:graphic>
          <a:graphicData uri="http://schemas.openxmlformats.org/presentationml/2006/ole">
            <p:oleObj spid="_x0000_s20492" name="ChemSketch" r:id="rId4" imgW="1627632" imgH="762000" progId="ACD.ChemSketch.20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3200400" y="838200"/>
          <a:ext cx="1066800" cy="1042317"/>
        </p:xfrm>
        <a:graphic>
          <a:graphicData uri="http://schemas.openxmlformats.org/presentationml/2006/ole">
            <p:oleObj spid="_x0000_s20493" name="ChemSketch" r:id="rId5" imgW="484632" imgH="472440" progId="ACD.ChemSketch.20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25146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Alkyl halides commonly undergo substitution, </a:t>
            </a:r>
            <a:r>
              <a:rPr lang="en-US" sz="2800" b="1" dirty="0" err="1" smtClean="0"/>
              <a:t>organometallic</a:t>
            </a:r>
            <a:r>
              <a:rPr lang="en-US" sz="2800" b="1" dirty="0" smtClean="0"/>
              <a:t>  addition</a:t>
            </a:r>
            <a:r>
              <a:rPr lang="en-US" sz="2400" b="1" dirty="0" smtClean="0"/>
              <a:t> </a:t>
            </a:r>
            <a:r>
              <a:rPr lang="en-US" sz="2800" b="1" dirty="0" smtClean="0"/>
              <a:t>and _________________ reactions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2971800"/>
            <a:ext cx="2514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Elimination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0" y="3733800"/>
          <a:ext cx="9144000" cy="1188744"/>
        </p:xfrm>
        <a:graphic>
          <a:graphicData uri="http://schemas.openxmlformats.org/presentationml/2006/ole">
            <p:oleObj spid="_x0000_s20494" name="ChemSketch" r:id="rId6" imgW="5910072" imgH="768096" progId="ACD.ChemSketch.20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667000" y="35814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667000" y="3733800"/>
            <a:ext cx="1524000" cy="64633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562600" y="44958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(boom)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819400" y="3733800"/>
            <a:ext cx="1219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4800" y="19050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What class of compounds am I ??</a:t>
            </a:r>
            <a:endParaRPr lang="en-US" sz="2800" b="1" i="1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514600" y="1752600"/>
            <a:ext cx="5334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905000" y="152400"/>
            <a:ext cx="502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Thiol</a:t>
            </a:r>
            <a:r>
              <a:rPr lang="en-US" sz="2800" b="1" dirty="0" smtClean="0">
                <a:solidFill>
                  <a:srgbClr val="FF0000"/>
                </a:solidFill>
              </a:rPr>
              <a:t> (also called a </a:t>
            </a:r>
            <a:r>
              <a:rPr lang="en-US" sz="2800" b="1" dirty="0" err="1" smtClean="0">
                <a:solidFill>
                  <a:srgbClr val="FF0000"/>
                </a:solidFill>
              </a:rPr>
              <a:t>mercaptan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2000" y="4572000"/>
            <a:ext cx="434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What class of reaction is this undesirable event ?</a:t>
            </a:r>
            <a:endParaRPr lang="en-US" sz="2800" b="1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4876800" y="5257800"/>
            <a:ext cx="42672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Reduction reaction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(makes 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or removes O from substrate)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/>
      <p:bldP spid="13" grpId="0" animBg="1"/>
      <p:bldP spid="18" grpId="0" animBg="1"/>
      <p:bldP spid="19" grpId="0"/>
      <p:bldP spid="20" grpId="0" animBg="1"/>
      <p:bldP spid="21" grpId="0"/>
      <p:bldP spid="24" grpId="0" animBg="1"/>
      <p:bldP spid="26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762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Using the `hints’ …list the common classes (by name) of compounds that can be made from alkyl halides. 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4191000" cy="5232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*Made from </a:t>
            </a:r>
            <a:r>
              <a:rPr lang="en-US" sz="2800" b="1" dirty="0" err="1" smtClean="0"/>
              <a:t>alkoxide</a:t>
            </a:r>
            <a:r>
              <a:rPr lang="en-US" sz="2800" b="1" dirty="0" smtClean="0"/>
              <a:t> salts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143000"/>
            <a:ext cx="1447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ethers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524000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*RX + </a:t>
            </a:r>
            <a:r>
              <a:rPr lang="en-US" sz="2800" b="1" baseline="30000" dirty="0" smtClean="0"/>
              <a:t>+</a:t>
            </a:r>
            <a:r>
              <a:rPr lang="en-US" sz="2800" b="1" dirty="0" smtClean="0"/>
              <a:t>Na </a:t>
            </a:r>
            <a:r>
              <a:rPr lang="en-US" sz="2800" b="1" baseline="30000" dirty="0" smtClean="0"/>
              <a:t>-</a:t>
            </a:r>
            <a:r>
              <a:rPr lang="en-US" sz="2800" b="1" dirty="0" smtClean="0"/>
              <a:t>O-C=O</a:t>
            </a:r>
          </a:p>
          <a:p>
            <a:r>
              <a:rPr lang="en-US" sz="2800" b="1" dirty="0" smtClean="0"/>
              <a:t>	          |</a:t>
            </a:r>
          </a:p>
          <a:p>
            <a:r>
              <a:rPr lang="en-US" sz="2800" b="1" dirty="0" smtClean="0"/>
              <a:t>	          R	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1752600"/>
            <a:ext cx="1447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esters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819400"/>
            <a:ext cx="4114800" cy="95410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*Makes essence of skunk;   uses 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S and relatives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19600" y="2590800"/>
            <a:ext cx="2667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thiols</a:t>
            </a:r>
            <a:r>
              <a:rPr lang="en-US" sz="2800" b="1" dirty="0" smtClean="0">
                <a:solidFill>
                  <a:srgbClr val="FF0000"/>
                </a:solidFill>
              </a:rPr>
              <a:t> (</a:t>
            </a:r>
            <a:r>
              <a:rPr lang="en-US" sz="2800" b="1" dirty="0" err="1" smtClean="0">
                <a:solidFill>
                  <a:srgbClr val="FF0000"/>
                </a:solidFill>
              </a:rPr>
              <a:t>mercaptans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7338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*With NH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, NH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R, NHR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419600" y="3657600"/>
            <a:ext cx="1447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amines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419600"/>
            <a:ext cx="4495800" cy="95410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*Add KOH and ethanol to make…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4495800"/>
            <a:ext cx="1447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alkenes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5410200"/>
            <a:ext cx="457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*Add KOH/aqueous to make</a:t>
            </a:r>
          </a:p>
          <a:p>
            <a:r>
              <a:rPr lang="en-US" sz="2800" b="1" dirty="0" smtClean="0"/>
              <a:t>(dumb)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648200" y="5486400"/>
            <a:ext cx="3352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Alcohols (same size) 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/>
      <p:bldP spid="7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498</Words>
  <Application>Microsoft Office PowerPoint</Application>
  <PresentationFormat>On-screen Show (4:3)</PresentationFormat>
  <Paragraphs>110</Paragraphs>
  <Slides>10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ChemSketch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29</cp:revision>
  <dcterms:created xsi:type="dcterms:W3CDTF">2012-10-13T03:04:45Z</dcterms:created>
  <dcterms:modified xsi:type="dcterms:W3CDTF">2014-10-09T02:38:44Z</dcterms:modified>
</cp:coreProperties>
</file>