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4" r:id="rId9"/>
    <p:sldId id="265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9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8010DE-436D-4EC8-A6F1-BFD5E109C4D0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2271B0-268D-4F0D-89CF-426450C607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60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71B0-268D-4F0D-89CF-426450C6076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8484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71B0-268D-4F0D-89CF-426450C6076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951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71B0-268D-4F0D-89CF-426450C6076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023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B976-01C9-4505-ACC8-8EFAD8BF745B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B976-01C9-4505-ACC8-8EFAD8BF745B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B976-01C9-4505-ACC8-8EFAD8BF745B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B976-01C9-4505-ACC8-8EFAD8BF745B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B976-01C9-4505-ACC8-8EFAD8BF745B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B976-01C9-4505-ACC8-8EFAD8BF745B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B976-01C9-4505-ACC8-8EFAD8BF745B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B976-01C9-4505-ACC8-8EFAD8BF745B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B976-01C9-4505-ACC8-8EFAD8BF745B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B976-01C9-4505-ACC8-8EFAD8BF745B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B976-01C9-4505-ACC8-8EFAD8BF745B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1B976-01C9-4505-ACC8-8EFAD8BF745B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image" Target="../media/image11.emf"/><Relationship Id="rId7" Type="http://schemas.openxmlformats.org/officeDocument/2006/relationships/image" Target="../media/image1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Relationship Id="rId9" Type="http://schemas.openxmlformats.org/officeDocument/2006/relationships/image" Target="../media/image17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emf"/><Relationship Id="rId5" Type="http://schemas.openxmlformats.org/officeDocument/2006/relationships/image" Target="../media/image28.emf"/><Relationship Id="rId4" Type="http://schemas.openxmlformats.org/officeDocument/2006/relationships/image" Target="../media/image2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447800"/>
            <a:ext cx="9144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0" y="3048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From page 251 of your text: advice and warning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fong\Pictures\cat turkey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600200"/>
            <a:ext cx="7016228" cy="466898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304800"/>
            <a:ext cx="8991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I hates Organic Chemistry and the human that dressed me like this....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		but I hoped </a:t>
            </a:r>
            <a:r>
              <a:rPr lang="en-US" sz="2800" b="1" dirty="0" err="1" smtClean="0">
                <a:solidFill>
                  <a:srgbClr val="0070C0"/>
                </a:solidFill>
              </a:rPr>
              <a:t>yo</a:t>
            </a:r>
            <a:r>
              <a:rPr lang="en-US" sz="2800" b="1" dirty="0" smtClean="0">
                <a:solidFill>
                  <a:srgbClr val="0070C0"/>
                </a:solidFill>
              </a:rPr>
              <a:t> had a Nice Turkey day anyways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2514600"/>
            <a:ext cx="2667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FYI…Doc </a:t>
            </a:r>
            <a:r>
              <a:rPr lang="en-US" sz="3600" dirty="0" err="1" smtClean="0"/>
              <a:t>Sux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6096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Drill and practice with reactions of alkenes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1219200"/>
            <a:ext cx="76200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The 4 main classes of 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reactions of </a:t>
            </a:r>
            <a:r>
              <a:rPr lang="en-US" sz="2400" b="1" dirty="0" err="1" smtClean="0">
                <a:solidFill>
                  <a:srgbClr val="FF0000"/>
                </a:solidFill>
              </a:rPr>
              <a:t>alkene</a:t>
            </a:r>
            <a:r>
              <a:rPr lang="en-US" sz="2400" b="1" dirty="0" smtClean="0">
                <a:solidFill>
                  <a:srgbClr val="FF0000"/>
                </a:solidFill>
              </a:rPr>
              <a:t> are:  (U-Pick)</a:t>
            </a:r>
          </a:p>
          <a:p>
            <a:pPr marL="342900" indent="-342900">
              <a:buAutoNum type="alphaLcParenR"/>
            </a:pPr>
            <a:r>
              <a:rPr lang="en-US" sz="2000" b="1" dirty="0" smtClean="0"/>
              <a:t>elimination, substitution, </a:t>
            </a:r>
            <a:r>
              <a:rPr lang="en-US" sz="2000" b="1" dirty="0" err="1" smtClean="0"/>
              <a:t>allylic</a:t>
            </a:r>
            <a:r>
              <a:rPr lang="en-US" sz="2000" b="1" dirty="0" smtClean="0"/>
              <a:t> addition, rearrangement</a:t>
            </a:r>
          </a:p>
          <a:p>
            <a:pPr marL="342900" indent="-342900">
              <a:buAutoNum type="alphaLcParenR"/>
            </a:pPr>
            <a:r>
              <a:rPr lang="en-US" sz="2000" b="1" dirty="0" smtClean="0"/>
              <a:t>SN1, SN2, E1 and E2</a:t>
            </a:r>
          </a:p>
          <a:p>
            <a:pPr marL="342900" indent="-342900">
              <a:buAutoNum type="alphaLcParenR"/>
            </a:pPr>
            <a:r>
              <a:rPr lang="en-US" sz="2000" b="1" dirty="0" err="1" smtClean="0"/>
              <a:t>Carbocation</a:t>
            </a:r>
            <a:r>
              <a:rPr lang="en-US" sz="2000" b="1" dirty="0" smtClean="0"/>
              <a:t> addition, bridgehead addition, free radical addition and </a:t>
            </a:r>
            <a:r>
              <a:rPr lang="en-US" sz="2000" b="1" dirty="0" err="1" smtClean="0"/>
              <a:t>organometallic</a:t>
            </a:r>
            <a:r>
              <a:rPr lang="en-US" sz="2000" b="1" dirty="0" smtClean="0"/>
              <a:t>/</a:t>
            </a:r>
            <a:r>
              <a:rPr lang="en-US" sz="2000" b="1" dirty="0" err="1" smtClean="0"/>
              <a:t>redox</a:t>
            </a:r>
            <a:r>
              <a:rPr lang="en-US" sz="2000" b="1" dirty="0" smtClean="0"/>
              <a:t> reactions</a:t>
            </a:r>
          </a:p>
          <a:p>
            <a:pPr marL="342900" indent="-342900">
              <a:buAutoNum type="alphaLcParenR"/>
            </a:pPr>
            <a:r>
              <a:rPr lang="en-US" sz="2000" b="1" dirty="0" smtClean="0"/>
              <a:t>Radical substitution, SN1, E2 and </a:t>
            </a:r>
            <a:r>
              <a:rPr lang="en-US" sz="2000" b="1" dirty="0" err="1" smtClean="0"/>
              <a:t>allylic</a:t>
            </a:r>
            <a:r>
              <a:rPr lang="en-US" sz="2000" b="1" dirty="0" smtClean="0"/>
              <a:t> rearrangement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3429000"/>
            <a:ext cx="58674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In a </a:t>
            </a:r>
            <a:r>
              <a:rPr lang="en-US" sz="2400" b="1" dirty="0" err="1" smtClean="0">
                <a:solidFill>
                  <a:srgbClr val="FF0000"/>
                </a:solidFill>
              </a:rPr>
              <a:t>carbocation</a:t>
            </a:r>
            <a:r>
              <a:rPr lang="en-US" sz="2400" b="1" dirty="0" smtClean="0">
                <a:solidFill>
                  <a:srgbClr val="FF0000"/>
                </a:solidFill>
              </a:rPr>
              <a:t> addition, addition proceeds:</a:t>
            </a:r>
          </a:p>
          <a:p>
            <a:pPr marL="342900" indent="-342900">
              <a:buAutoNum type="alphaLcParenR"/>
            </a:pPr>
            <a:r>
              <a:rPr lang="en-US" sz="2000" b="1" dirty="0" smtClean="0"/>
              <a:t>To make rearranged </a:t>
            </a:r>
            <a:r>
              <a:rPr lang="en-US" sz="2000" b="1" dirty="0" err="1" smtClean="0"/>
              <a:t>alkene</a:t>
            </a:r>
            <a:endParaRPr lang="en-US" sz="2000" b="1" dirty="0" smtClean="0"/>
          </a:p>
          <a:p>
            <a:pPr marL="342900" indent="-342900">
              <a:buAutoNum type="alphaLcParenR"/>
            </a:pPr>
            <a:r>
              <a:rPr lang="en-US" sz="2000" b="1" dirty="0" smtClean="0"/>
              <a:t>Anti-</a:t>
            </a:r>
            <a:r>
              <a:rPr lang="en-US" sz="2000" b="1" dirty="0" err="1" smtClean="0"/>
              <a:t>Markovnikoff</a:t>
            </a:r>
            <a:r>
              <a:rPr lang="en-US" sz="2000" b="1" dirty="0" smtClean="0"/>
              <a:t>, inverted</a:t>
            </a:r>
          </a:p>
          <a:p>
            <a:pPr marL="342900" indent="-342900">
              <a:buAutoNum type="alphaLcParenR"/>
            </a:pPr>
            <a:r>
              <a:rPr lang="en-US" sz="2000" b="1" dirty="0" err="1" smtClean="0"/>
              <a:t>Markovnikoff</a:t>
            </a:r>
            <a:r>
              <a:rPr lang="en-US" sz="2000" b="1" dirty="0" smtClean="0"/>
              <a:t>, inverted</a:t>
            </a:r>
          </a:p>
          <a:p>
            <a:pPr marL="342900" indent="-342900">
              <a:buAutoNum type="alphaLcParenR"/>
            </a:pPr>
            <a:r>
              <a:rPr lang="en-US" sz="2000" b="1" dirty="0" err="1" smtClean="0"/>
              <a:t>Markovnikoff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racemic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52578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Which class of reactions of alkenes always involves Br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 in CCl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2400" b="1" dirty="0" smtClean="0">
                <a:solidFill>
                  <a:srgbClr val="FF0000"/>
                </a:solidFill>
              </a:rPr>
              <a:t> or ether ?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76600" y="5715000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Bridgehead (</a:t>
            </a:r>
            <a:r>
              <a:rPr lang="en-US" sz="2400" b="1" dirty="0" err="1" smtClean="0"/>
              <a:t>halohydrin</a:t>
            </a:r>
            <a:r>
              <a:rPr lang="en-US" sz="2400" b="1" dirty="0" smtClean="0"/>
              <a:t>) mechanism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618D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618D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81000"/>
            <a:ext cx="72390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Free radical additions are characterized by:</a:t>
            </a:r>
          </a:p>
          <a:p>
            <a:pPr marL="342900" indent="-342900">
              <a:buAutoNum type="alphaLcParenR"/>
            </a:pPr>
            <a:r>
              <a:rPr lang="en-US" sz="2000" b="1" dirty="0" smtClean="0"/>
              <a:t>Absence of peroxides and </a:t>
            </a:r>
            <a:r>
              <a:rPr lang="en-US" sz="2000" b="1" dirty="0" err="1" smtClean="0"/>
              <a:t>markovnikoff</a:t>
            </a:r>
            <a:r>
              <a:rPr lang="en-US" sz="2000" b="1" dirty="0" smtClean="0"/>
              <a:t> addition</a:t>
            </a:r>
          </a:p>
          <a:p>
            <a:pPr marL="342900" indent="-342900">
              <a:buAutoNum type="alphaLcParenR"/>
            </a:pPr>
            <a:r>
              <a:rPr lang="en-US" sz="2000" b="1" dirty="0" smtClean="0"/>
              <a:t>Formation of rings and unsaturated produces</a:t>
            </a:r>
          </a:p>
          <a:p>
            <a:pPr marL="342900" indent="-342900">
              <a:buAutoNum type="alphaLcParenR"/>
            </a:pPr>
            <a:r>
              <a:rPr lang="en-US" sz="2000" b="1" dirty="0" smtClean="0"/>
              <a:t>Presence of peroxides and </a:t>
            </a:r>
            <a:r>
              <a:rPr lang="en-US" sz="2000" b="1" dirty="0" err="1" smtClean="0"/>
              <a:t>markovnikoff</a:t>
            </a:r>
            <a:r>
              <a:rPr lang="en-US" sz="2000" b="1" dirty="0" smtClean="0"/>
              <a:t> substitution</a:t>
            </a:r>
          </a:p>
          <a:p>
            <a:pPr marL="342900" indent="-342900">
              <a:buAutoNum type="alphaLcParenR"/>
            </a:pPr>
            <a:r>
              <a:rPr lang="en-US" sz="2000" b="1" dirty="0" smtClean="0"/>
              <a:t>Presence of peroxides and anti-</a:t>
            </a:r>
            <a:r>
              <a:rPr lang="en-US" sz="2000" b="1" dirty="0" err="1" smtClean="0"/>
              <a:t>markovnikoff</a:t>
            </a:r>
            <a:r>
              <a:rPr lang="en-US" sz="2000" b="1" dirty="0" smtClean="0"/>
              <a:t> substitution</a:t>
            </a:r>
            <a:endParaRPr lang="en-US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2362200"/>
            <a:ext cx="7239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Key intermediate state in </a:t>
            </a:r>
            <a:r>
              <a:rPr lang="en-US" sz="2400" b="1" dirty="0" err="1" smtClean="0">
                <a:solidFill>
                  <a:srgbClr val="FF0000"/>
                </a:solidFill>
              </a:rPr>
              <a:t>halohydrin</a:t>
            </a:r>
            <a:r>
              <a:rPr lang="en-US" sz="2400" b="1" dirty="0" smtClean="0">
                <a:solidFill>
                  <a:srgbClr val="FF0000"/>
                </a:solidFill>
              </a:rPr>
              <a:t> reactions :</a:t>
            </a:r>
          </a:p>
          <a:p>
            <a:pPr marL="457200" indent="-457200">
              <a:buAutoNum type="alphaLcParenR"/>
            </a:pPr>
            <a:r>
              <a:rPr lang="en-US" sz="2400" b="1" dirty="0" smtClean="0"/>
              <a:t>Sp</a:t>
            </a:r>
            <a:r>
              <a:rPr lang="en-US" sz="2400" b="1" baseline="30000" dirty="0" smtClean="0"/>
              <a:t>2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Carbocation</a:t>
            </a:r>
            <a:endParaRPr lang="en-US" sz="2400" b="1" dirty="0" smtClean="0"/>
          </a:p>
          <a:p>
            <a:pPr marL="457200" indent="-457200">
              <a:buAutoNum type="alphaLcParenR"/>
            </a:pPr>
            <a:r>
              <a:rPr lang="en-US" sz="2400" b="1" dirty="0" smtClean="0"/>
              <a:t>Free radical</a:t>
            </a:r>
          </a:p>
          <a:p>
            <a:pPr marL="457200" indent="-457200">
              <a:buAutoNum type="alphaLcParenR"/>
            </a:pPr>
            <a:r>
              <a:rPr lang="en-US" sz="2400" b="1" dirty="0" smtClean="0"/>
              <a:t>3-atom semi-</a:t>
            </a:r>
            <a:r>
              <a:rPr lang="en-US" sz="2400" b="1" dirty="0" err="1" smtClean="0"/>
              <a:t>carbocation</a:t>
            </a:r>
            <a:endParaRPr lang="en-US" sz="2400" b="1" dirty="0" smtClean="0"/>
          </a:p>
          <a:p>
            <a:pPr marL="457200" indent="-457200">
              <a:buAutoNum type="alphaLcParenR"/>
            </a:pPr>
            <a:r>
              <a:rPr lang="en-US" sz="2400" b="1" dirty="0" smtClean="0"/>
              <a:t>5-coordinate complex </a:t>
            </a:r>
          </a:p>
          <a:p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4267200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Which reaction class(</a:t>
            </a:r>
            <a:r>
              <a:rPr lang="en-US" sz="2400" b="1" dirty="0" err="1" smtClean="0">
                <a:solidFill>
                  <a:srgbClr val="FF0000"/>
                </a:solidFill>
              </a:rPr>
              <a:t>es</a:t>
            </a:r>
            <a:r>
              <a:rPr lang="en-US" sz="2400" b="1" dirty="0" smtClean="0">
                <a:solidFill>
                  <a:srgbClr val="FF0000"/>
                </a:solidFill>
              </a:rPr>
              <a:t>) can produce larger </a:t>
            </a:r>
            <a:r>
              <a:rPr lang="en-US" sz="2400" b="1" dirty="0" err="1" smtClean="0">
                <a:solidFill>
                  <a:srgbClr val="FF0000"/>
                </a:solidFill>
              </a:rPr>
              <a:t>dimers</a:t>
            </a:r>
            <a:r>
              <a:rPr lang="en-US" sz="2400" b="1" dirty="0" smtClean="0">
                <a:solidFill>
                  <a:srgbClr val="FF0000"/>
                </a:solidFill>
              </a:rPr>
              <a:t>, </a:t>
            </a:r>
            <a:r>
              <a:rPr lang="en-US" sz="2400" b="1" dirty="0" err="1" smtClean="0">
                <a:solidFill>
                  <a:srgbClr val="FF0000"/>
                </a:solidFill>
              </a:rPr>
              <a:t>trimers</a:t>
            </a:r>
            <a:r>
              <a:rPr lang="en-US" sz="2400" b="1" dirty="0" smtClean="0">
                <a:solidFill>
                  <a:srgbClr val="FF0000"/>
                </a:solidFill>
              </a:rPr>
              <a:t>…polymers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51816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a) </a:t>
            </a:r>
            <a:r>
              <a:rPr lang="en-US" sz="2400" b="1" dirty="0" smtClean="0"/>
              <a:t>bridgehead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438400" y="5105400"/>
            <a:ext cx="434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b) </a:t>
            </a:r>
            <a:r>
              <a:rPr lang="en-US" sz="2400" b="1" dirty="0" err="1" smtClean="0"/>
              <a:t>Organometallic</a:t>
            </a:r>
            <a:endParaRPr lang="en-US" sz="2400" b="1" dirty="0" smtClean="0"/>
          </a:p>
          <a:p>
            <a:r>
              <a:rPr lang="en-US" sz="2400" b="1" dirty="0" smtClean="0"/>
              <a:t>      /redox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029200" y="50292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c) </a:t>
            </a:r>
            <a:r>
              <a:rPr lang="en-US" sz="2800" b="1" dirty="0" smtClean="0"/>
              <a:t>radical 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629400" y="50292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d) </a:t>
            </a:r>
            <a:r>
              <a:rPr lang="en-US" sz="2800" b="1" dirty="0" err="1" smtClean="0"/>
              <a:t>carbocation</a:t>
            </a: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57912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Which reaction class includes reactions that aren’t additions ?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00200" y="61722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Organometallic</a:t>
            </a:r>
            <a:r>
              <a:rPr lang="en-US" sz="2400" b="1" dirty="0" smtClean="0"/>
              <a:t>  (</a:t>
            </a:r>
            <a:r>
              <a:rPr lang="en-US" sz="2400" b="1" dirty="0" err="1" smtClean="0"/>
              <a:t>ozonolysis</a:t>
            </a:r>
            <a:r>
              <a:rPr lang="en-US" sz="2400" b="1" dirty="0" smtClean="0"/>
              <a:t> and </a:t>
            </a:r>
            <a:r>
              <a:rPr lang="en-US" sz="2400" b="1" dirty="0" err="1" smtClean="0"/>
              <a:t>allylic</a:t>
            </a:r>
            <a:r>
              <a:rPr lang="en-US" sz="2400" b="1" dirty="0" smtClean="0"/>
              <a:t> substitutions)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618D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618D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914400"/>
            <a:ext cx="2971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FF0000"/>
                </a:solidFill>
              </a:rPr>
              <a:t>Term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Anti addition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0" y="9144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Reaction class</a:t>
            </a:r>
            <a:endParaRPr lang="en-US" sz="24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4724400" y="13716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Bridgehead (</a:t>
            </a:r>
            <a:r>
              <a:rPr lang="en-US" sz="2400" b="1" dirty="0" err="1" smtClean="0"/>
              <a:t>halohydrin</a:t>
            </a:r>
            <a:r>
              <a:rPr lang="en-US" sz="2400" b="1" dirty="0" smtClean="0"/>
              <a:t>)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9812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Anti </a:t>
            </a:r>
            <a:r>
              <a:rPr lang="en-US" sz="2400" b="1" dirty="0" err="1" smtClean="0">
                <a:solidFill>
                  <a:srgbClr val="FF0000"/>
                </a:solidFill>
              </a:rPr>
              <a:t>Markovnikoff</a:t>
            </a:r>
            <a:r>
              <a:rPr lang="en-US" sz="2400" b="1" dirty="0" smtClean="0">
                <a:solidFill>
                  <a:srgbClr val="FF0000"/>
                </a:solidFill>
              </a:rPr>
              <a:t> addition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24400" y="19812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Radical addition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2667000"/>
            <a:ext cx="396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Syn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and anti; H.C. Brown, </a:t>
            </a:r>
            <a:r>
              <a:rPr lang="en-US" sz="2400" b="1" dirty="0" err="1" smtClean="0">
                <a:solidFill>
                  <a:srgbClr val="FF0000"/>
                </a:solidFill>
              </a:rPr>
              <a:t>peroxy</a:t>
            </a:r>
            <a:r>
              <a:rPr lang="en-US" sz="2400" b="1" dirty="0" smtClean="0">
                <a:solidFill>
                  <a:srgbClr val="FF0000"/>
                </a:solidFill>
              </a:rPr>
              <a:t> acids and NBS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00600" y="28194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Organometallic</a:t>
            </a:r>
            <a:r>
              <a:rPr lang="en-US" sz="2400" b="1" dirty="0" smtClean="0"/>
              <a:t>/</a:t>
            </a:r>
            <a:r>
              <a:rPr lang="en-US" sz="2400" b="1" dirty="0" err="1" smtClean="0"/>
              <a:t>redox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3733800"/>
            <a:ext cx="396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Dimers</a:t>
            </a:r>
            <a:r>
              <a:rPr lang="en-US" sz="2400" b="1" dirty="0" smtClean="0">
                <a:solidFill>
                  <a:srgbClr val="FF0000"/>
                </a:solidFill>
              </a:rPr>
              <a:t> and </a:t>
            </a:r>
            <a:r>
              <a:rPr lang="en-US" sz="2400" b="1" dirty="0" err="1" smtClean="0">
                <a:solidFill>
                  <a:srgbClr val="FF0000"/>
                </a:solidFill>
              </a:rPr>
              <a:t>trimers</a:t>
            </a:r>
            <a:r>
              <a:rPr lang="en-US" sz="2400" b="1" dirty="0" smtClean="0">
                <a:solidFill>
                  <a:srgbClr val="FF0000"/>
                </a:solidFill>
              </a:rPr>
              <a:t>; industrial route to ethanol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76800" y="38100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carbocation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" y="4648200"/>
            <a:ext cx="403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Polymerization; </a:t>
            </a:r>
            <a:r>
              <a:rPr lang="en-US" sz="2400" b="1" dirty="0" err="1" smtClean="0">
                <a:solidFill>
                  <a:srgbClr val="FF0000"/>
                </a:solidFill>
              </a:rPr>
              <a:t>carbene</a:t>
            </a:r>
            <a:r>
              <a:rPr lang="en-US" sz="2400" b="1" dirty="0" smtClean="0">
                <a:solidFill>
                  <a:srgbClr val="FF0000"/>
                </a:solidFill>
              </a:rPr>
              <a:t> insertion; </a:t>
            </a:r>
            <a:r>
              <a:rPr lang="en-US" sz="2400" b="1" dirty="0" err="1" smtClean="0">
                <a:solidFill>
                  <a:srgbClr val="FF0000"/>
                </a:solidFill>
              </a:rPr>
              <a:t>freon</a:t>
            </a:r>
            <a:r>
              <a:rPr lang="en-US" sz="2400" b="1" dirty="0" smtClean="0">
                <a:solidFill>
                  <a:srgbClr val="FF0000"/>
                </a:solidFill>
              </a:rPr>
              <a:t> additions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24400" y="48006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Radical addition</a:t>
            </a:r>
            <a:endParaRPr 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81000" y="56388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Markovnikoff</a:t>
            </a:r>
            <a:r>
              <a:rPr lang="en-US" sz="2400" b="1" dirty="0" smtClean="0">
                <a:solidFill>
                  <a:srgbClr val="FF0000"/>
                </a:solidFill>
              </a:rPr>
              <a:t> addition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00600" y="55626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carbocation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513" y="609599"/>
            <a:ext cx="6051753" cy="117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755922" y="286433"/>
            <a:ext cx="124623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129" y="2812148"/>
            <a:ext cx="5406464" cy="1066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438400" y="875150"/>
            <a:ext cx="112087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998838" y="2955525"/>
            <a:ext cx="112087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268539" y="2362200"/>
            <a:ext cx="153371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576464"/>
            <a:ext cx="6711359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400301" y="3955701"/>
            <a:ext cx="177472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574879" y="4325034"/>
            <a:ext cx="174972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66266" y="6019800"/>
            <a:ext cx="1744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&gt;95% yield</a:t>
            </a:r>
          </a:p>
          <a:p>
            <a:r>
              <a:rPr lang="en-US" dirty="0" smtClean="0"/>
              <a:t>100% Mark.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99530" y="1013649"/>
            <a:ext cx="798616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Br</a:t>
            </a:r>
            <a:r>
              <a:rPr lang="en-US" sz="2400" baseline="-25000" dirty="0" smtClean="0">
                <a:solidFill>
                  <a:srgbClr val="FF0000"/>
                </a:solidFill>
              </a:rPr>
              <a:t>2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82958" y="409543"/>
            <a:ext cx="125244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CCl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2400" b="1" dirty="0" smtClean="0">
                <a:solidFill>
                  <a:srgbClr val="FF0000"/>
                </a:solidFill>
              </a:rPr>
              <a:t> wet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74922" y="2971798"/>
            <a:ext cx="76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O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16360" y="2417662"/>
            <a:ext cx="1485897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H+/reflux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38402" y="4160966"/>
            <a:ext cx="1698521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Hg(</a:t>
            </a:r>
            <a:r>
              <a:rPr lang="en-US" sz="2400" b="1" dirty="0" err="1" smtClean="0">
                <a:solidFill>
                  <a:srgbClr val="FF0000"/>
                </a:solidFill>
              </a:rPr>
              <a:t>OAc</a:t>
            </a:r>
            <a:r>
              <a:rPr lang="en-US" sz="2400" b="1" dirty="0" smtClean="0">
                <a:solidFill>
                  <a:srgbClr val="FF0000"/>
                </a:solidFill>
              </a:rPr>
              <a:t>)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 </a:t>
            </a:r>
            <a:r>
              <a:rPr lang="en-US" sz="2400" b="1" dirty="0" smtClean="0">
                <a:solidFill>
                  <a:srgbClr val="FF0000"/>
                </a:solidFill>
              </a:rPr>
              <a:t>in THF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4879" y="4417366"/>
            <a:ext cx="1749721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NaBH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2400" b="1" dirty="0" smtClean="0">
                <a:solidFill>
                  <a:srgbClr val="FF0000"/>
                </a:solidFill>
              </a:rPr>
              <a:t> /OH-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910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  <p:bldP spid="4" grpId="0"/>
      <p:bldP spid="5" grpId="0" animBg="1"/>
      <p:bldP spid="9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867" y="762000"/>
            <a:ext cx="3256492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495800" y="762000"/>
            <a:ext cx="22098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842876"/>
            <a:ext cx="1484312" cy="103857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7048500" y="1731496"/>
            <a:ext cx="12954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Syn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diol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558" y="2648975"/>
            <a:ext cx="5638800" cy="1188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048500" y="609600"/>
            <a:ext cx="1714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Product name ?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400800" y="2630148"/>
            <a:ext cx="25908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7694" y="2630951"/>
            <a:ext cx="1396206" cy="1224926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5600701" y="4829645"/>
            <a:ext cx="33909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864" y="4910665"/>
            <a:ext cx="4911759" cy="1038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2648" y="5128198"/>
            <a:ext cx="2978736" cy="145577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8447617" y="5257800"/>
            <a:ext cx="800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Etc…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00144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8" grpId="0" animBg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696" y="685801"/>
            <a:ext cx="3453007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30370" y="685801"/>
            <a:ext cx="1447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4733" y="1086599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KOH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0" y="1086599"/>
            <a:ext cx="16002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705600" y="1348209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+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188200" y="1056526"/>
            <a:ext cx="16002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953000" y="24277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major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7289800" y="24277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minor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106569" y="778133"/>
            <a:ext cx="1295401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ethanol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8200" y="1146558"/>
            <a:ext cx="1106400" cy="114037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0210" y="1063002"/>
            <a:ext cx="1328190" cy="117951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585" y="3581400"/>
            <a:ext cx="4687312" cy="1123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771400" y="3400676"/>
            <a:ext cx="220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0888" y="2889365"/>
            <a:ext cx="3431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Run an </a:t>
            </a:r>
            <a:r>
              <a:rPr lang="en-US" sz="2800" b="1" dirty="0" err="1" smtClean="0">
                <a:solidFill>
                  <a:srgbClr val="FF0000"/>
                </a:solidFill>
              </a:rPr>
              <a:t>ozonolysis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29097" y="3412585"/>
            <a:ext cx="1143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825966" y="3412585"/>
            <a:ext cx="139223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753101" y="3123677"/>
            <a:ext cx="26289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267541" y="3489529"/>
            <a:ext cx="804603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3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62400" y="3506462"/>
            <a:ext cx="1255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Zn/H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+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0475" y="3142914"/>
            <a:ext cx="1339850" cy="137891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671" y="5568496"/>
            <a:ext cx="5139397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196184" y="4737836"/>
            <a:ext cx="8592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Run the anti-</a:t>
            </a:r>
            <a:r>
              <a:rPr lang="en-US" sz="2400" b="1" dirty="0" err="1" smtClean="0">
                <a:solidFill>
                  <a:srgbClr val="FF0000"/>
                </a:solidFill>
              </a:rPr>
              <a:t>Markovnikoff</a:t>
            </a:r>
            <a:r>
              <a:rPr lang="en-US" sz="2400" b="1" dirty="0" smtClean="0">
                <a:solidFill>
                  <a:srgbClr val="FF0000"/>
                </a:solidFill>
              </a:rPr>
              <a:t> Brown 2 step preparation of alcohols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19801" y="5199502"/>
            <a:ext cx="22098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981200" y="5414664"/>
            <a:ext cx="1600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754270" y="5469127"/>
            <a:ext cx="219383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8696" y="5246298"/>
            <a:ext cx="2020905" cy="120032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sp>
        <p:nvSpPr>
          <p:cNvPr id="24" name="TextBox 23"/>
          <p:cNvSpPr txBox="1"/>
          <p:nvPr/>
        </p:nvSpPr>
        <p:spPr>
          <a:xfrm>
            <a:off x="2058497" y="5506996"/>
            <a:ext cx="16002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6</a:t>
            </a:r>
            <a:r>
              <a:rPr lang="en-US" sz="2400" b="1" dirty="0" smtClean="0">
                <a:solidFill>
                  <a:srgbClr val="FF0000"/>
                </a:solidFill>
              </a:rPr>
              <a:t> neat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36768" y="5538631"/>
            <a:ext cx="1968499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O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with OH</a:t>
            </a:r>
            <a:r>
              <a:rPr lang="en-US" sz="2400" b="1" baseline="30000" dirty="0">
                <a:solidFill>
                  <a:srgbClr val="FF0000"/>
                </a:solidFill>
              </a:rPr>
              <a:t>-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749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/>
      <p:bldP spid="15" grpId="0" animBg="1"/>
      <p:bldP spid="21" grpId="0" animBg="1"/>
      <p:bldP spid="16" grpId="0" animBg="1"/>
      <p:bldP spid="17" grpId="0" animBg="1"/>
      <p:bldP spid="18" grpId="0" animBg="1"/>
      <p:bldP spid="19" grpId="0"/>
      <p:bldP spid="20" grpId="0" animBg="1"/>
      <p:bldP spid="22" grpId="0" animBg="1"/>
      <p:bldP spid="31" grpId="0" animBg="1"/>
      <p:bldP spid="24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703548"/>
            <a:ext cx="5791200" cy="120145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267200" y="304800"/>
            <a:ext cx="1676400" cy="762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477000" y="1066800"/>
            <a:ext cx="2286000" cy="14478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343400" y="457200"/>
            <a:ext cx="1600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ether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9900" y="980420"/>
            <a:ext cx="1600200" cy="1464051"/>
          </a:xfrm>
          <a:prstGeom prst="rect">
            <a:avLst/>
          </a:prstGeom>
          <a:solidFill>
            <a:srgbClr val="FFFF00"/>
          </a:solidFill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2854657"/>
            <a:ext cx="8659679" cy="13716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905000" y="2893908"/>
            <a:ext cx="1295400" cy="9603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105400" y="2971800"/>
            <a:ext cx="1714500" cy="1219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04979" y="2943395"/>
            <a:ext cx="932042" cy="960311"/>
          </a:xfrm>
          <a:prstGeom prst="rect">
            <a:avLst/>
          </a:prstGeom>
          <a:solidFill>
            <a:srgbClr val="FFFF00"/>
          </a:solidFill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63617" y="3149911"/>
            <a:ext cx="1598066" cy="862978"/>
          </a:xfrm>
          <a:prstGeom prst="rect">
            <a:avLst/>
          </a:prstGeom>
          <a:solidFill>
            <a:srgbClr val="FFFF00"/>
          </a:solidFill>
        </p:spPr>
      </p:pic>
      <p:cxnSp>
        <p:nvCxnSpPr>
          <p:cNvPr id="15" name="Straight Arrow Connector 14"/>
          <p:cNvCxnSpPr/>
          <p:nvPr/>
        </p:nvCxnSpPr>
        <p:spPr>
          <a:xfrm>
            <a:off x="2104979" y="2444471"/>
            <a:ext cx="447721" cy="410186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28599" y="1905000"/>
            <a:ext cx="49350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What’s my common name ?</a:t>
            </a:r>
            <a:endParaRPr lang="en-US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1143000" y="4012889"/>
            <a:ext cx="2819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diazomethane</a:t>
            </a:r>
            <a:endParaRPr lang="en-US" sz="3200" dirty="0">
              <a:solidFill>
                <a:srgbClr val="FF0000"/>
              </a:solidFill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0915" y="4972165"/>
            <a:ext cx="6072101" cy="1567462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6629400" y="5181600"/>
            <a:ext cx="1790700" cy="1358027"/>
          </a:xfrm>
          <a:prstGeom prst="rect">
            <a:avLst/>
          </a:prstGeom>
          <a:noFill/>
          <a:ln w="539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010400" y="5280978"/>
            <a:ext cx="1219200" cy="1159270"/>
          </a:xfrm>
          <a:prstGeom prst="rect">
            <a:avLst/>
          </a:prstGeom>
          <a:solidFill>
            <a:srgbClr val="FFFF00"/>
          </a:solidFill>
        </p:spPr>
      </p:pic>
    </p:spTree>
    <p:extLst>
      <p:ext uri="{BB962C8B-B14F-4D97-AF65-F5344CB8AC3E}">
        <p14:creationId xmlns:p14="http://schemas.microsoft.com/office/powerpoint/2010/main" val="3199477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4" grpId="0" animBg="1"/>
      <p:bldP spid="9" grpId="0" animBg="1"/>
      <p:bldP spid="19" grpId="0"/>
      <p:bldP spid="20" grpId="0" animBg="1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0"/>
            <a:ext cx="7315200" cy="17526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978372" y="762000"/>
            <a:ext cx="1193828" cy="1307576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0" y="766550"/>
            <a:ext cx="1295400" cy="1303026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8372" y="816022"/>
            <a:ext cx="1193828" cy="1253554"/>
          </a:xfrm>
          <a:prstGeom prst="rect">
            <a:avLst/>
          </a:prstGeom>
          <a:solidFill>
            <a:srgbClr val="FFFF00"/>
          </a:solidFill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0" y="798745"/>
            <a:ext cx="1159265" cy="1288107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11" name="TextBox 10"/>
          <p:cNvSpPr txBox="1"/>
          <p:nvPr/>
        </p:nvSpPr>
        <p:spPr>
          <a:xfrm>
            <a:off x="6553200" y="2149754"/>
            <a:ext cx="259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Final product above is ……. 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7391400" y="76200"/>
            <a:ext cx="1676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Anti </a:t>
            </a:r>
            <a:r>
              <a:rPr lang="en-US" sz="3200" dirty="0" err="1" smtClean="0">
                <a:solidFill>
                  <a:srgbClr val="FF0000"/>
                </a:solidFill>
              </a:rPr>
              <a:t>diol</a:t>
            </a:r>
            <a:endParaRPr lang="en-US" sz="3200" dirty="0">
              <a:solidFill>
                <a:srgbClr val="FF0000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0504" y="3122270"/>
            <a:ext cx="6138558" cy="158527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555545" y="3558355"/>
            <a:ext cx="2971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A </a:t>
            </a:r>
            <a:r>
              <a:rPr lang="en-US" sz="3000" b="1" i="1" dirty="0" smtClean="0"/>
              <a:t>different</a:t>
            </a:r>
            <a:r>
              <a:rPr lang="en-US" sz="3000" dirty="0" smtClean="0"/>
              <a:t> route to anti </a:t>
            </a:r>
            <a:r>
              <a:rPr lang="en-US" sz="3000" dirty="0" err="1" smtClean="0"/>
              <a:t>diol</a:t>
            </a:r>
            <a:r>
              <a:rPr lang="en-US" sz="3000" dirty="0" smtClean="0"/>
              <a:t> </a:t>
            </a:r>
            <a:endParaRPr lang="en-US" sz="3000" dirty="0"/>
          </a:p>
        </p:txBody>
      </p:sp>
      <p:sp>
        <p:nvSpPr>
          <p:cNvPr id="16" name="Rectangle 15"/>
          <p:cNvSpPr/>
          <p:nvPr/>
        </p:nvSpPr>
        <p:spPr>
          <a:xfrm>
            <a:off x="2438400" y="2514600"/>
            <a:ext cx="2133600" cy="12192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070086" y="2565038"/>
            <a:ext cx="35052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Peroxide/formic acid (makes </a:t>
            </a:r>
            <a:r>
              <a:rPr lang="en-US" sz="2800" dirty="0" err="1" smtClean="0">
                <a:solidFill>
                  <a:srgbClr val="FF0000"/>
                </a:solidFill>
              </a:rPr>
              <a:t>hydroperoxide</a:t>
            </a:r>
            <a:r>
              <a:rPr lang="en-US" sz="2800" dirty="0" smtClean="0">
                <a:solidFill>
                  <a:srgbClr val="FF0000"/>
                </a:solidFill>
              </a:rPr>
              <a:t>)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684" y="4934035"/>
            <a:ext cx="90326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Starting from any alkene, make 3-bromo-1-butane in one step</a:t>
            </a:r>
            <a:endParaRPr lang="en-US" sz="3200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86000" y="5488751"/>
            <a:ext cx="5984682" cy="1497983"/>
          </a:xfrm>
          <a:prstGeom prst="rect">
            <a:avLst/>
          </a:prstGeom>
          <a:solidFill>
            <a:srgbClr val="FFFF00"/>
          </a:solidFill>
        </p:spPr>
      </p:pic>
    </p:spTree>
    <p:extLst>
      <p:ext uri="{BB962C8B-B14F-4D97-AF65-F5344CB8AC3E}">
        <p14:creationId xmlns:p14="http://schemas.microsoft.com/office/powerpoint/2010/main" val="2191900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1" grpId="0"/>
      <p:bldP spid="12" grpId="0" animBg="1"/>
      <p:bldP spid="15" grpId="0"/>
      <p:bldP spid="16" grpId="0" animBg="1"/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348</Words>
  <Application>Microsoft Office PowerPoint</Application>
  <PresentationFormat>On-screen Show (4:3)</PresentationFormat>
  <Paragraphs>102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24</cp:revision>
  <dcterms:created xsi:type="dcterms:W3CDTF">2012-11-17T03:14:50Z</dcterms:created>
  <dcterms:modified xsi:type="dcterms:W3CDTF">2014-11-25T19:23:47Z</dcterms:modified>
</cp:coreProperties>
</file>