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7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7230A-C59E-478C-8345-B449A51321D4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B2301-34E3-4CDB-AB4C-8CD521C8A9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B2301-34E3-4CDB-AB4C-8CD521C8A94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37AF-ADB1-4836-A0FE-E49D81C2BB17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EFB5-BE96-4C2D-917F-1A10CEB4B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docid=OGV5I9DVE4CDEM&amp;tbnid=gfziGGQ49gzw0M:&amp;ved=0CAUQjRw&amp;url=http%3A%2F%2Fwww.google.com%2Furl%3Fsa%3Di%26rct%3Dj%26q%3D%26esrc%3Ds%26frm%3D1%26source%3Dimages%26cd%3D%26cad%3Drja%26docid%3DOGV5I9DVE4CDEM%26tbnid%3DgfziGGQ49gzw0M%3A%26ved%3D%26url%3Dhttp%253A%252F%252Fvectors.umwblogs.org%252F2012%252F02%252F29%252Fthe-matrix-the-terminator%252F%26ei%3DDKRDUsyrF4nQ8QSg1YCQBA%26bvm%3Dbv.53217764%2Cd.eWU%26psig%3DAFQjCNENk1oCBf5SbGhGW2d5r2LpSNcF-A%26ust%3D1380251020935705&amp;ei=GKRDUuKyIIWO9ASBx4GABw&amp;bvm=bv.53217764,d.eWU&amp;psig=AFQjCNENk1oCBf5SbGhGW2d5r2LpSNcF-A&amp;ust=138025102093570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BmEVT8OV8b0gBM&amp;tbnid=sanAlZEqYViATM:&amp;ved=&amp;url=http%3A%2F%2Fedieramer.com%2F2012%2F08%2F17%2Fanother-happy-post%2Fhappy-cat%2F&amp;ei=jKlDUoy4LYu49gSkx4BA&amp;bvm=bv.53217764,d.eWU&amp;psig=AFQjCNF007hl46zEYSZFRqYo3zr4f3IOpA&amp;ust=138025242903214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68580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Drill and Practice with Free Radical Substitution Mechanism for Chlorination of Methane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Name for this step:   </a:t>
            </a:r>
            <a:r>
              <a:rPr lang="en-US" sz="4000" dirty="0"/>
              <a:t>	</a:t>
            </a:r>
            <a:r>
              <a:rPr lang="en-US" sz="4000" b="1" dirty="0" smtClean="0"/>
              <a:t>Cl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  + h</a:t>
            </a:r>
            <a:r>
              <a:rPr lang="en-US" sz="4000" b="1" dirty="0" smtClean="0">
                <a:sym typeface="Symbol"/>
              </a:rPr>
              <a:t>   </a:t>
            </a:r>
            <a:r>
              <a:rPr lang="en-US" sz="4000" b="1" dirty="0" smtClean="0">
                <a:sym typeface="Wingdings" pitchFamily="2" charset="2"/>
              </a:rPr>
              <a:t> 2Cl</a:t>
            </a:r>
            <a:r>
              <a:rPr lang="en-US" sz="4000" dirty="0" smtClean="0">
                <a:sym typeface="Wingdings" pitchFamily="2" charset="2"/>
              </a:rPr>
              <a:t>*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0480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common molecule can stop or slow the free radical substitution reaction ?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133600"/>
            <a:ext cx="6096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CHAIN INITIATION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4724400"/>
            <a:ext cx="152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O</a:t>
            </a:r>
            <a:r>
              <a:rPr lang="en-US" sz="4800" b="1" baseline="-25000" dirty="0" smtClean="0">
                <a:solidFill>
                  <a:srgbClr val="FF0000"/>
                </a:solidFill>
              </a:rPr>
              <a:t>2</a:t>
            </a:r>
            <a:endParaRPr lang="en-US" sz="48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</a:t>
            </a:r>
            <a:r>
              <a:rPr lang="en-US" b="1" dirty="0" smtClean="0"/>
              <a:t>Methane (continued)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685800"/>
            <a:ext cx="838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the second step of the methane chlorination mechanism ?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4290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is the name of the step(s) that rationalize the high </a:t>
            </a:r>
            <a:r>
              <a:rPr lang="en-US" sz="4000" b="1" dirty="0" err="1" smtClean="0"/>
              <a:t>photoyield</a:t>
            </a:r>
            <a:r>
              <a:rPr lang="en-US" sz="4000" b="1" dirty="0" smtClean="0"/>
              <a:t> of the methane chlorination reaction ?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981200"/>
            <a:ext cx="80772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Step 2)	</a:t>
            </a:r>
            <a:r>
              <a:rPr lang="en-US" sz="4000" b="1" dirty="0" err="1" smtClean="0">
                <a:solidFill>
                  <a:srgbClr val="FF0000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</a:rPr>
              <a:t>* + 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HCl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+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*							(radical)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5410200"/>
            <a:ext cx="5257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CHAIN PROPAGATION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Radical-radical recombination reactions have what effect on the radical chlorination reaction of methane 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32004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step follows:</a:t>
            </a:r>
            <a:endParaRPr lang="en-US" sz="4000" b="1" dirty="0"/>
          </a:p>
          <a:p>
            <a:r>
              <a:rPr lang="en-US" sz="4000" b="1" dirty="0" smtClean="0"/>
              <a:t>Step 2)</a:t>
            </a:r>
          </a:p>
          <a:p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+ CH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 +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endParaRPr lang="en-US" sz="4000" b="1" dirty="0" smtClean="0">
              <a:sym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</a:t>
            </a:r>
            <a:r>
              <a:rPr lang="en-US" b="1" dirty="0" smtClean="0"/>
              <a:t>Methane (continued)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438400"/>
            <a:ext cx="8001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TERMINATES THE CHAIN REACTION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7172" name="Picture 4" descr="http://vectors.umwblogs.org/files/2012/02/Movies_Films_T_The_Terminator_010629_-1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5501" y="3048000"/>
            <a:ext cx="3238499" cy="25908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57912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STEP 3)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CH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</a:rPr>
              <a:t>* + Cl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 CH</a:t>
            </a:r>
            <a:r>
              <a:rPr lang="en-US" sz="44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Cl + </a:t>
            </a:r>
            <a:r>
              <a:rPr lang="en-US" sz="4400" b="1" dirty="0" err="1" smtClean="0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sz="4400" b="1" dirty="0" smtClean="0">
                <a:solidFill>
                  <a:srgbClr val="FF0000"/>
                </a:solidFill>
                <a:sym typeface="Wingdings" pitchFamily="2" charset="2"/>
              </a:rPr>
              <a:t>* 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1684230"/>
            <a:ext cx="8991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reaction will only go at &gt;250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  in dark  or with input of ultraviolet 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uv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light.</a:t>
            </a:r>
            <a:endParaRPr lang="en-US" sz="2800" b="1" dirty="0"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xs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Cl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, a  single photon (h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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event causes thousands of halogenations.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b="1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causes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halogenation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reaction to slow or stop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Reactivity rate follows: F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 Cl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 Br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r>
              <a:rPr lang="en-US" sz="2800" b="1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 &gt;I</a:t>
            </a:r>
            <a:r>
              <a:rPr lang="en-US" sz="2800" b="1" baseline="-25000" dirty="0" smtClean="0">
                <a:latin typeface="Calibri" pitchFamily="34" charset="0"/>
                <a:cs typeface="Arial" pitchFamily="34" charset="0"/>
                <a:sym typeface="Symbol" pitchFamily="18" charset="2"/>
              </a:rPr>
              <a:t>2</a:t>
            </a:r>
            <a:endParaRPr kumimoji="0" lang="en-US" sz="2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9144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Which of the 5 facts is </a:t>
            </a:r>
            <a:r>
              <a:rPr lang="en-US" sz="4000" b="1" dirty="0" smtClean="0"/>
              <a:t>missing ??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</a:t>
            </a:r>
            <a:r>
              <a:rPr lang="en-US" b="1" dirty="0" smtClean="0"/>
              <a:t>Methane (continued)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4724400"/>
            <a:ext cx="77724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Wavelength of </a:t>
            </a:r>
            <a:r>
              <a:rPr lang="en-US" sz="4000" b="1" dirty="0" err="1" smtClean="0">
                <a:solidFill>
                  <a:srgbClr val="FF0000"/>
                </a:solidFill>
              </a:rPr>
              <a:t>uv</a:t>
            </a:r>
            <a:r>
              <a:rPr lang="en-US" sz="4000" b="1" dirty="0" smtClean="0">
                <a:solidFill>
                  <a:srgbClr val="FF0000"/>
                </a:solidFill>
              </a:rPr>
              <a:t> light that initiates reaction is the decomposition wavelength for the halogen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839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Which is </a:t>
            </a:r>
            <a:r>
              <a:rPr lang="en-US" sz="4000" b="1" u="sng" dirty="0" smtClean="0"/>
              <a:t>not</a:t>
            </a:r>
            <a:r>
              <a:rPr lang="en-US" sz="4000" dirty="0" smtClean="0"/>
              <a:t> a step in the radical chlorination mechanism of </a:t>
            </a:r>
            <a:r>
              <a:rPr lang="en-US" sz="4000" dirty="0" smtClean="0"/>
              <a:t>methane?:</a:t>
            </a:r>
            <a:endParaRPr lang="en-US" sz="4000" dirty="0" smtClean="0"/>
          </a:p>
          <a:p>
            <a:endParaRPr lang="en-US" dirty="0"/>
          </a:p>
          <a:p>
            <a:pPr marL="342900" indent="-342900">
              <a:buAutoNum type="alphaLcParenR"/>
            </a:pPr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</a:t>
            </a:r>
            <a:r>
              <a:rPr lang="en-US" sz="4000" b="1" dirty="0" smtClean="0"/>
              <a:t>+CH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 </a:t>
            </a:r>
            <a:r>
              <a:rPr lang="en-US" sz="4000" b="1" dirty="0" smtClean="0"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 + 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endParaRPr lang="en-US" sz="4000" b="1" dirty="0" smtClean="0">
              <a:sym typeface="Wingdings" pitchFamily="2" charset="2"/>
            </a:endParaRPr>
          </a:p>
          <a:p>
            <a:pPr marL="342900" indent="-342900">
              <a:buAutoNum type="alphaLcParenR"/>
            </a:pPr>
            <a:r>
              <a:rPr lang="en-US" sz="4000" b="1" dirty="0" smtClean="0"/>
              <a:t>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+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*  </a:t>
            </a:r>
            <a:r>
              <a:rPr lang="en-US" sz="4000" b="1" dirty="0" smtClean="0">
                <a:sym typeface="Wingdings" pitchFamily="2" charset="2"/>
              </a:rPr>
              <a:t> Cl</a:t>
            </a:r>
            <a:r>
              <a:rPr lang="en-US" sz="4000" b="1" baseline="-25000" dirty="0" smtClean="0">
                <a:sym typeface="Wingdings" pitchFamily="2" charset="2"/>
              </a:rPr>
              <a:t>2</a:t>
            </a:r>
          </a:p>
          <a:p>
            <a:pPr marL="342900" indent="-342900">
              <a:buAutoNum type="alphaLcParenR"/>
            </a:pPr>
            <a:r>
              <a:rPr lang="en-US" sz="4000" b="1" dirty="0" smtClean="0">
                <a:sym typeface="Wingdings" pitchFamily="2" charset="2"/>
              </a:rPr>
              <a:t>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 </a:t>
            </a:r>
            <a:r>
              <a:rPr lang="en-US" sz="4000" b="1" dirty="0" smtClean="0">
                <a:sym typeface="Wingdings" pitchFamily="2" charset="2"/>
              </a:rPr>
              <a:t>+ </a:t>
            </a:r>
            <a:r>
              <a:rPr lang="en-US" sz="4000" b="1" dirty="0" err="1" smtClean="0">
                <a:sym typeface="Wingdings" pitchFamily="2" charset="2"/>
              </a:rPr>
              <a:t>HCl</a:t>
            </a:r>
            <a:r>
              <a:rPr lang="en-US" sz="4000" b="1" dirty="0" smtClean="0">
                <a:sym typeface="Wingdings" pitchFamily="2" charset="2"/>
              </a:rPr>
              <a:t> 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Cl + H*</a:t>
            </a:r>
            <a:endParaRPr lang="en-US" sz="40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342900" indent="-342900">
              <a:buAutoNum type="alphaLcParenR"/>
            </a:pPr>
            <a:r>
              <a:rPr lang="en-US" sz="4000" b="1" dirty="0" smtClean="0">
                <a:sym typeface="Wingdings" pitchFamily="2" charset="2"/>
              </a:rPr>
              <a:t> Cl</a:t>
            </a:r>
            <a:r>
              <a:rPr lang="en-US" sz="4000" b="1" baseline="-25000" dirty="0" smtClean="0">
                <a:sym typeface="Wingdings" pitchFamily="2" charset="2"/>
              </a:rPr>
              <a:t>2</a:t>
            </a:r>
            <a:r>
              <a:rPr lang="en-US" sz="4000" b="1" dirty="0" smtClean="0">
                <a:sym typeface="Wingdings" pitchFamily="2" charset="2"/>
              </a:rPr>
              <a:t> </a:t>
            </a:r>
            <a:r>
              <a:rPr lang="en-US" sz="4000" b="1" dirty="0" smtClean="0">
                <a:sym typeface="Wingdings" pitchFamily="2" charset="2"/>
              </a:rPr>
              <a:t>+ 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* </a:t>
            </a:r>
            <a:r>
              <a:rPr lang="en-US" sz="4000" b="1" dirty="0" smtClean="0">
                <a:sym typeface="Wingdings" pitchFamily="2" charset="2"/>
              </a:rPr>
              <a:t>CH</a:t>
            </a:r>
            <a:r>
              <a:rPr lang="en-US" sz="4000" b="1" baseline="-25000" dirty="0" smtClean="0">
                <a:sym typeface="Wingdings" pitchFamily="2" charset="2"/>
              </a:rPr>
              <a:t>3</a:t>
            </a:r>
            <a:r>
              <a:rPr lang="en-US" sz="4000" b="1" dirty="0" smtClean="0">
                <a:sym typeface="Wingdings" pitchFamily="2" charset="2"/>
              </a:rPr>
              <a:t>Cl + </a:t>
            </a:r>
            <a:r>
              <a:rPr lang="en-US" sz="4000" b="1" dirty="0" err="1" smtClean="0">
                <a:sym typeface="Wingdings" pitchFamily="2" charset="2"/>
              </a:rPr>
              <a:t>Cl</a:t>
            </a:r>
            <a:r>
              <a:rPr lang="en-US" sz="4000" b="1" dirty="0" smtClean="0">
                <a:sym typeface="Wingdings" pitchFamily="2" charset="2"/>
              </a:rPr>
              <a:t>*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181600"/>
            <a:ext cx="6019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c)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+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HCl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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Cl + H*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</a:t>
            </a:r>
            <a:r>
              <a:rPr lang="en-US" b="1" dirty="0" smtClean="0"/>
              <a:t>Methane (continued)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4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Chain termination, chain initiation and </a:t>
            </a:r>
            <a:r>
              <a:rPr lang="en-US" sz="4000" b="1" dirty="0" smtClean="0"/>
              <a:t>chain</a:t>
            </a:r>
            <a:r>
              <a:rPr lang="en-US" sz="4000" b="1" dirty="0" smtClean="0"/>
              <a:t>  </a:t>
            </a:r>
            <a:r>
              <a:rPr lang="en-US" sz="4000" b="1" dirty="0" smtClean="0"/>
              <a:t> </a:t>
            </a:r>
            <a:r>
              <a:rPr lang="en-US" sz="4000" dirty="0" smtClean="0"/>
              <a:t>_______________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743200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reaction explains the quenching effect of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on the radical substitution of </a:t>
            </a:r>
            <a:r>
              <a:rPr lang="en-US" sz="4000" b="1" dirty="0" err="1" smtClean="0"/>
              <a:t>Cl</a:t>
            </a:r>
            <a:r>
              <a:rPr lang="en-US" sz="4000" b="1" dirty="0" smtClean="0"/>
              <a:t> on methane ??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1752600"/>
            <a:ext cx="3886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propagation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029200"/>
            <a:ext cx="87630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* +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 CH</a:t>
            </a:r>
            <a:r>
              <a:rPr lang="en-US" sz="4000" b="1" baseline="-25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OO *</a:t>
            </a:r>
          </a:p>
          <a:p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      </a:t>
            </a:r>
            <a:r>
              <a:rPr lang="en-US" sz="4000" b="1" dirty="0" err="1" smtClean="0">
                <a:solidFill>
                  <a:srgbClr val="FF0000"/>
                </a:solidFill>
                <a:sym typeface="Wingdings" pitchFamily="2" charset="2"/>
              </a:rPr>
              <a:t>methylperoxy</a:t>
            </a:r>
            <a:r>
              <a:rPr lang="en-US" sz="4000" b="1" dirty="0" smtClean="0">
                <a:solidFill>
                  <a:srgbClr val="FF0000"/>
                </a:solidFill>
                <a:sym typeface="Wingdings" pitchFamily="2" charset="2"/>
              </a:rPr>
              <a:t> radical (~ stable)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Drill and Practice with Free Radical Substitution Mechanism for Chlorination of </a:t>
            </a:r>
            <a:r>
              <a:rPr lang="en-US" b="1" dirty="0" smtClean="0"/>
              <a:t>Methane (continued)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ANY DAY DOING</a:t>
            </a:r>
          </a:p>
          <a:p>
            <a:r>
              <a:rPr lang="en-US" sz="5400" dirty="0" smtClean="0"/>
              <a:t> ORGANIC CHEMISTRY </a:t>
            </a:r>
          </a:p>
          <a:p>
            <a:r>
              <a:rPr lang="en-US" sz="5400" dirty="0" smtClean="0"/>
              <a:t>IS A ____________DAY</a:t>
            </a:r>
            <a:endParaRPr lang="en-US" sz="5400" dirty="0"/>
          </a:p>
        </p:txBody>
      </p:sp>
      <p:pic>
        <p:nvPicPr>
          <p:cNvPr id="22530" name="Picture 2" descr="https://encrypted-tbn0.gstatic.com/images?q=tbn:ANd9GcQbiMmW4cYC41y_S-NF4x27HGmMwmYVOiZE0D6pz3W_7eGLAKCgk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048000"/>
            <a:ext cx="3886200" cy="369189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4038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GOOD</a:t>
            </a:r>
            <a:endParaRPr lang="en-US" sz="6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378</Words>
  <Application>Microsoft Office PowerPoint</Application>
  <PresentationFormat>On-screen Show (4:3)</PresentationFormat>
  <Paragraphs>48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11</cp:revision>
  <dcterms:created xsi:type="dcterms:W3CDTF">2012-09-20T02:55:44Z</dcterms:created>
  <dcterms:modified xsi:type="dcterms:W3CDTF">2013-09-26T03:31:38Z</dcterms:modified>
</cp:coreProperties>
</file>