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6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0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6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5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5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2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2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5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CF54F-1A0B-42C9-AEEA-105E89C38379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899D9-8C49-4769-9BD5-B8314758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3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35167"/>
            <a:ext cx="411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Modern chlorination reagent for solution phase chlorination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807401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451556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Reagent that adds Br </a:t>
            </a:r>
            <a:r>
              <a:rPr lang="en-US" sz="2800" dirty="0" err="1" smtClean="0"/>
              <a:t>allylically</a:t>
            </a:r>
            <a:r>
              <a:rPr lang="en-US" sz="2800" dirty="0" smtClean="0"/>
              <a:t> to alkenes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31523" y="2445694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706" y="3607712"/>
            <a:ext cx="4994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reagent causes anti-</a:t>
            </a:r>
            <a:r>
              <a:rPr lang="en-US" sz="2800" dirty="0" err="1" smtClean="0"/>
              <a:t>Markovnikoff</a:t>
            </a:r>
            <a:r>
              <a:rPr lang="en-US" sz="2800" dirty="0" smtClean="0"/>
              <a:t> addition during  reactions of HX across alkenes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990492" y="3759404"/>
            <a:ext cx="2514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(peroxides)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1816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Both solvent and base used in  chlorination reagent for solution phase chlorination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5257800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pyridine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2047" y="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Reactions to RX round robin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250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838200"/>
            <a:ext cx="2743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&gt;C=C&lt;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590800" y="1143000"/>
            <a:ext cx="16002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90800" y="524691"/>
            <a:ext cx="2209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Solvent ???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685800"/>
            <a:ext cx="2209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CCl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(carbon tetrachloride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209800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Modern, gas phase </a:t>
            </a:r>
            <a:r>
              <a:rPr lang="en-US" sz="2800" dirty="0" err="1" smtClean="0"/>
              <a:t>bromination</a:t>
            </a:r>
            <a:r>
              <a:rPr lang="en-US" sz="2800" dirty="0" smtClean="0"/>
              <a:t> reagent bubbled neat into ROH to brominate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91270" y="22860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728" y="3731567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Inorganic acid used with </a:t>
            </a:r>
            <a:r>
              <a:rPr lang="en-US" sz="2800" dirty="0" err="1" smtClean="0"/>
              <a:t>NaBr</a:t>
            </a:r>
            <a:r>
              <a:rPr lang="en-US" sz="2800" dirty="0" smtClean="0"/>
              <a:t> and reflux to carry out `classic’ </a:t>
            </a:r>
            <a:r>
              <a:rPr lang="en-US" sz="2800" dirty="0" err="1" smtClean="0"/>
              <a:t>bromination</a:t>
            </a:r>
            <a:r>
              <a:rPr lang="en-US" sz="2800" dirty="0" smtClean="0"/>
              <a:t> of alcohols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3962400"/>
            <a:ext cx="2590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728" y="5257800"/>
            <a:ext cx="5185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O/CCl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  ??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891270" y="5029200"/>
            <a:ext cx="294793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HO(CH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C-CH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Br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(OH adds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)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1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Reactions to form RX from ROH are what class of reaction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67400" y="685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Substitutions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Reactions of alkenes with HX or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are what class of reaction 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994094" y="2590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Additions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94" y="3468469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the classical substitution of Br for OH in ROH, what is typically done to drive this rather inefficient reaction forward 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994094" y="4114800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Reflux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4864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2400" dirty="0" smtClean="0"/>
              <a:t>NBS/light/CCl</a:t>
            </a:r>
            <a:r>
              <a:rPr lang="en-US" sz="2400" baseline="-25000" dirty="0" smtClean="0"/>
              <a:t>4</a:t>
            </a:r>
          </a:p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C=CH-CH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        ---------------------</a:t>
            </a:r>
            <a:r>
              <a:rPr lang="en-US" sz="2400" dirty="0" smtClean="0">
                <a:sym typeface="Wingdings" pitchFamily="2" charset="2"/>
              </a:rPr>
              <a:t>   ?????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5611084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C=CH-CH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22293"/>
            <a:ext cx="69957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HBr</a:t>
            </a:r>
            <a:r>
              <a:rPr lang="en-US" sz="2800" dirty="0" smtClean="0"/>
              <a:t>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  ??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280534" y="1066800"/>
            <a:ext cx="243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Br(CH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381815"/>
            <a:ext cx="5776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HBr</a:t>
            </a:r>
            <a:r>
              <a:rPr lang="en-US" sz="2800" dirty="0" smtClean="0"/>
              <a:t>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???</a:t>
            </a:r>
          </a:p>
          <a:p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			  H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O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	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166234" y="26670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722" y="4114800"/>
            <a:ext cx="5776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/>
              <a:t>	             CCl</a:t>
            </a:r>
            <a:r>
              <a:rPr lang="en-US" sz="2800" baseline="-25000" dirty="0" smtClean="0"/>
              <a:t>4</a:t>
            </a:r>
          </a:p>
          <a:p>
            <a:r>
              <a:rPr lang="en-US" sz="2800" dirty="0" smtClean="0"/>
              <a:t> Br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(CH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C=CH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-------------</a:t>
            </a:r>
            <a:r>
              <a:rPr lang="en-US" sz="2800" dirty="0" smtClean="0">
                <a:sym typeface="Wingdings" pitchFamily="2" charset="2"/>
              </a:rPr>
              <a:t>???</a:t>
            </a:r>
          </a:p>
          <a:p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			  25</a:t>
            </a:r>
            <a:r>
              <a:rPr lang="en-US" sz="2800" baseline="30000" dirty="0" smtClean="0">
                <a:sym typeface="Wingdings" pitchFamily="2" charset="2"/>
              </a:rPr>
              <a:t>o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166234" y="4545687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Br(CH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C-CH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Br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715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400" dirty="0" smtClean="0"/>
              <a:t>PBr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(g) bubbled neat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9</a:t>
            </a:r>
            <a:r>
              <a:rPr lang="en-US" sz="2400" dirty="0" smtClean="0"/>
              <a:t>OH  -----------------</a:t>
            </a:r>
            <a:r>
              <a:rPr lang="en-US" sz="2400" dirty="0" smtClean="0">
                <a:sym typeface="Wingdings" pitchFamily="2" charset="2"/>
              </a:rPr>
              <a:t>  ??????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66234" y="5715000"/>
            <a:ext cx="221576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9</a:t>
            </a:r>
            <a:r>
              <a:rPr lang="en-US" sz="2800" b="1" dirty="0" smtClean="0">
                <a:solidFill>
                  <a:srgbClr val="FF0000"/>
                </a:solidFill>
              </a:rPr>
              <a:t>Br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88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154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8</cp:revision>
  <dcterms:created xsi:type="dcterms:W3CDTF">2012-10-08T20:25:58Z</dcterms:created>
  <dcterms:modified xsi:type="dcterms:W3CDTF">2013-10-15T15:40:49Z</dcterms:modified>
</cp:coreProperties>
</file>