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3.wmf"/><Relationship Id="rId7" Type="http://schemas.openxmlformats.org/officeDocument/2006/relationships/image" Target="../media/image19.wmf"/><Relationship Id="rId2" Type="http://schemas.openxmlformats.org/officeDocument/2006/relationships/image" Target="../media/image12.wmf"/><Relationship Id="rId1" Type="http://schemas.openxmlformats.org/officeDocument/2006/relationships/image" Target="../media/image15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D2DBB-7A91-46E7-88C2-8E3C7E8CD49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37885-C499-40FA-A569-BB80093DDA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Functional Group Identification Practice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 am a: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05000" y="1447800"/>
          <a:ext cx="1464297" cy="1828800"/>
        </p:xfrm>
        <a:graphic>
          <a:graphicData uri="http://schemas.openxmlformats.org/presentationml/2006/ole">
            <p:oleObj spid="_x0000_s1026" name="ChemSketch" r:id="rId3" imgW="740520" imgH="923400" progId="ACD.ChemSketch.2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400" y="1524000"/>
            <a:ext cx="28194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aldehyde</a:t>
            </a:r>
            <a:endParaRPr lang="en-US" sz="4000" b="1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76400" y="3505200"/>
          <a:ext cx="1520297" cy="1973262"/>
        </p:xfrm>
        <a:graphic>
          <a:graphicData uri="http://schemas.openxmlformats.org/presentationml/2006/ole">
            <p:oleObj spid="_x0000_s1027" name="ChemSketch" r:id="rId4" imgW="926640" imgH="1203840" progId="ACD.ChemSketch.20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0" y="3962400"/>
            <a:ext cx="3429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Carboxylic acid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 am a…</a:t>
            </a:r>
            <a:endParaRPr lang="en-US" sz="4000" dirty="0">
              <a:solidFill>
                <a:srgbClr val="FF0000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47800" y="990600"/>
          <a:ext cx="1295400" cy="2025532"/>
        </p:xfrm>
        <a:graphic>
          <a:graphicData uri="http://schemas.openxmlformats.org/presentationml/2006/ole">
            <p:oleObj spid="_x0000_s2050" name="ChemSketch" r:id="rId3" imgW="435960" imgH="682920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7400" y="1219200"/>
            <a:ext cx="1981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Alcohol </a:t>
            </a:r>
            <a:endParaRPr lang="en-US" sz="3600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33400" y="3200400"/>
          <a:ext cx="4460874" cy="357045"/>
        </p:xfrm>
        <a:graphic>
          <a:graphicData uri="http://schemas.openxmlformats.org/presentationml/2006/ole">
            <p:oleObj spid="_x0000_s2051" name="ChemSketch" r:id="rId4" imgW="1606320" imgH="128160" progId="ACD.ChemSketch.20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38800" y="2971800"/>
            <a:ext cx="2667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alkane</a:t>
            </a:r>
            <a:endParaRPr lang="en-US" sz="4000" b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62000" y="4343400"/>
          <a:ext cx="3107076" cy="990600"/>
        </p:xfrm>
        <a:graphic>
          <a:graphicData uri="http://schemas.openxmlformats.org/presentationml/2006/ole">
            <p:oleObj spid="_x0000_s2052" name="ChemSketch" r:id="rId5" imgW="1130760" imgH="359640" progId="ACD.ChemSketch.20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86400" y="4495800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ketone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85800"/>
            <a:ext cx="533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Which is the acid chloride </a:t>
            </a:r>
            <a:r>
              <a:rPr lang="en-US" sz="3400" dirty="0" smtClean="0"/>
              <a:t>?</a:t>
            </a:r>
            <a:endParaRPr lang="en-US" sz="3400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90600" y="1524000"/>
          <a:ext cx="1835150" cy="609600"/>
        </p:xfrm>
        <a:graphic>
          <a:graphicData uri="http://schemas.openxmlformats.org/presentationml/2006/ole">
            <p:oleObj spid="_x0000_s3076" name="ChemSketch" r:id="rId3" imgW="908280" imgH="301680" progId="ACD.ChemSketch.20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505200" y="1295400"/>
          <a:ext cx="1536585" cy="990600"/>
        </p:xfrm>
        <a:graphic>
          <a:graphicData uri="http://schemas.openxmlformats.org/presentationml/2006/ole">
            <p:oleObj spid="_x0000_s3077" name="ChemSketch" r:id="rId4" imgW="807840" imgH="521280" progId="ACD.ChemSketch.20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638800" y="1143000"/>
          <a:ext cx="1322705" cy="1611417"/>
        </p:xfrm>
        <a:graphic>
          <a:graphicData uri="http://schemas.openxmlformats.org/presentationml/2006/ole">
            <p:oleObj spid="_x0000_s3078" name="ChemSketch" r:id="rId5" imgW="624960" imgH="762120" progId="ACD.ChemSketch.20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162800" y="1371600"/>
          <a:ext cx="1630363" cy="1012825"/>
        </p:xfrm>
        <a:graphic>
          <a:graphicData uri="http://schemas.openxmlformats.org/presentationml/2006/ole">
            <p:oleObj spid="_x0000_s3081" name="ChemSketch" r:id="rId6" imgW="804600" imgH="500040" progId="ACD.ChemSketch.20">
              <p:embed/>
            </p:oleObj>
          </a:graphicData>
        </a:graphic>
      </p:graphicFrame>
      <p:sp>
        <p:nvSpPr>
          <p:cNvPr id="22" name="Rectangle 21"/>
          <p:cNvSpPr/>
          <p:nvPr/>
        </p:nvSpPr>
        <p:spPr>
          <a:xfrm>
            <a:off x="5486400" y="914400"/>
            <a:ext cx="1600200" cy="19812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2438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Which is the ester 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3124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RCOR’</a:t>
            </a:r>
            <a:endParaRPr lang="en-US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362200" y="3124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RCOOH</a:t>
            </a:r>
            <a:endParaRPr 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3124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RCHO</a:t>
            </a:r>
            <a:endParaRPr lang="en-US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48400" y="31242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RCOOR’</a:t>
            </a:r>
            <a:endParaRPr lang="en-US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1524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Multiple guess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96000" y="3124200"/>
            <a:ext cx="2438400" cy="1066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85800" y="39624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Which is the amine 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4348163" y="3160713"/>
          <a:ext cx="447675" cy="536575"/>
        </p:xfrm>
        <a:graphic>
          <a:graphicData uri="http://schemas.openxmlformats.org/presentationml/2006/ole">
            <p:oleObj spid="_x0000_s3082" name="ChemSketch" r:id="rId7" imgW="448200" imgH="536400" progId="ACD.ChemSketch.20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533400" y="4724400"/>
          <a:ext cx="1143000" cy="1369979"/>
        </p:xfrm>
        <a:graphic>
          <a:graphicData uri="http://schemas.openxmlformats.org/presentationml/2006/ole">
            <p:oleObj spid="_x0000_s3083" name="ChemSketch" r:id="rId8" imgW="448200" imgH="536400" progId="ACD.ChemSketch.20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2590800" y="4724400"/>
          <a:ext cx="1371600" cy="1371600"/>
        </p:xfrm>
        <a:graphic>
          <a:graphicData uri="http://schemas.openxmlformats.org/presentationml/2006/ole">
            <p:oleObj spid="_x0000_s3084" name="ChemSketch" r:id="rId9" imgW="652320" imgH="652320" progId="ACD.ChemSketch.20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4191000" y="4800600"/>
          <a:ext cx="1541993" cy="1183799"/>
        </p:xfrm>
        <a:graphic>
          <a:graphicData uri="http://schemas.openxmlformats.org/presentationml/2006/ole">
            <p:oleObj spid="_x0000_s3085" name="ChemSketch" r:id="rId10" imgW="560880" imgH="429840" progId="ACD.ChemSketch.20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5791200" y="4953000"/>
          <a:ext cx="3052665" cy="990600"/>
        </p:xfrm>
        <a:graphic>
          <a:graphicData uri="http://schemas.openxmlformats.org/presentationml/2006/ole">
            <p:oleObj spid="_x0000_s3086" name="ChemSketch" r:id="rId11" imgW="1438560" imgH="466200" progId="ACD.ChemSketch.20">
              <p:embed/>
            </p:oleObj>
          </a:graphicData>
        </a:graphic>
      </p:graphicFrame>
      <p:sp>
        <p:nvSpPr>
          <p:cNvPr id="42" name="Rectangle 41"/>
          <p:cNvSpPr/>
          <p:nvPr/>
        </p:nvSpPr>
        <p:spPr>
          <a:xfrm>
            <a:off x="304800" y="4572000"/>
            <a:ext cx="1752600" cy="190500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 animBg="1"/>
      <p:bldP spid="23" grpId="0"/>
      <p:bldP spid="24" grpId="0"/>
      <p:bldP spid="25" grpId="0"/>
      <p:bldP spid="26" grpId="0"/>
      <p:bldP spid="27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600" y="4038600"/>
          <a:ext cx="4621877" cy="457200"/>
        </p:xfrm>
        <a:graphic>
          <a:graphicData uri="http://schemas.openxmlformats.org/presentationml/2006/ole">
            <p:oleObj spid="_x0000_s4098" name="ChemSketch" r:id="rId3" imgW="1764720" imgH="173880" progId="ACD.ChemSketch.20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286000" y="1371600"/>
          <a:ext cx="1371600" cy="1371600"/>
        </p:xfrm>
        <a:graphic>
          <a:graphicData uri="http://schemas.openxmlformats.org/presentationml/2006/ole">
            <p:oleObj spid="_x0000_s4099" name="ChemSketch" r:id="rId4" imgW="652320" imgH="652320" progId="ACD.ChemSketch.20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81000" y="1447800"/>
          <a:ext cx="1541463" cy="1184275"/>
        </p:xfrm>
        <a:graphic>
          <a:graphicData uri="http://schemas.openxmlformats.org/presentationml/2006/ole">
            <p:oleObj spid="_x0000_s4100" name="ChemSketch" r:id="rId5" imgW="560880" imgH="429840" progId="ACD.ChemSketch.2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572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Severa</a:t>
            </a:r>
            <a:r>
              <a:rPr lang="en-US" sz="3200" b="1" dirty="0"/>
              <a:t>l</a:t>
            </a:r>
            <a:r>
              <a:rPr lang="en-US" sz="3200" b="1" dirty="0" smtClean="0"/>
              <a:t> of us are amides. Who are we ?</a:t>
            </a:r>
            <a:endParaRPr lang="en-US" sz="3200" b="1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943600" y="990600"/>
          <a:ext cx="1398587" cy="1757458"/>
        </p:xfrm>
        <a:graphic>
          <a:graphicData uri="http://schemas.openxmlformats.org/presentationml/2006/ole">
            <p:oleObj spid="_x0000_s4101" name="ChemSketch" r:id="rId6" imgW="661320" imgH="831960" progId="ACD.ChemSketch.20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962400" y="1371600"/>
          <a:ext cx="1560867" cy="1349375"/>
        </p:xfrm>
        <a:graphic>
          <a:graphicData uri="http://schemas.openxmlformats.org/presentationml/2006/ole">
            <p:oleObj spid="_x0000_s4102" name="ChemSketch" r:id="rId7" imgW="831960" imgH="719280" progId="ACD.ChemSketch.20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7467600" y="914400"/>
          <a:ext cx="1470025" cy="1591631"/>
        </p:xfrm>
        <a:graphic>
          <a:graphicData uri="http://schemas.openxmlformats.org/presentationml/2006/ole">
            <p:oleObj spid="_x0000_s4103" name="ChemSketch" r:id="rId8" imgW="652320" imgH="707040" progId="ACD.ChemSketch.20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04800" y="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Multiple </a:t>
            </a:r>
            <a:r>
              <a:rPr lang="en-US" sz="2800" b="1" dirty="0" err="1" smtClean="0">
                <a:solidFill>
                  <a:srgbClr val="FF0000"/>
                </a:solidFill>
              </a:rPr>
              <a:t>multiple</a:t>
            </a:r>
            <a:r>
              <a:rPr lang="en-US" sz="2800" b="1" dirty="0" smtClean="0">
                <a:solidFill>
                  <a:srgbClr val="FF0000"/>
                </a:solidFill>
              </a:rPr>
              <a:t> guess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1295400"/>
            <a:ext cx="1600200" cy="16764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62400" y="1219200"/>
            <a:ext cx="1676400" cy="16764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91400" y="838200"/>
            <a:ext cx="1752600" cy="17526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914400" y="4953000"/>
          <a:ext cx="2402466" cy="852487"/>
        </p:xfrm>
        <a:graphic>
          <a:graphicData uri="http://schemas.openxmlformats.org/presentationml/2006/ole">
            <p:oleObj spid="_x0000_s4104" name="ChemSketch" r:id="rId9" imgW="935640" imgH="332280" progId="ACD.ChemSketch.20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5486400" y="3886200"/>
          <a:ext cx="2129700" cy="755700"/>
        </p:xfrm>
        <a:graphic>
          <a:graphicData uri="http://schemas.openxmlformats.org/presentationml/2006/ole">
            <p:oleObj spid="_x0000_s4107" name="ChemSketch" r:id="rId10" imgW="737640" imgH="262080" progId="ACD.ChemSketch.20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5638800" y="4953000"/>
          <a:ext cx="1542564" cy="1087437"/>
        </p:xfrm>
        <a:graphic>
          <a:graphicData uri="http://schemas.openxmlformats.org/presentationml/2006/ole">
            <p:oleObj spid="_x0000_s4108" name="ChemSketch" r:id="rId11" imgW="704160" imgH="496800" progId="ACD.ChemSketch.20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28600" y="30480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Several of us are ethers. Who are we ?</a:t>
            </a:r>
            <a:endParaRPr lang="en-US" sz="3200" b="1" dirty="0"/>
          </a:p>
        </p:txBody>
      </p:sp>
      <p:sp>
        <p:nvSpPr>
          <p:cNvPr id="24" name="Rectangle 23"/>
          <p:cNvSpPr/>
          <p:nvPr/>
        </p:nvSpPr>
        <p:spPr>
          <a:xfrm>
            <a:off x="0" y="3886200"/>
            <a:ext cx="4953000" cy="8382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10200" y="4800600"/>
            <a:ext cx="2209800" cy="1447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 animBg="1"/>
      <p:bldP spid="16" grpId="0" animBg="1"/>
      <p:bldP spid="17" grpId="0" animBg="1"/>
      <p:bldP spid="23" grpId="0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Not it…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81000" y="1752600"/>
          <a:ext cx="1082675" cy="1143671"/>
        </p:xfrm>
        <a:graphic>
          <a:graphicData uri="http://schemas.openxmlformats.org/presentationml/2006/ole">
            <p:oleObj spid="_x0000_s5122" name="ChemSketch" r:id="rId3" imgW="338400" imgH="356760" progId="ACD.ChemSketch.20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905000" y="1524000"/>
          <a:ext cx="1770462" cy="1553513"/>
        </p:xfrm>
        <a:graphic>
          <a:graphicData uri="http://schemas.openxmlformats.org/presentationml/2006/ole">
            <p:oleObj spid="_x0000_s5123" name="ChemSketch" r:id="rId4" imgW="725400" imgH="637200" progId="ACD.ChemSketch.20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733800" y="2133600"/>
          <a:ext cx="1905000" cy="666342"/>
        </p:xfrm>
        <a:graphic>
          <a:graphicData uri="http://schemas.openxmlformats.org/presentationml/2006/ole">
            <p:oleObj spid="_x0000_s5125" name="ChemSketch" r:id="rId5" imgW="740520" imgH="259200" progId="ACD.ChemSketch.20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5715000" y="1905000"/>
          <a:ext cx="1765300" cy="1123373"/>
        </p:xfrm>
        <a:graphic>
          <a:graphicData uri="http://schemas.openxmlformats.org/presentationml/2006/ole">
            <p:oleObj spid="_x0000_s5126" name="ChemSketch" r:id="rId6" imgW="786240" imgH="500040" progId="ACD.ChemSketch.20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7467600" y="1752600"/>
          <a:ext cx="1450563" cy="1046162"/>
        </p:xfrm>
        <a:graphic>
          <a:graphicData uri="http://schemas.openxmlformats.org/presentationml/2006/ole">
            <p:oleObj spid="_x0000_s5127" name="ChemSketch" r:id="rId7" imgW="786240" imgH="567000" progId="ACD.ChemSketch.20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0200" y="1524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Some of us are not alcohols ? Who are we ?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676400" y="1447800"/>
            <a:ext cx="1981200" cy="19050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33800" y="1524000"/>
            <a:ext cx="1905000" cy="18288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91400" y="1295400"/>
            <a:ext cx="1752600" cy="19050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35814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am I , really 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 flipV="1">
            <a:off x="2667000" y="2895600"/>
            <a:ext cx="0" cy="6858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48400" y="34290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am I , really 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924800" y="2819400"/>
            <a:ext cx="0" cy="68580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43000" y="914400"/>
            <a:ext cx="2667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Carboxylic acid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200" y="762000"/>
            <a:ext cx="1828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ester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86200" y="3505200"/>
            <a:ext cx="18478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Straight Arrow Connector 22"/>
          <p:cNvCxnSpPr/>
          <p:nvPr/>
        </p:nvCxnSpPr>
        <p:spPr>
          <a:xfrm flipV="1">
            <a:off x="4572000" y="2971800"/>
            <a:ext cx="0" cy="533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19800" y="50292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 about me ???</a:t>
            </a:r>
            <a:endParaRPr lang="en-US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114800" y="609600"/>
            <a:ext cx="28194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Organic peroxide (boom !)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7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8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/>
      <p:bldP spid="16" grpId="0"/>
      <p:bldP spid="18" grpId="0" animBg="1"/>
      <p:bldP spid="19" grpId="0" animBg="1"/>
      <p:bldP spid="24" grpId="0"/>
      <p:bldP spid="25" grpId="0" animBg="1"/>
      <p:bldP spid="2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Speed dating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914400"/>
            <a:ext cx="373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R-</a:t>
            </a:r>
            <a:r>
              <a:rPr lang="en-US" sz="5400" dirty="0" err="1" smtClean="0"/>
              <a:t>Cl</a:t>
            </a:r>
            <a:endParaRPr lang="en-US" sz="5400" dirty="0" smtClean="0"/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FF0000"/>
                </a:solidFill>
              </a:rPr>
              <a:t>RCOCl</a:t>
            </a:r>
            <a:endParaRPr lang="en-US" sz="54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0070C0"/>
                </a:solidFill>
              </a:rPr>
              <a:t>R-H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C00000"/>
                </a:solidFill>
              </a:rPr>
              <a:t>ROR’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/>
              <a:t>RCOOR’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7030A0"/>
                </a:solidFill>
              </a:rPr>
              <a:t>RCONH</a:t>
            </a:r>
            <a:r>
              <a:rPr lang="en-US" sz="5400" baseline="-25000" dirty="0" smtClean="0">
                <a:solidFill>
                  <a:srgbClr val="7030A0"/>
                </a:solidFill>
              </a:rPr>
              <a:t>2</a:t>
            </a:r>
            <a:endParaRPr lang="en-US" sz="5400" baseline="-25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19600" y="914400"/>
            <a:ext cx="4267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Alkyl halide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FF0000"/>
                </a:solidFill>
              </a:rPr>
              <a:t>Acid chloride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0070C0"/>
                </a:solidFill>
              </a:rPr>
              <a:t>Alkane</a:t>
            </a:r>
            <a:endParaRPr lang="en-US" sz="5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C00000"/>
                </a:solidFill>
              </a:rPr>
              <a:t>Ether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/>
              <a:t>Ether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7030A0"/>
                </a:solidFill>
              </a:rPr>
              <a:t>amide</a:t>
            </a:r>
          </a:p>
          <a:p>
            <a:pPr>
              <a:buFont typeface="Arial" pitchFamily="34" charset="0"/>
              <a:buChar char="•"/>
            </a:pPr>
            <a:endParaRPr lang="en-US" sz="5400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Backwards Speed dating  R…???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914400"/>
            <a:ext cx="3733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R-OH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FF0000"/>
                </a:solidFill>
              </a:rPr>
              <a:t>RCOOH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0070C0"/>
                </a:solidFill>
              </a:rPr>
              <a:t>RNH</a:t>
            </a:r>
            <a:r>
              <a:rPr lang="en-US" sz="5400" baseline="-25000" dirty="0" smtClean="0">
                <a:solidFill>
                  <a:srgbClr val="0070C0"/>
                </a:solidFill>
              </a:rPr>
              <a:t>2</a:t>
            </a:r>
            <a:endParaRPr lang="en-US" sz="5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C00000"/>
                </a:solidFill>
              </a:rPr>
              <a:t>RCOR’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7030A0"/>
                </a:solidFill>
              </a:rPr>
              <a:t>RCHO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9600" y="914400"/>
            <a:ext cx="472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dirty="0" smtClean="0"/>
              <a:t>Alcohol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smtClean="0">
                <a:solidFill>
                  <a:srgbClr val="FF0000"/>
                </a:solidFill>
              </a:rPr>
              <a:t>Carboxylic acid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>
                <a:solidFill>
                  <a:srgbClr val="0070C0"/>
                </a:solidFill>
              </a:rPr>
              <a:t>A</a:t>
            </a:r>
            <a:r>
              <a:rPr lang="en-US" sz="5400" dirty="0" smtClean="0">
                <a:solidFill>
                  <a:srgbClr val="0070C0"/>
                </a:solidFill>
              </a:rPr>
              <a:t>mine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C00000"/>
                </a:solidFill>
              </a:rPr>
              <a:t>Ketone</a:t>
            </a:r>
            <a:endParaRPr lang="en-US" sz="54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5400" dirty="0" err="1" smtClean="0">
                <a:solidFill>
                  <a:srgbClr val="7030A0"/>
                </a:solidFill>
              </a:rPr>
              <a:t>Aldehyde</a:t>
            </a:r>
            <a:r>
              <a:rPr lang="en-US" sz="5400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en-US" sz="5400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138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ACD/ChemSketch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8</cp:revision>
  <dcterms:created xsi:type="dcterms:W3CDTF">2014-09-09T02:57:01Z</dcterms:created>
  <dcterms:modified xsi:type="dcterms:W3CDTF">2014-09-09T04:11:13Z</dcterms:modified>
</cp:coreProperties>
</file>