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83" r:id="rId2"/>
    <p:sldId id="289" r:id="rId3"/>
    <p:sldId id="287" r:id="rId4"/>
    <p:sldId id="288" r:id="rId5"/>
    <p:sldId id="29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19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0200E5-655D-45A8-A707-A31992D36966}" type="datetimeFigureOut">
              <a:rPr lang="en-US" smtClean="0"/>
              <a:pPr/>
              <a:t>9/6/2014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AFB435-B7C2-4C9B-AF29-F8166EC4A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157221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556DED-051B-43E1-92DB-F79C04E2452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556DED-051B-43E1-92DB-F79C04E2452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FA3427-0D09-4621-BF76-E6BD19D93522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556DED-051B-43E1-92DB-F79C04E2452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6745F-F3B3-4093-B82E-DA00D1F2B6C8}" type="datetimeFigureOut">
              <a:rPr lang="en-US" smtClean="0"/>
              <a:pPr/>
              <a:t>9/6/2014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AFE56-B7BA-4B11-BD69-219232D426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4005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6745F-F3B3-4093-B82E-DA00D1F2B6C8}" type="datetimeFigureOut">
              <a:rPr lang="en-US" smtClean="0"/>
              <a:pPr/>
              <a:t>9/6/2014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AFE56-B7BA-4B11-BD69-219232D426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68005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6745F-F3B3-4093-B82E-DA00D1F2B6C8}" type="datetimeFigureOut">
              <a:rPr lang="en-US" smtClean="0"/>
              <a:pPr/>
              <a:t>9/6/2014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AFE56-B7BA-4B11-BD69-219232D426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33589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6745F-F3B3-4093-B82E-DA00D1F2B6C8}" type="datetimeFigureOut">
              <a:rPr lang="en-US" smtClean="0"/>
              <a:pPr/>
              <a:t>9/6/2014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AFE56-B7BA-4B11-BD69-219232D426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98571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6745F-F3B3-4093-B82E-DA00D1F2B6C8}" type="datetimeFigureOut">
              <a:rPr lang="en-US" smtClean="0"/>
              <a:pPr/>
              <a:t>9/6/2014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AFE56-B7BA-4B11-BD69-219232D426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72485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6745F-F3B3-4093-B82E-DA00D1F2B6C8}" type="datetimeFigureOut">
              <a:rPr lang="en-US" smtClean="0"/>
              <a:pPr/>
              <a:t>9/6/2014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AFE56-B7BA-4B11-BD69-219232D426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34181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6745F-F3B3-4093-B82E-DA00D1F2B6C8}" type="datetimeFigureOut">
              <a:rPr lang="en-US" smtClean="0"/>
              <a:pPr/>
              <a:t>9/6/2014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AFE56-B7BA-4B11-BD69-219232D426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00156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6745F-F3B3-4093-B82E-DA00D1F2B6C8}" type="datetimeFigureOut">
              <a:rPr lang="en-US" smtClean="0"/>
              <a:pPr/>
              <a:t>9/6/2014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AFE56-B7BA-4B11-BD69-219232D426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75048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6745F-F3B3-4093-B82E-DA00D1F2B6C8}" type="datetimeFigureOut">
              <a:rPr lang="en-US" smtClean="0"/>
              <a:pPr/>
              <a:t>9/6/2014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AFE56-B7BA-4B11-BD69-219232D426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48487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6745F-F3B3-4093-B82E-DA00D1F2B6C8}" type="datetimeFigureOut">
              <a:rPr lang="en-US" smtClean="0"/>
              <a:pPr/>
              <a:t>9/6/2014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AFE56-B7BA-4B11-BD69-219232D426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45469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6745F-F3B3-4093-B82E-DA00D1F2B6C8}" type="datetimeFigureOut">
              <a:rPr lang="en-US" smtClean="0"/>
              <a:pPr/>
              <a:t>9/6/2014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AFE56-B7BA-4B11-BD69-219232D426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80435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6745F-F3B3-4093-B82E-DA00D1F2B6C8}" type="datetimeFigureOut">
              <a:rPr lang="en-US" smtClean="0"/>
              <a:pPr/>
              <a:t>9/6/2014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3AFE56-B7BA-4B11-BD69-219232D426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38502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Problems with Pauling Valence Bond (LCAO) Model: </a:t>
            </a:r>
            <a:r>
              <a:rPr lang="en-US" sz="4000" smtClean="0"/>
              <a:t>1955</a:t>
            </a:r>
            <a:endParaRPr lang="en-US" sz="4000"/>
          </a:p>
        </p:txBody>
      </p:sp>
      <p:sp>
        <p:nvSpPr>
          <p:cNvPr id="61443" name="Text Box 3"/>
          <p:cNvSpPr txBox="1">
            <a:spLocks noChangeArrowheads="1"/>
          </p:cNvSpPr>
          <p:nvPr/>
        </p:nvSpPr>
        <p:spPr bwMode="auto">
          <a:xfrm>
            <a:off x="1143000" y="1600200"/>
            <a:ext cx="7239000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en-US" sz="4000" dirty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Fails to provide procedure to determine the numeric details of molecular energy and spectra  </a:t>
            </a: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en-US" sz="4000" i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translation…can’t compute a stinking </a:t>
            </a:r>
            <a:r>
              <a:rPr lang="en-US" sz="4000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thing</a:t>
            </a:r>
            <a:endParaRPr lang="en-US" sz="4000" i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8709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2" name="Picture 4" descr="http://nobelprizes.com/nobel/chemistry/images/john_pople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2362200" cy="3743864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4419600"/>
            <a:ext cx="38862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/>
              <a:t>Professor John </a:t>
            </a:r>
            <a:r>
              <a:rPr lang="en-US" sz="2800" dirty="0" err="1" smtClean="0"/>
              <a:t>Pople</a:t>
            </a:r>
            <a:endParaRPr lang="en-US" sz="2800" dirty="0" smtClean="0"/>
          </a:p>
          <a:p>
            <a:r>
              <a:rPr lang="en-US" sz="2800" dirty="0" smtClean="0"/>
              <a:t>Northwestern University:</a:t>
            </a:r>
          </a:p>
          <a:p>
            <a:r>
              <a:rPr lang="en-US" sz="2800" dirty="0" smtClean="0"/>
              <a:t>gets it done….</a:t>
            </a:r>
          </a:p>
          <a:p>
            <a:r>
              <a:rPr lang="en-US" sz="2800" dirty="0" smtClean="0"/>
              <a:t>(tenure: 1965-2005)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4648200" y="0"/>
            <a:ext cx="4495800" cy="317009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ym typeface="Symbol"/>
              </a:rPr>
              <a:t>Solve this for </a:t>
            </a:r>
            <a:r>
              <a:rPr lang="en-US" sz="4000" b="1" dirty="0" err="1" smtClean="0">
                <a:sym typeface="Symbol"/>
              </a:rPr>
              <a:t>c</a:t>
            </a:r>
            <a:r>
              <a:rPr lang="en-US" sz="4000" b="1" baseline="-25000" dirty="0" err="1" smtClean="0">
                <a:sym typeface="Symbol"/>
              </a:rPr>
              <a:t>ij</a:t>
            </a:r>
            <a:endParaRPr lang="en-US" sz="4000" b="1" dirty="0" smtClean="0">
              <a:sym typeface="Symbol"/>
            </a:endParaRPr>
          </a:p>
          <a:p>
            <a:r>
              <a:rPr lang="en-US" sz="4000" b="1" dirty="0" smtClean="0">
                <a:sym typeface="Symbol"/>
              </a:rPr>
              <a:t>= </a:t>
            </a:r>
            <a:r>
              <a:rPr lang="en-US" sz="4000" b="1" dirty="0" err="1" smtClean="0">
                <a:sym typeface="Symbol"/>
              </a:rPr>
              <a:t>c</a:t>
            </a:r>
            <a:r>
              <a:rPr lang="en-US" sz="4000" b="1" baseline="-25000" dirty="0" err="1" smtClean="0">
                <a:sym typeface="Symbol"/>
              </a:rPr>
              <a:t>ij</a:t>
            </a:r>
            <a:r>
              <a:rPr lang="en-US" sz="4000" b="1" dirty="0" smtClean="0">
                <a:sym typeface="Symbol"/>
              </a:rPr>
              <a:t> </a:t>
            </a:r>
            <a:r>
              <a:rPr lang="en-US" sz="4000" b="1" dirty="0" err="1" smtClean="0">
                <a:sym typeface="Symbol"/>
              </a:rPr>
              <a:t>AO</a:t>
            </a:r>
            <a:r>
              <a:rPr lang="en-US" sz="4000" b="1" baseline="-25000" dirty="0" err="1" smtClean="0">
                <a:sym typeface="Symbol"/>
              </a:rPr>
              <a:t>ij</a:t>
            </a:r>
            <a:r>
              <a:rPr lang="en-US" sz="4000" b="1" dirty="0" smtClean="0"/>
              <a:t> </a:t>
            </a:r>
          </a:p>
          <a:p>
            <a:endParaRPr lang="en-US" sz="4000" b="1" dirty="0" smtClean="0"/>
          </a:p>
          <a:p>
            <a:pPr>
              <a:buFont typeface="Symbol"/>
              <a:buChar char="¶"/>
            </a:pPr>
            <a:r>
              <a:rPr lang="en-US" sz="4000" b="1" u="sng" dirty="0" smtClean="0"/>
              <a:t>&lt;</a:t>
            </a:r>
            <a:r>
              <a:rPr lang="en-US" sz="4000" b="1" u="sng" dirty="0" smtClean="0">
                <a:sym typeface="Symbol"/>
              </a:rPr>
              <a:t>|H|</a:t>
            </a:r>
            <a:r>
              <a:rPr lang="en-US" sz="4000" b="1" dirty="0" smtClean="0">
                <a:sym typeface="Symbol"/>
              </a:rPr>
              <a:t>&gt;  = 0  </a:t>
            </a:r>
            <a:r>
              <a:rPr lang="en-US" sz="4000" b="1" dirty="0" err="1" smtClean="0">
                <a:sym typeface="Symbol"/>
              </a:rPr>
              <a:t>c</a:t>
            </a:r>
            <a:r>
              <a:rPr lang="en-US" sz="4000" b="1" baseline="-25000" dirty="0" err="1" smtClean="0">
                <a:sym typeface="Symbol"/>
              </a:rPr>
              <a:t>ij</a:t>
            </a:r>
            <a:r>
              <a:rPr lang="en-US" sz="4000" b="1" dirty="0" smtClean="0">
                <a:sym typeface="Symbol"/>
              </a:rPr>
              <a:t>   </a:t>
            </a:r>
          </a:p>
          <a:p>
            <a:r>
              <a:rPr lang="en-US" sz="4000" b="1" dirty="0" smtClean="0">
                <a:sym typeface="Symbol"/>
              </a:rPr>
              <a:t>     </a:t>
            </a:r>
            <a:r>
              <a:rPr lang="en-US" sz="4000" b="1" dirty="0" err="1" smtClean="0">
                <a:sym typeface="Symbol"/>
              </a:rPr>
              <a:t>c</a:t>
            </a:r>
            <a:r>
              <a:rPr lang="en-US" sz="4000" b="1" baseline="-25000" dirty="0" err="1" smtClean="0">
                <a:sym typeface="Symbol"/>
              </a:rPr>
              <a:t>ij</a:t>
            </a:r>
            <a:endParaRPr lang="en-US" sz="4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4038600" y="3352800"/>
            <a:ext cx="5257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The Big </a:t>
            </a:r>
            <a:r>
              <a:rPr lang="en-US" sz="3600" dirty="0" err="1" smtClean="0"/>
              <a:t>Kahuna</a:t>
            </a:r>
            <a:r>
              <a:rPr lang="en-US" sz="3600" dirty="0" smtClean="0"/>
              <a:t> of the modern Numerical MO approach</a:t>
            </a:r>
            <a:endParaRPr lang="en-US" sz="3600" dirty="0"/>
          </a:p>
        </p:txBody>
      </p:sp>
      <p:sp>
        <p:nvSpPr>
          <p:cNvPr id="10" name="TextBox 9"/>
          <p:cNvSpPr txBox="1"/>
          <p:nvPr/>
        </p:nvSpPr>
        <p:spPr>
          <a:xfrm>
            <a:off x="3886200" y="5257800"/>
            <a:ext cx="5257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4000" dirty="0" smtClean="0">
                <a:solidFill>
                  <a:srgbClr val="FF0000"/>
                </a:solidFill>
              </a:rPr>
              <a:t>Aka: the God of Quantum Computation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33400" y="0"/>
            <a:ext cx="3962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THE `FINAL’ SOLUTION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animBg="1"/>
      <p:bldP spid="8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nobelprize.org/nobel_prizes/chemistry/laureates/1998/pople-awar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152400"/>
            <a:ext cx="3362325" cy="566048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4038600" y="381000"/>
            <a:ext cx="464820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John A. </a:t>
            </a:r>
            <a:r>
              <a:rPr lang="en-US" sz="2800" dirty="0" err="1" smtClean="0"/>
              <a:t>Pople</a:t>
            </a:r>
            <a:r>
              <a:rPr lang="en-US" sz="2800" dirty="0" smtClean="0"/>
              <a:t> wins the Nobel Prize in Chemistry, 1998  </a:t>
            </a:r>
            <a:r>
              <a:rPr lang="en-US" sz="3200" i="1" dirty="0" smtClean="0">
                <a:solidFill>
                  <a:srgbClr val="FF0000"/>
                </a:solidFill>
              </a:rPr>
              <a:t>"for his development of computational methods in quantum chemistry".</a:t>
            </a:r>
            <a:endParaRPr lang="en-US" sz="3200" i="1" dirty="0">
              <a:solidFill>
                <a:srgbClr val="FF0000"/>
              </a:solidFill>
            </a:endParaRPr>
          </a:p>
        </p:txBody>
      </p:sp>
      <p:pic>
        <p:nvPicPr>
          <p:cNvPr id="17414" name="Picture 6" descr="http://www.hal-pc.org/journal/2007/07_june/images/0607IntelChipGraphic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14800" y="2895600"/>
            <a:ext cx="2813379" cy="2581275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6934200" y="3505200"/>
            <a:ext cx="1981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His un-named, but critical co-conspirator….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http://www.computational-chemistry.co.uk/images/spartan_screenshot_benzen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1600200"/>
            <a:ext cx="4762500" cy="3810000"/>
          </a:xfrm>
          <a:prstGeom prst="rect">
            <a:avLst/>
          </a:prstGeom>
          <a:noFill/>
        </p:spPr>
      </p:pic>
      <p:pic>
        <p:nvPicPr>
          <p:cNvPr id="26628" name="Picture 4" descr="http://t3.gstatic.com/images?q=tbn:ANd9GcR-GoWRTCEm1_FjA2dY_cRGh6z67n-DyROZT_pRMDamXeawUQPfRRY7C3XSRw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86400" y="1676400"/>
            <a:ext cx="2971800" cy="422058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33400" y="228600"/>
            <a:ext cx="8153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2014:</a:t>
            </a:r>
          </a:p>
          <a:p>
            <a:endParaRPr lang="en-US" dirty="0" smtClean="0"/>
          </a:p>
          <a:p>
            <a:r>
              <a:rPr lang="en-US" dirty="0" smtClean="0"/>
              <a:t>Molecular Orbital Modeling done via `a black box’ with garden variety laptops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14400" y="5562600"/>
            <a:ext cx="312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Demo ASC Spartan 8 `professional’ version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686800" cy="1143000"/>
          </a:xfrm>
        </p:spPr>
        <p:txBody>
          <a:bodyPr/>
          <a:lstStyle/>
          <a:p>
            <a:r>
              <a:rPr lang="en-US" sz="3200" b="1" dirty="0"/>
              <a:t>Hierarchy of electronic modeling methods</a:t>
            </a:r>
          </a:p>
        </p:txBody>
      </p:sp>
      <p:sp>
        <p:nvSpPr>
          <p:cNvPr id="64515" name="Text Box 3"/>
          <p:cNvSpPr txBox="1">
            <a:spLocks noChangeArrowheads="1"/>
          </p:cNvSpPr>
          <p:nvPr/>
        </p:nvSpPr>
        <p:spPr bwMode="auto">
          <a:xfrm>
            <a:off x="762000" y="1447800"/>
            <a:ext cx="5029200" cy="327782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000" dirty="0" err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Ab</a:t>
            </a: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initio </a:t>
            </a:r>
            <a:r>
              <a:rPr lang="en-US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methods (no assumptions about `field’ ..mostly for small, reactive molecules)</a:t>
            </a:r>
          </a:p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HF-SCF(</a:t>
            </a:r>
            <a:r>
              <a:rPr lang="en-US" sz="20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Hartree-Fock</a:t>
            </a:r>
            <a:r>
              <a:rPr lang="en-US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Self-Consistent field model)***  Moeller-</a:t>
            </a:r>
            <a:r>
              <a:rPr lang="en-US" sz="20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Plesset</a:t>
            </a:r>
            <a:endParaRPr lang="en-US" sz="2000" dirty="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Molecular Mechanical models</a:t>
            </a:r>
            <a:endParaRPr lang="en-US" sz="2000" dirty="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Extended </a:t>
            </a:r>
            <a:r>
              <a:rPr lang="en-US" sz="2000" dirty="0" err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Huckel</a:t>
            </a: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(EHMO</a:t>
            </a:r>
            <a:r>
              <a:rPr lang="en-US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)*</a:t>
            </a:r>
            <a:endParaRPr lang="en-US" sz="2000" dirty="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Simple </a:t>
            </a:r>
            <a:r>
              <a:rPr lang="en-US" sz="2000" dirty="0" err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Huckel</a:t>
            </a:r>
            <a:r>
              <a:rPr 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(MO</a:t>
            </a:r>
            <a:r>
              <a:rPr lang="en-US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)*</a:t>
            </a:r>
            <a:endParaRPr lang="en-US" sz="2000" dirty="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spcBef>
                <a:spcPct val="50000"/>
              </a:spcBef>
              <a:buFont typeface="Wingdings" pitchFamily="2" charset="2"/>
              <a:buChar char="§"/>
            </a:pPr>
            <a:endParaRPr lang="en-US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64516" name="Text Box 4"/>
          <p:cNvSpPr txBox="1">
            <a:spLocks noChangeArrowheads="1"/>
          </p:cNvSpPr>
          <p:nvPr/>
        </p:nvSpPr>
        <p:spPr bwMode="auto">
          <a:xfrm>
            <a:off x="838200" y="4724400"/>
            <a:ext cx="4953000" cy="119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en-US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Pauling LCAO Valence bond method</a:t>
            </a:r>
          </a:p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en-US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Lewis Model</a:t>
            </a:r>
          </a:p>
          <a:p>
            <a:pPr>
              <a:spcBef>
                <a:spcPct val="50000"/>
              </a:spcBef>
              <a:buFont typeface="Wingdings" pitchFamily="2" charset="2"/>
              <a:buChar char="ü"/>
            </a:pPr>
            <a:r>
              <a:rPr lang="en-US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HONC</a:t>
            </a:r>
          </a:p>
        </p:txBody>
      </p:sp>
      <p:sp>
        <p:nvSpPr>
          <p:cNvPr id="64518" name="Text Box 6"/>
          <p:cNvSpPr txBox="1">
            <a:spLocks noChangeArrowheads="1"/>
          </p:cNvSpPr>
          <p:nvPr/>
        </p:nvSpPr>
        <p:spPr bwMode="auto">
          <a:xfrm>
            <a:off x="6096000" y="4876800"/>
            <a:ext cx="2362200" cy="64135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Visual / intuitive methods</a:t>
            </a:r>
          </a:p>
        </p:txBody>
      </p:sp>
      <p:sp>
        <p:nvSpPr>
          <p:cNvPr id="64519" name="Text Box 7"/>
          <p:cNvSpPr txBox="1">
            <a:spLocks noChangeArrowheads="1"/>
          </p:cNvSpPr>
          <p:nvPr/>
        </p:nvSpPr>
        <p:spPr bwMode="auto">
          <a:xfrm>
            <a:off x="228600" y="990600"/>
            <a:ext cx="3200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Most rigorous</a:t>
            </a:r>
          </a:p>
        </p:txBody>
      </p:sp>
      <p:sp>
        <p:nvSpPr>
          <p:cNvPr id="64520" name="Text Box 8"/>
          <p:cNvSpPr txBox="1">
            <a:spLocks noChangeArrowheads="1"/>
          </p:cNvSpPr>
          <p:nvPr/>
        </p:nvSpPr>
        <p:spPr bwMode="auto">
          <a:xfrm>
            <a:off x="228600" y="5867400"/>
            <a:ext cx="2819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least rigorous</a:t>
            </a:r>
          </a:p>
        </p:txBody>
      </p:sp>
      <p:sp>
        <p:nvSpPr>
          <p:cNvPr id="64521" name="Line 9"/>
          <p:cNvSpPr>
            <a:spLocks noChangeShapeType="1"/>
          </p:cNvSpPr>
          <p:nvPr/>
        </p:nvSpPr>
        <p:spPr bwMode="auto">
          <a:xfrm flipV="1">
            <a:off x="457200" y="1981200"/>
            <a:ext cx="0" cy="3657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04800" y="4191000"/>
            <a:ext cx="708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</a:t>
            </a:r>
            <a:r>
              <a:rPr lang="en-US" sz="2400" b="0" i="1" dirty="0" smtClean="0"/>
              <a:t>Doc used these in the days of yore as grad student </a:t>
            </a:r>
            <a:endParaRPr lang="en-US" sz="2400" b="0" i="1" dirty="0"/>
          </a:p>
        </p:txBody>
      </p:sp>
      <p:sp>
        <p:nvSpPr>
          <p:cNvPr id="12" name="Rectangle 11"/>
          <p:cNvSpPr/>
          <p:nvPr/>
        </p:nvSpPr>
        <p:spPr>
          <a:xfrm>
            <a:off x="5257800" y="3048000"/>
            <a:ext cx="37338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***</a:t>
            </a:r>
            <a:r>
              <a:rPr lang="en-US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done by Spartan </a:t>
            </a:r>
            <a:r>
              <a:rPr lang="en-US" sz="20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Qchem</a:t>
            </a:r>
            <a:r>
              <a:rPr lang="en-US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package in-house..can be a quantum moron and still use to good effect ($700)</a:t>
            </a:r>
            <a:endParaRPr lang="en-US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5791200" y="1219200"/>
            <a:ext cx="3352800" cy="1815882"/>
          </a:xfrm>
          <a:prstGeom prst="rect">
            <a:avLst/>
          </a:prstGeom>
          <a:solidFill>
            <a:srgbClr val="FFFF00">
              <a:alpha val="39000"/>
            </a:srgbClr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Computer-based , numerical methods:</a:t>
            </a:r>
          </a:p>
          <a:p>
            <a:r>
              <a:rPr lang="en-US" sz="2800" dirty="0" smtClean="0"/>
              <a:t>Molecular orbital methods (see p.19)</a:t>
            </a:r>
            <a:endParaRPr lang="en-US" sz="2800" dirty="0"/>
          </a:p>
        </p:txBody>
      </p:sp>
      <p:cxnSp>
        <p:nvCxnSpPr>
          <p:cNvPr id="15" name="Straight Connector 14"/>
          <p:cNvCxnSpPr/>
          <p:nvPr/>
        </p:nvCxnSpPr>
        <p:spPr bwMode="auto">
          <a:xfrm>
            <a:off x="228600" y="4648200"/>
            <a:ext cx="8382000" cy="0"/>
          </a:xfrm>
          <a:prstGeom prst="line">
            <a:avLst/>
          </a:prstGeom>
          <a:solidFill>
            <a:schemeClr val="accent1"/>
          </a:solidFill>
          <a:ln w="476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 rot="5400000">
            <a:off x="4686300" y="5524500"/>
            <a:ext cx="1447800" cy="0"/>
          </a:xfrm>
          <a:prstGeom prst="line">
            <a:avLst/>
          </a:prstGeom>
          <a:solidFill>
            <a:schemeClr val="accent1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45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45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45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64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645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8" grpId="0" animBg="1"/>
      <p:bldP spid="11" grpId="0"/>
      <p:bldP spid="12" grpId="0"/>
      <p:bldP spid="1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</TotalTime>
  <Words>251</Words>
  <Application>Microsoft Office PowerPoint</Application>
  <PresentationFormat>On-screen Show (4:3)</PresentationFormat>
  <Paragraphs>41</Paragraphs>
  <Slides>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Problems with Pauling Valence Bond (LCAO) Model: 1955</vt:lpstr>
      <vt:lpstr>Slide 2</vt:lpstr>
      <vt:lpstr>Slide 3</vt:lpstr>
      <vt:lpstr>Slide 4</vt:lpstr>
      <vt:lpstr>Hierarchy of electronic modeling methods</vt:lpstr>
    </vt:vector>
  </TitlesOfParts>
  <Company>Alfred State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Fong, Jerry</dc:creator>
  <cp:lastModifiedBy>fong</cp:lastModifiedBy>
  <cp:revision>20</cp:revision>
  <dcterms:created xsi:type="dcterms:W3CDTF">2012-09-03T13:45:47Z</dcterms:created>
  <dcterms:modified xsi:type="dcterms:W3CDTF">2014-09-06T04:06:05Z</dcterms:modified>
</cp:coreProperties>
</file>