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8" r:id="rId2"/>
    <p:sldId id="291" r:id="rId3"/>
    <p:sldId id="290" r:id="rId4"/>
    <p:sldId id="295" r:id="rId5"/>
    <p:sldId id="296" r:id="rId6"/>
    <p:sldId id="292" r:id="rId7"/>
    <p:sldId id="293" r:id="rId8"/>
    <p:sldId id="297" r:id="rId9"/>
    <p:sldId id="29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18" autoAdjust="0"/>
  </p:normalViewPr>
  <p:slideViewPr>
    <p:cSldViewPr>
      <p:cViewPr varScale="1">
        <p:scale>
          <a:sx n="67" d="100"/>
          <a:sy n="67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F6AA8-E896-48B7-A46A-3143CA4EDB97}" type="datetimeFigureOut">
              <a:rPr lang="en-US" smtClean="0"/>
              <a:pPr/>
              <a:t>9/9/2013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A3427-0D09-4621-BF76-E6BD19D935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00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56DED-051B-43E1-92DB-F79C04E245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A3427-0D09-4621-BF76-E6BD19D9352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A3427-0D09-4621-BF76-E6BD19D9352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A3427-0D09-4621-BF76-E6BD19D9352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56DED-051B-43E1-92DB-F79C04E245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41AFF-7932-412D-AFE3-2063A3A2A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57F37-0D70-48CD-B5A1-F84B83F62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7FDB8-5D39-4B27-A8A1-C829D48C4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6BCE9-B962-428E-9336-3E3199B6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F7E9C-1449-44CE-AEC6-2EF5D5408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867B0-C575-4DFE-8EA8-61202B4DB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F7582-E200-4D0E-A31F-6FE1DF290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D5F98-0D3E-4ACB-B083-B2A55509C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16E4-9F53-42C5-B380-1D95FA04B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50EBA-0B28-4E71-AA59-ACA2C19F0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068D1-6957-4067-9E47-A37FAC11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effectLst/>
              </a:defRPr>
            </a:lvl1pPr>
          </a:lstStyle>
          <a:p>
            <a:pPr>
              <a:defRPr/>
            </a:pPr>
            <a:fld id="{A49172AB-24D4-46D8-BE83-97C8F6510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Pauling Valence Bond (LCAO) Model: 1940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143000" y="1600200"/>
            <a:ext cx="72390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Fails to provide procedure to determine the numeric details of molecular energy and spectra 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translation…can’t compute a stinking thing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Doesn’t allow  adjustments for changes of atoms bonded to the central atom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Example: can’t distinguish electronic shape or density of CH</a:t>
            </a:r>
            <a:r>
              <a:rPr lang="en-US" sz="20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4 </a:t>
            </a:r>
            <a:r>
              <a:rPr 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vs CF</a:t>
            </a:r>
            <a:r>
              <a:rPr lang="en-US" sz="2000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 except with `electronegativity’ and vague sketches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 sz="2000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44" name="Picture 4" descr="LinusPaulingmiddle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881563"/>
            <a:ext cx="2971800" cy="1976437"/>
          </a:xfrm>
          <a:prstGeom prst="rect">
            <a:avLst/>
          </a:prstGeom>
          <a:noFill/>
        </p:spPr>
      </p:pic>
      <p:pic>
        <p:nvPicPr>
          <p:cNvPr id="61445" name="Picture 5" descr="Pauling_Vit_C_Book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648200"/>
            <a:ext cx="2209800" cy="2209800"/>
          </a:xfrm>
          <a:prstGeom prst="rect">
            <a:avLst/>
          </a:prstGeom>
          <a:noFill/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114800" y="4800600"/>
            <a:ext cx="2133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Linus</a:t>
            </a: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Pauling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Middle School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Corvallis 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nobelprize.org/nobel_prizes/chemistry/laureates/1998/pople-aw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57200"/>
            <a:ext cx="2828925" cy="4762500"/>
          </a:xfrm>
          <a:prstGeom prst="rect">
            <a:avLst/>
          </a:prstGeom>
          <a:noFill/>
        </p:spPr>
      </p:pic>
      <p:pic>
        <p:nvPicPr>
          <p:cNvPr id="17412" name="Picture 4" descr="http://nobelprizes.com/nobel/chemistry/images/john_popl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2362200" cy="37438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029200"/>
            <a:ext cx="3886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300" dirty="0" smtClean="0"/>
              <a:t>Professor John </a:t>
            </a:r>
            <a:r>
              <a:rPr lang="en-US" sz="2300" dirty="0" err="1" smtClean="0"/>
              <a:t>Pople</a:t>
            </a:r>
            <a:endParaRPr lang="en-US" sz="2300" dirty="0" smtClean="0"/>
          </a:p>
          <a:p>
            <a:r>
              <a:rPr lang="en-US" sz="2300" dirty="0" smtClean="0"/>
              <a:t>Northwestern University:</a:t>
            </a:r>
          </a:p>
          <a:p>
            <a:r>
              <a:rPr lang="en-US" sz="2300" dirty="0" smtClean="0"/>
              <a:t>(tenure: 1965-2005)</a:t>
            </a:r>
            <a:endParaRPr lang="en-US" sz="2300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5334000"/>
            <a:ext cx="464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John A. </a:t>
            </a:r>
            <a:r>
              <a:rPr lang="en-US" sz="2400" dirty="0" err="1" smtClean="0"/>
              <a:t>Pople</a:t>
            </a:r>
            <a:r>
              <a:rPr lang="en-US" sz="2400" dirty="0" smtClean="0"/>
              <a:t> wins the Nobel Prize in Chemistry, 1998  </a:t>
            </a:r>
            <a:r>
              <a:rPr lang="en-US" sz="2000" i="1" dirty="0" smtClean="0">
                <a:solidFill>
                  <a:srgbClr val="FF0000"/>
                </a:solidFill>
              </a:rPr>
              <a:t>"for his development of computational methods in quantum chemistry".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0"/>
            <a:ext cx="243840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Solve this for 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= 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AO</a:t>
            </a:r>
            <a:r>
              <a:rPr lang="en-US" baseline="-25000" dirty="0" err="1" smtClean="0">
                <a:sym typeface="Symbol"/>
              </a:rPr>
              <a:t>ij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>
              <a:buFont typeface="Symbol"/>
              <a:buChar char="¶"/>
            </a:pPr>
            <a:r>
              <a:rPr lang="en-US" u="sng" dirty="0" smtClean="0"/>
              <a:t>&lt;</a:t>
            </a:r>
            <a:r>
              <a:rPr lang="en-US" u="sng" dirty="0" smtClean="0">
                <a:sym typeface="Symbol"/>
              </a:rPr>
              <a:t>|H|</a:t>
            </a:r>
            <a:r>
              <a:rPr lang="en-US" dirty="0" smtClean="0">
                <a:sym typeface="Symbol"/>
              </a:rPr>
              <a:t>&gt;  = 0  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r>
              <a:rPr lang="en-US" dirty="0" smtClean="0">
                <a:sym typeface="Symbol"/>
              </a:rPr>
              <a:t>   </a:t>
            </a:r>
          </a:p>
          <a:p>
            <a:r>
              <a:rPr lang="en-US" dirty="0" smtClean="0">
                <a:sym typeface="Symbol"/>
              </a:rPr>
              <a:t>     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Big </a:t>
            </a:r>
            <a:r>
              <a:rPr lang="en-US" dirty="0" err="1" smtClean="0"/>
              <a:t>Kahuna</a:t>
            </a:r>
            <a:r>
              <a:rPr lang="en-US" dirty="0" smtClean="0"/>
              <a:t> of the general MO approach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02700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Aka: the God of Quantum Computation</a:t>
            </a:r>
          </a:p>
        </p:txBody>
      </p:sp>
      <p:pic>
        <p:nvPicPr>
          <p:cNvPr id="17414" name="Picture 6" descr="http://www.hal-pc.org/journal/2007/07_june/images/0607IntelChipGrap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0621" y="990600"/>
            <a:ext cx="2813379" cy="25812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48400" y="37338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His un-named, but critical co-conspirator….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Generalized </a:t>
            </a:r>
            <a:r>
              <a:rPr lang="en-US" sz="2800" dirty="0" smtClean="0">
                <a:solidFill>
                  <a:srgbClr val="FF0000"/>
                </a:solidFill>
              </a:rPr>
              <a:t>Molecular Orbital (MO) Theory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the `final’ solution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219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Key features</a:t>
            </a:r>
            <a:endParaRPr lang="en-US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981200"/>
            <a:ext cx="510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Uses both valence and core AO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Uses quantum theory (Schrodinger equation) to approximate the best mix of AO that minimizes the molecule’s total electronic energy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Provides numeric estimates of MO shape and energy levels, structural features (bond length, angle) and electronic charge distribution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9144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Ex: </a:t>
            </a:r>
            <a:r>
              <a:rPr lang="en-US" u="sng" dirty="0" smtClean="0"/>
              <a:t>describing MO for P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Pauling valence bond theory  uses just 3s and 3p </a:t>
            </a:r>
            <a:r>
              <a:rPr lang="en-US" dirty="0" err="1" smtClean="0"/>
              <a:t>orbitals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MO  theory uses 1s,2s,2p, 3s and 3p </a:t>
            </a:r>
            <a:r>
              <a:rPr lang="en-US" dirty="0" err="1" smtClean="0">
                <a:solidFill>
                  <a:srgbClr val="FF0000"/>
                </a:solidFill>
              </a:rPr>
              <a:t>orbitals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2971800"/>
            <a:ext cx="243840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Solve this for 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= 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AO</a:t>
            </a:r>
            <a:r>
              <a:rPr lang="en-US" baseline="-25000" dirty="0" err="1" smtClean="0">
                <a:sym typeface="Symbol"/>
              </a:rPr>
              <a:t>ij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>
              <a:buFont typeface="Symbol"/>
              <a:buChar char="¶"/>
            </a:pPr>
            <a:r>
              <a:rPr lang="en-US" u="sng" dirty="0" smtClean="0"/>
              <a:t>&lt;</a:t>
            </a:r>
            <a:r>
              <a:rPr lang="en-US" u="sng" dirty="0" smtClean="0">
                <a:sym typeface="Symbol"/>
              </a:rPr>
              <a:t>|H|</a:t>
            </a:r>
            <a:r>
              <a:rPr lang="en-US" dirty="0" smtClean="0">
                <a:sym typeface="Symbol"/>
              </a:rPr>
              <a:t>&gt;  = 0  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r>
              <a:rPr lang="en-US" dirty="0" smtClean="0">
                <a:sym typeface="Symbol"/>
              </a:rPr>
              <a:t>   </a:t>
            </a:r>
          </a:p>
          <a:p>
            <a:r>
              <a:rPr lang="en-US" dirty="0" smtClean="0">
                <a:sym typeface="Symbol"/>
              </a:rPr>
              <a:t>     </a:t>
            </a:r>
            <a:r>
              <a:rPr lang="en-US" dirty="0" err="1" smtClean="0">
                <a:sym typeface="Symbol"/>
              </a:rPr>
              <a:t>c</a:t>
            </a:r>
            <a:r>
              <a:rPr lang="en-US" baseline="-25000" dirty="0" err="1" smtClean="0">
                <a:sym typeface="Symbol"/>
              </a:rPr>
              <a:t>ij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400800" y="5638800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400800" y="5410200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6934200" y="5410200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867400" y="5410200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6400800" y="4953000"/>
            <a:ext cx="45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7620000" y="5029200"/>
          <a:ext cx="1170736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ChemSketch" r:id="rId3" imgW="637032" imgH="414528" progId="ACD.ChemSketch.20">
                  <p:embed/>
                </p:oleObj>
              </mc:Choice>
              <mc:Fallback>
                <p:oleObj name="ChemSketch" r:id="rId3" imgW="637032" imgH="414528" progId="ACD.ChemSketch.2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029200"/>
                        <a:ext cx="1170736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162800" y="5867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r(O-H)=0.101 nm</a:t>
            </a:r>
          </a:p>
          <a:p>
            <a:r>
              <a:rPr lang="en-US" dirty="0" smtClean="0">
                <a:sym typeface="Symbol"/>
              </a:rPr>
              <a:t>(H-O-H)=94</a:t>
            </a:r>
            <a:r>
              <a:rPr lang="en-US" baseline="30000" dirty="0" smtClean="0">
                <a:sym typeface="Symbol"/>
              </a:rPr>
              <a:t>o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57800" y="4724400"/>
            <a:ext cx="83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-23.1 </a:t>
            </a:r>
            <a:r>
              <a:rPr lang="en-US" sz="1100" dirty="0" err="1" smtClean="0"/>
              <a:t>eV</a:t>
            </a:r>
            <a:endParaRPr lang="en-US" sz="1100" dirty="0" smtClean="0"/>
          </a:p>
          <a:p>
            <a:endParaRPr lang="en-US" sz="1100" dirty="0" smtClean="0"/>
          </a:p>
          <a:p>
            <a:endParaRPr lang="en-US" sz="1100" dirty="0" smtClean="0"/>
          </a:p>
          <a:p>
            <a:r>
              <a:rPr lang="en-US" sz="1100" dirty="0" smtClean="0"/>
              <a:t>-25.2 </a:t>
            </a:r>
            <a:r>
              <a:rPr lang="en-US" sz="1100" dirty="0" err="1" smtClean="0"/>
              <a:t>eV</a:t>
            </a:r>
            <a:endParaRPr lang="en-US" sz="1100" dirty="0" smtClean="0"/>
          </a:p>
          <a:p>
            <a:endParaRPr lang="en-US" sz="1100" dirty="0" smtClean="0"/>
          </a:p>
          <a:p>
            <a:r>
              <a:rPr lang="en-US" sz="1100" dirty="0" smtClean="0"/>
              <a:t>-25.6 </a:t>
            </a:r>
            <a:r>
              <a:rPr lang="en-US" sz="1100" dirty="0" err="1" smtClean="0"/>
              <a:t>eV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7848600" y="5181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1400" dirty="0" smtClean="0"/>
              <a:t>0.25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391400" y="48006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+0.125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8229600" y="48006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+0.125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computational-chemistry.co.uk/images/spartan_screenshot_benze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00200"/>
            <a:ext cx="4762500" cy="3810000"/>
          </a:xfrm>
          <a:prstGeom prst="rect">
            <a:avLst/>
          </a:prstGeom>
          <a:noFill/>
        </p:spPr>
      </p:pic>
      <p:pic>
        <p:nvPicPr>
          <p:cNvPr id="26628" name="Picture 4" descr="http://t3.gstatic.com/images?q=tbn:ANd9GcR-GoWRTCEm1_FjA2dY_cRGh6z67n-DyROZT_pRMDamXeawUQPfRRY7C3XSR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76400"/>
            <a:ext cx="2971800" cy="42205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2286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2013:</a:t>
            </a:r>
          </a:p>
          <a:p>
            <a:endParaRPr lang="en-US" dirty="0" smtClean="0"/>
          </a:p>
          <a:p>
            <a:r>
              <a:rPr lang="en-US" dirty="0" smtClean="0"/>
              <a:t>Molecular Orbital Modeling done via `a black box’ with garden variety laptops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562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Demo ASC Spartan 8 `professional’ version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57200" y="829762"/>
            <a:ext cx="838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10.9. Guided Practice Session 4:  Benzene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Using the Spartan 08 Essentials Program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Prelab</a:t>
            </a:r>
            <a:r>
              <a:rPr kumimoji="0" lang="en-US" sz="11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questions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Compute the total number of valence and core electrons in benzene (C</a:t>
            </a:r>
            <a:r>
              <a:rPr kumimoji="0" lang="en-US" sz="11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en-US" sz="11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). How many filled MO do we expect for benzene?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Go to your Organic Chemistry textbook and look up what it says the `MO’ levels of benzene look like for the 6 delocalized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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electrons of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100" b="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ring. Sketch the filled and unfilled levels and label them as you find them in your textbook.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Based on the experimental UV-VIS spectrum of benzene (in hexane solvent) below, do the levels proposed by your Organic text book for the 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electrons make sense? Why or why not?</a:t>
            </a: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" name="Picture 4" descr="C:\Users\fong\Desktop\Fong Main\ALFRED\chem6854\UV-vis absorption of Benzene_files\benzene in hexane expande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590800"/>
            <a:ext cx="2905125" cy="22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724400" y="2819400"/>
            <a:ext cx="3810000" cy="1847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Peak		</a:t>
            </a:r>
            <a:r>
              <a:rPr kumimoji="0" lang="en-US" sz="1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  <a:sym typeface="Symbol" pitchFamily="18" charset="2"/>
              </a:rPr>
              <a:t></a:t>
            </a:r>
            <a:r>
              <a:rPr kumimoji="0" lang="en-US" sz="1100" b="0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max</a:t>
            </a:r>
            <a:r>
              <a:rPr kumimoji="0" lang="en-US" sz="11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(nm)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		268.5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		261.0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		254.8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		248.8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		243.0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		238.3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g		234.0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		228.8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3400" y="5105400"/>
            <a:ext cx="80772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In- lab Activity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Start a new file and build benzene. Note that in the `Organic’ section of the Model Kit, benzene is listed explicitly under `Rings’ so you won’t even have to build it from scratch, but need only add H atoms to the open bonds. In Set-up, select Equilibrium Geometry, 6-31G* and request computation of IR,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orbitals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and energies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vibrational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modes. Complete the worksheet for session 4.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152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in prime time:   undergraduate quantum chemistry experiments at ASC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325563"/>
          </a:xfrm>
        </p:spPr>
        <p:txBody>
          <a:bodyPr/>
          <a:lstStyle/>
          <a:p>
            <a:r>
              <a:rPr lang="en-US" sz="2400" dirty="0" smtClean="0"/>
              <a:t>Non-Mathematical </a:t>
            </a:r>
            <a:r>
              <a:rPr lang="en-US" sz="2400" dirty="0"/>
              <a:t>Example of General MO Theory : </a:t>
            </a:r>
            <a:br>
              <a:rPr lang="en-US" sz="2400" dirty="0"/>
            </a:br>
            <a:r>
              <a:rPr lang="en-US" sz="2400" dirty="0"/>
              <a:t>Building the </a:t>
            </a:r>
            <a:r>
              <a:rPr lang="en-US" sz="2400" dirty="0">
                <a:solidFill>
                  <a:srgbClr val="0000FF"/>
                </a:solidFill>
              </a:rPr>
              <a:t>O</a:t>
            </a:r>
            <a:r>
              <a:rPr lang="en-US" sz="2400" baseline="-25000" dirty="0">
                <a:solidFill>
                  <a:srgbClr val="0000FF"/>
                </a:solidFill>
              </a:rPr>
              <a:t>2 </a:t>
            </a:r>
            <a:r>
              <a:rPr lang="en-US" sz="2400" dirty="0">
                <a:solidFill>
                  <a:srgbClr val="0000FF"/>
                </a:solidFill>
              </a:rPr>
              <a:t>MO diagram 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000" dirty="0" smtClean="0"/>
              <a:t>(vaguely described on pp 21-2 of text)</a:t>
            </a:r>
            <a:endParaRPr lang="en-US" sz="2000" dirty="0"/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1676400" y="5638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1676400" y="4724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838200" y="3352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>
            <a:off x="16002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24384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7315200" y="5638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7239000" y="4724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>
            <a:off x="64770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7391400" y="3352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>
            <a:off x="8153400" y="3352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762000" y="6172200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atom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 1s</a:t>
            </a:r>
            <a:r>
              <a: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2s</a:t>
            </a:r>
            <a:r>
              <a: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2p</a:t>
            </a:r>
            <a:r>
              <a: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5943600" y="6248400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atom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 1s</a:t>
            </a:r>
            <a:r>
              <a: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2s</a:t>
            </a:r>
            <a:r>
              <a: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2p</a:t>
            </a:r>
            <a:r>
              <a:rPr 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533400" y="34290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2p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2p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     2p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6096000" y="35052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2p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2p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        2p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838200" y="4191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2s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914400" y="52578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1s</a:t>
            </a: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>
            <a:off x="8077200" y="4343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2s</a:t>
            </a:r>
          </a:p>
        </p:txBody>
      </p: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807720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1s</a:t>
            </a:r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>
            <a:off x="4114800" y="2743200"/>
            <a:ext cx="6096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86" name="Line 22"/>
          <p:cNvSpPr>
            <a:spLocks noChangeShapeType="1"/>
          </p:cNvSpPr>
          <p:nvPr/>
        </p:nvSpPr>
        <p:spPr bwMode="auto">
          <a:xfrm>
            <a:off x="3581400" y="30480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87" name="Line 23"/>
          <p:cNvSpPr>
            <a:spLocks noChangeShapeType="1"/>
          </p:cNvSpPr>
          <p:nvPr/>
        </p:nvSpPr>
        <p:spPr bwMode="auto">
          <a:xfrm>
            <a:off x="4724400" y="3048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>
            <a:off x="4191000" y="38862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89" name="Line 25"/>
          <p:cNvSpPr>
            <a:spLocks noChangeShapeType="1"/>
          </p:cNvSpPr>
          <p:nvPr/>
        </p:nvSpPr>
        <p:spPr bwMode="auto">
          <a:xfrm>
            <a:off x="3657600" y="3581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0" name="Line 26"/>
          <p:cNvSpPr>
            <a:spLocks noChangeShapeType="1"/>
          </p:cNvSpPr>
          <p:nvPr/>
        </p:nvSpPr>
        <p:spPr bwMode="auto">
          <a:xfrm>
            <a:off x="4724400" y="3581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1" name="Line 27"/>
          <p:cNvSpPr>
            <a:spLocks noChangeShapeType="1"/>
          </p:cNvSpPr>
          <p:nvPr/>
        </p:nvSpPr>
        <p:spPr bwMode="auto">
          <a:xfrm>
            <a:off x="4267200" y="44196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2" name="Line 28"/>
          <p:cNvSpPr>
            <a:spLocks noChangeShapeType="1"/>
          </p:cNvSpPr>
          <p:nvPr/>
        </p:nvSpPr>
        <p:spPr bwMode="auto">
          <a:xfrm>
            <a:off x="3124200" y="3352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3" name="Line 29"/>
          <p:cNvSpPr>
            <a:spLocks noChangeShapeType="1"/>
          </p:cNvSpPr>
          <p:nvPr/>
        </p:nvSpPr>
        <p:spPr bwMode="auto">
          <a:xfrm>
            <a:off x="2286000" y="4724400"/>
            <a:ext cx="487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4" name="Line 30"/>
          <p:cNvSpPr>
            <a:spLocks noChangeShapeType="1"/>
          </p:cNvSpPr>
          <p:nvPr/>
        </p:nvSpPr>
        <p:spPr bwMode="auto">
          <a:xfrm>
            <a:off x="4267200" y="5029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5" name="Line 31"/>
          <p:cNvSpPr>
            <a:spLocks noChangeShapeType="1"/>
          </p:cNvSpPr>
          <p:nvPr/>
        </p:nvSpPr>
        <p:spPr bwMode="auto">
          <a:xfrm>
            <a:off x="2209800" y="56388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6" name="Text Box 32"/>
          <p:cNvSpPr txBox="1">
            <a:spLocks noChangeArrowheads="1"/>
          </p:cNvSpPr>
          <p:nvPr/>
        </p:nvSpPr>
        <p:spPr bwMode="auto">
          <a:xfrm>
            <a:off x="1981200" y="1676400"/>
            <a:ext cx="502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features energy levels not drawings</a:t>
            </a:r>
          </a:p>
          <a:p>
            <a:pPr>
              <a:buFont typeface="Wingdings" pitchFamily="2" charset="2"/>
              <a:buChar char="ü"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AO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(both valence and core) participate</a:t>
            </a:r>
          </a:p>
        </p:txBody>
      </p:sp>
      <p:sp>
        <p:nvSpPr>
          <p:cNvPr id="62497" name="Line 33"/>
          <p:cNvSpPr>
            <a:spLocks noChangeShapeType="1"/>
          </p:cNvSpPr>
          <p:nvPr/>
        </p:nvSpPr>
        <p:spPr bwMode="auto">
          <a:xfrm>
            <a:off x="4267200" y="5410200"/>
            <a:ext cx="5334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8" name="Line 34"/>
          <p:cNvSpPr>
            <a:spLocks noChangeShapeType="1"/>
          </p:cNvSpPr>
          <p:nvPr/>
        </p:nvSpPr>
        <p:spPr bwMode="auto">
          <a:xfrm>
            <a:off x="4267200" y="5867400"/>
            <a:ext cx="5334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499" name="Line 35"/>
          <p:cNvSpPr>
            <a:spLocks noChangeShapeType="1"/>
          </p:cNvSpPr>
          <p:nvPr/>
        </p:nvSpPr>
        <p:spPr bwMode="auto">
          <a:xfrm flipV="1">
            <a:off x="2362200" y="5410200"/>
            <a:ext cx="1828800" cy="228600"/>
          </a:xfrm>
          <a:prstGeom prst="line">
            <a:avLst/>
          </a:prstGeom>
          <a:noFill/>
          <a:ln w="158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0" name="Line 36"/>
          <p:cNvSpPr>
            <a:spLocks noChangeShapeType="1"/>
          </p:cNvSpPr>
          <p:nvPr/>
        </p:nvSpPr>
        <p:spPr bwMode="auto">
          <a:xfrm>
            <a:off x="2438400" y="5638800"/>
            <a:ext cx="1752600" cy="2286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1" name="Line 37"/>
          <p:cNvSpPr>
            <a:spLocks noChangeShapeType="1"/>
          </p:cNvSpPr>
          <p:nvPr/>
        </p:nvSpPr>
        <p:spPr bwMode="auto">
          <a:xfrm flipV="1">
            <a:off x="4800600" y="5715000"/>
            <a:ext cx="2438400" cy="1524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2" name="Line 38"/>
          <p:cNvSpPr>
            <a:spLocks noChangeShapeType="1"/>
          </p:cNvSpPr>
          <p:nvPr/>
        </p:nvSpPr>
        <p:spPr bwMode="auto">
          <a:xfrm>
            <a:off x="4876800" y="5410200"/>
            <a:ext cx="2362200" cy="2286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3" name="Line 39"/>
          <p:cNvSpPr>
            <a:spLocks noChangeShapeType="1"/>
          </p:cNvSpPr>
          <p:nvPr/>
        </p:nvSpPr>
        <p:spPr bwMode="auto">
          <a:xfrm flipV="1">
            <a:off x="2286000" y="4419600"/>
            <a:ext cx="1981200" cy="3048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4" name="Line 40"/>
          <p:cNvSpPr>
            <a:spLocks noChangeShapeType="1"/>
          </p:cNvSpPr>
          <p:nvPr/>
        </p:nvSpPr>
        <p:spPr bwMode="auto">
          <a:xfrm>
            <a:off x="2286000" y="4724400"/>
            <a:ext cx="1905000" cy="3048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5" name="Line 41"/>
          <p:cNvSpPr>
            <a:spLocks noChangeShapeType="1"/>
          </p:cNvSpPr>
          <p:nvPr/>
        </p:nvSpPr>
        <p:spPr bwMode="auto">
          <a:xfrm flipV="1">
            <a:off x="4724400" y="4800600"/>
            <a:ext cx="2514600" cy="2286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6" name="Line 42"/>
          <p:cNvSpPr>
            <a:spLocks noChangeShapeType="1"/>
          </p:cNvSpPr>
          <p:nvPr/>
        </p:nvSpPr>
        <p:spPr bwMode="auto">
          <a:xfrm>
            <a:off x="4876800" y="4419600"/>
            <a:ext cx="2286000" cy="3048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7" name="Text Box 43"/>
          <p:cNvSpPr txBox="1">
            <a:spLocks noChangeArrowheads="1"/>
          </p:cNvSpPr>
          <p:nvPr/>
        </p:nvSpPr>
        <p:spPr bwMode="auto">
          <a:xfrm>
            <a:off x="3962400" y="6172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16 e</a:t>
            </a:r>
            <a:r>
              <a:rPr lang="en-US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508" name="Line 44"/>
          <p:cNvSpPr>
            <a:spLocks noChangeShapeType="1"/>
          </p:cNvSpPr>
          <p:nvPr/>
        </p:nvSpPr>
        <p:spPr bwMode="auto">
          <a:xfrm>
            <a:off x="3276600" y="64008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509" name="Line 45"/>
          <p:cNvSpPr>
            <a:spLocks noChangeShapeType="1"/>
          </p:cNvSpPr>
          <p:nvPr/>
        </p:nvSpPr>
        <p:spPr bwMode="auto">
          <a:xfrm flipH="1">
            <a:off x="4953000" y="64008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2510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638800"/>
            <a:ext cx="238125" cy="257175"/>
          </a:xfrm>
          <a:prstGeom prst="rect">
            <a:avLst/>
          </a:prstGeom>
          <a:noFill/>
        </p:spPr>
      </p:pic>
      <p:pic>
        <p:nvPicPr>
          <p:cNvPr id="62511" name="Picture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105400"/>
            <a:ext cx="238125" cy="257175"/>
          </a:xfrm>
          <a:prstGeom prst="rect">
            <a:avLst/>
          </a:prstGeom>
          <a:noFill/>
        </p:spPr>
      </p:pic>
      <p:pic>
        <p:nvPicPr>
          <p:cNvPr id="62512" name="Picture 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724400"/>
            <a:ext cx="211138" cy="228600"/>
          </a:xfrm>
          <a:prstGeom prst="rect">
            <a:avLst/>
          </a:prstGeom>
          <a:noFill/>
        </p:spPr>
      </p:pic>
      <p:pic>
        <p:nvPicPr>
          <p:cNvPr id="62513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191000"/>
            <a:ext cx="238125" cy="257175"/>
          </a:xfrm>
          <a:prstGeom prst="rect">
            <a:avLst/>
          </a:prstGeom>
          <a:noFill/>
        </p:spPr>
      </p:pic>
      <p:pic>
        <p:nvPicPr>
          <p:cNvPr id="62514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581400"/>
            <a:ext cx="238125" cy="257175"/>
          </a:xfrm>
          <a:prstGeom prst="rect">
            <a:avLst/>
          </a:prstGeom>
          <a:noFill/>
        </p:spPr>
      </p:pic>
      <p:pic>
        <p:nvPicPr>
          <p:cNvPr id="62515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276600"/>
            <a:ext cx="238125" cy="257175"/>
          </a:xfrm>
          <a:prstGeom prst="rect">
            <a:avLst/>
          </a:prstGeom>
          <a:noFill/>
        </p:spPr>
      </p:pic>
      <p:pic>
        <p:nvPicPr>
          <p:cNvPr id="62516" name="Picture 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76600"/>
            <a:ext cx="238125" cy="257175"/>
          </a:xfrm>
          <a:prstGeom prst="rect">
            <a:avLst/>
          </a:prstGeom>
          <a:noFill/>
        </p:spPr>
      </p:pic>
      <p:pic>
        <p:nvPicPr>
          <p:cNvPr id="62517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819400"/>
            <a:ext cx="123825" cy="171450"/>
          </a:xfrm>
          <a:prstGeom prst="rect">
            <a:avLst/>
          </a:prstGeom>
          <a:noFill/>
        </p:spPr>
      </p:pic>
      <p:pic>
        <p:nvPicPr>
          <p:cNvPr id="62518" name="Picture 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819400"/>
            <a:ext cx="123825" cy="17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6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6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6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6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6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6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6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7" grpId="0"/>
      <p:bldP spid="62478" grpId="0"/>
      <p:bldP spid="62499" grpId="0" animBg="1"/>
      <p:bldP spid="62500" grpId="0" animBg="1"/>
      <p:bldP spid="62501" grpId="0" animBg="1"/>
      <p:bldP spid="62502" grpId="0" animBg="1"/>
      <p:bldP spid="62503" grpId="0" animBg="1"/>
      <p:bldP spid="62504" grpId="0" animBg="1"/>
      <p:bldP spid="62505" grpId="0" animBg="1"/>
      <p:bldP spid="62506" grpId="0" animBg="1"/>
      <p:bldP spid="62507" grpId="0"/>
      <p:bldP spid="62508" grpId="0" animBg="1"/>
      <p:bldP spid="625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447800"/>
          </a:xfrm>
        </p:spPr>
        <p:txBody>
          <a:bodyPr/>
          <a:lstStyle/>
          <a:p>
            <a:r>
              <a:rPr lang="en-US" sz="2400" dirty="0"/>
              <a:t>What General MO teaches about O</a:t>
            </a:r>
            <a:r>
              <a:rPr lang="en-US" sz="2400" baseline="-25000" dirty="0"/>
              <a:t>2</a:t>
            </a:r>
            <a:endParaRPr lang="en-US" sz="2000" dirty="0"/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4114800" y="2743200"/>
            <a:ext cx="6096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3581400" y="30480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4724400" y="3048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4191000" y="38862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3657600" y="3581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4724400" y="35814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4267200" y="44196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3124200" y="3352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>
            <a:off x="2286000" y="4724400"/>
            <a:ext cx="4876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4267200" y="5029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2209800" y="56388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4267200" y="5410200"/>
            <a:ext cx="5334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4267200" y="5867400"/>
            <a:ext cx="5334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3504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5638800"/>
            <a:ext cx="238125" cy="257175"/>
          </a:xfrm>
          <a:prstGeom prst="rect">
            <a:avLst/>
          </a:prstGeom>
          <a:noFill/>
        </p:spPr>
      </p:pic>
      <p:pic>
        <p:nvPicPr>
          <p:cNvPr id="63505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5105400"/>
            <a:ext cx="238125" cy="257175"/>
          </a:xfrm>
          <a:prstGeom prst="rect">
            <a:avLst/>
          </a:prstGeom>
          <a:noFill/>
        </p:spPr>
      </p:pic>
      <p:pic>
        <p:nvPicPr>
          <p:cNvPr id="6350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724400"/>
            <a:ext cx="211138" cy="228600"/>
          </a:xfrm>
          <a:prstGeom prst="rect">
            <a:avLst/>
          </a:prstGeom>
          <a:noFill/>
        </p:spPr>
      </p:pic>
      <p:pic>
        <p:nvPicPr>
          <p:cNvPr id="63507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191000"/>
            <a:ext cx="238125" cy="257175"/>
          </a:xfrm>
          <a:prstGeom prst="rect">
            <a:avLst/>
          </a:prstGeom>
          <a:noFill/>
        </p:spPr>
      </p:pic>
      <p:pic>
        <p:nvPicPr>
          <p:cNvPr id="6350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581400"/>
            <a:ext cx="238125" cy="257175"/>
          </a:xfrm>
          <a:prstGeom prst="rect">
            <a:avLst/>
          </a:prstGeom>
          <a:noFill/>
        </p:spPr>
      </p:pic>
      <p:pic>
        <p:nvPicPr>
          <p:cNvPr id="63509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276600"/>
            <a:ext cx="238125" cy="257175"/>
          </a:xfrm>
          <a:prstGeom prst="rect">
            <a:avLst/>
          </a:prstGeom>
          <a:noFill/>
        </p:spPr>
      </p:pic>
      <p:pic>
        <p:nvPicPr>
          <p:cNvPr id="6351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276600"/>
            <a:ext cx="238125" cy="257175"/>
          </a:xfrm>
          <a:prstGeom prst="rect">
            <a:avLst/>
          </a:prstGeom>
          <a:noFill/>
        </p:spPr>
      </p:pic>
      <p:pic>
        <p:nvPicPr>
          <p:cNvPr id="63511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819400"/>
            <a:ext cx="123825" cy="171450"/>
          </a:xfrm>
          <a:prstGeom prst="rect">
            <a:avLst/>
          </a:prstGeom>
          <a:noFill/>
        </p:spPr>
      </p:pic>
      <p:pic>
        <p:nvPicPr>
          <p:cNvPr id="6351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819400"/>
            <a:ext cx="123825" cy="171450"/>
          </a:xfrm>
          <a:prstGeom prst="rect">
            <a:avLst/>
          </a:prstGeom>
          <a:noFill/>
        </p:spPr>
      </p:pic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2133600" y="5715000"/>
            <a:ext cx="12192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bond</a:t>
            </a: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1828800" y="5105400"/>
            <a:ext cx="14478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Anti-bond</a:t>
            </a:r>
          </a:p>
        </p:txBody>
      </p:sp>
      <p:sp>
        <p:nvSpPr>
          <p:cNvPr id="63515" name="Line 27"/>
          <p:cNvSpPr>
            <a:spLocks noChangeShapeType="1"/>
          </p:cNvSpPr>
          <p:nvPr/>
        </p:nvSpPr>
        <p:spPr bwMode="auto">
          <a:xfrm flipV="1">
            <a:off x="3429000" y="5867400"/>
            <a:ext cx="762000" cy="762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16" name="Line 28"/>
          <p:cNvSpPr>
            <a:spLocks noChangeShapeType="1"/>
          </p:cNvSpPr>
          <p:nvPr/>
        </p:nvSpPr>
        <p:spPr bwMode="auto">
          <a:xfrm>
            <a:off x="3657600" y="5334000"/>
            <a:ext cx="533400" cy="762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5486400" y="6019800"/>
            <a:ext cx="34290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Bond + anti-bond = non-bond</a:t>
            </a:r>
          </a:p>
        </p:txBody>
      </p:sp>
      <p:sp>
        <p:nvSpPr>
          <p:cNvPr id="63518" name="Text Box 30"/>
          <p:cNvSpPr txBox="1">
            <a:spLocks noChangeArrowheads="1"/>
          </p:cNvSpPr>
          <p:nvPr/>
        </p:nvSpPr>
        <p:spPr bwMode="auto">
          <a:xfrm>
            <a:off x="5638800" y="4572000"/>
            <a:ext cx="1219200" cy="91598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4 Non-bonding pairs</a:t>
            </a:r>
          </a:p>
        </p:txBody>
      </p:sp>
      <p:sp>
        <p:nvSpPr>
          <p:cNvPr id="63519" name="Line 31"/>
          <p:cNvSpPr>
            <a:spLocks noChangeShapeType="1"/>
          </p:cNvSpPr>
          <p:nvPr/>
        </p:nvSpPr>
        <p:spPr bwMode="auto">
          <a:xfrm>
            <a:off x="5334000" y="4267200"/>
            <a:ext cx="0" cy="167640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1295400" y="3429000"/>
            <a:ext cx="15240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 bonds</a:t>
            </a:r>
          </a:p>
        </p:txBody>
      </p:sp>
      <p:sp>
        <p:nvSpPr>
          <p:cNvPr id="63521" name="Text Box 33"/>
          <p:cNvSpPr txBox="1">
            <a:spLocks noChangeArrowheads="1"/>
          </p:cNvSpPr>
          <p:nvPr/>
        </p:nvSpPr>
        <p:spPr bwMode="auto">
          <a:xfrm>
            <a:off x="990600" y="2819400"/>
            <a:ext cx="20574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 net anti-bond</a:t>
            </a:r>
          </a:p>
        </p:txBody>
      </p:sp>
      <p:sp>
        <p:nvSpPr>
          <p:cNvPr id="63522" name="Line 34"/>
          <p:cNvSpPr>
            <a:spLocks noChangeShapeType="1"/>
          </p:cNvSpPr>
          <p:nvPr/>
        </p:nvSpPr>
        <p:spPr bwMode="auto">
          <a:xfrm>
            <a:off x="5791200" y="2590800"/>
            <a:ext cx="0" cy="1295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523" name="Text Box 35"/>
          <p:cNvSpPr txBox="1">
            <a:spLocks noChangeArrowheads="1"/>
          </p:cNvSpPr>
          <p:nvPr/>
        </p:nvSpPr>
        <p:spPr bwMode="auto">
          <a:xfrm>
            <a:off x="6248400" y="3048000"/>
            <a:ext cx="22098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3-1 = 2 net bonds</a:t>
            </a:r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0" y="1295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General MO predicts what Lewis model does (2 bonds for O</a:t>
            </a:r>
            <a:r>
              <a:rPr lang="en-US" sz="2400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Bonds are composed of a sigma and two pi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Two unpaired electrons ! (a new prediction)</a:t>
            </a:r>
          </a:p>
        </p:txBody>
      </p:sp>
      <p:sp>
        <p:nvSpPr>
          <p:cNvPr id="63525" name="Text Box 37"/>
          <p:cNvSpPr txBox="1">
            <a:spLocks noChangeArrowheads="1"/>
          </p:cNvSpPr>
          <p:nvPr/>
        </p:nvSpPr>
        <p:spPr bwMode="auto">
          <a:xfrm>
            <a:off x="4114800" y="38862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2p</a:t>
            </a: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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z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  <p:sp>
        <p:nvSpPr>
          <p:cNvPr id="63526" name="Text Box 38"/>
          <p:cNvSpPr txBox="1">
            <a:spLocks noChangeArrowheads="1"/>
          </p:cNvSpPr>
          <p:nvPr/>
        </p:nvSpPr>
        <p:spPr bwMode="auto">
          <a:xfrm>
            <a:off x="3200400" y="3581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2p</a:t>
            </a: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</a:t>
            </a:r>
            <a:r>
              <a:rPr lang="en-US" baseline="-25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x</a:t>
            </a:r>
          </a:p>
        </p:txBody>
      </p:sp>
      <p:sp>
        <p:nvSpPr>
          <p:cNvPr id="63527" name="Text Box 39"/>
          <p:cNvSpPr txBox="1">
            <a:spLocks noChangeArrowheads="1"/>
          </p:cNvSpPr>
          <p:nvPr/>
        </p:nvSpPr>
        <p:spPr bwMode="auto">
          <a:xfrm>
            <a:off x="4876800" y="3581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2p</a:t>
            </a:r>
            <a:r>
              <a:rPr lang="en-US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</a:t>
            </a:r>
            <a:r>
              <a:rPr lang="en-US" baseline="-250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7200" y="6172200"/>
            <a:ext cx="4419600" cy="369332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IN-class: build the N</a:t>
            </a:r>
            <a:r>
              <a:rPr lang="en-US" baseline="-25000" dirty="0" smtClean="0"/>
              <a:t>2</a:t>
            </a:r>
            <a:r>
              <a:rPr lang="en-US" dirty="0" smtClean="0"/>
              <a:t> MO with class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3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3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6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63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3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63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3" grpId="0" animBg="1"/>
      <p:bldP spid="63514" grpId="0" animBg="1"/>
      <p:bldP spid="63515" grpId="0" animBg="1"/>
      <p:bldP spid="63516" grpId="0" animBg="1"/>
      <p:bldP spid="63517" grpId="0" animBg="1"/>
      <p:bldP spid="63518" grpId="0" animBg="1"/>
      <p:bldP spid="63519" grpId="0" animBg="1"/>
      <p:bldP spid="63520" grpId="0" animBg="1"/>
      <p:bldP spid="63521" grpId="0" animBg="1"/>
      <p:bldP spid="63522" grpId="0" animBg="1"/>
      <p:bldP spid="63523" grpId="0" animBg="1"/>
      <p:bldP spid="63525" grpId="0"/>
      <p:bldP spid="63526" grpId="0"/>
      <p:bldP spid="63527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8288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Professor Bob Burke’s demo of 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paramagnetism</a:t>
            </a:r>
            <a:r>
              <a:rPr lang="en-US" dirty="0" smtClean="0"/>
              <a:t> (U-Tube)  </a:t>
            </a:r>
          </a:p>
          <a:p>
            <a:r>
              <a:rPr lang="en-US" dirty="0" smtClean="0"/>
              <a:t>Carleton University, Ottawa Canada</a:t>
            </a:r>
          </a:p>
          <a:p>
            <a:r>
              <a:rPr lang="en-US" dirty="0" smtClean="0"/>
              <a:t>5 min</a:t>
            </a:r>
            <a:endParaRPr lang="en-US" dirty="0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571750" y="3086100"/>
          <a:ext cx="39989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Package" showAsIcon="1" r:id="rId3" imgW="3998520" imgH="685800" progId="Package">
                  <p:embed/>
                </p:oleObj>
              </mc:Choice>
              <mc:Fallback>
                <p:oleObj name="Package" showAsIcon="1" r:id="rId3" imgW="399852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3086100"/>
                        <a:ext cx="39989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en-US" sz="3200" b="1" dirty="0"/>
              <a:t>Hierarchy of electronic modeling methods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762000" y="1600200"/>
            <a:ext cx="5029200" cy="30008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initio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methods (no assumptions about `field’ ..mostly for small, reactive molecules)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HF-SCF(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Hartree-Fock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Self-Consistent field model)***  Moeller-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Plesset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Molecular Mechanical models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Extended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Huckel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(EHMO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)*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Simple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Huckel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(MO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)*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838200" y="4724400"/>
            <a:ext cx="4953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Pauling LCAO Valence bond method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Lewis Model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HONC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096000" y="4876800"/>
            <a:ext cx="2362200" cy="6413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Visual / intuitive methods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228600" y="11430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Most rigorous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28600" y="58674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least rigorous</a:t>
            </a:r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V="1">
            <a:off x="457200" y="1981200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41910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600" b="0" i="1" dirty="0" smtClean="0"/>
              <a:t>Doc used these in the days of yore as grad student </a:t>
            </a:r>
            <a:endParaRPr lang="en-US" sz="1600" b="0" i="1" dirty="0"/>
          </a:p>
        </p:txBody>
      </p:sp>
      <p:sp>
        <p:nvSpPr>
          <p:cNvPr id="12" name="Rectangle 11"/>
          <p:cNvSpPr/>
          <p:nvPr/>
        </p:nvSpPr>
        <p:spPr>
          <a:xfrm>
            <a:off x="5791200" y="3048000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***done by Spartan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Qchem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package in-house..can be a quantum moron and still use to good effect ($700)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1828800"/>
            <a:ext cx="2667000" cy="1200329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Computer-based , numerical methods:</a:t>
            </a:r>
          </a:p>
          <a:p>
            <a:r>
              <a:rPr lang="en-US" dirty="0" smtClean="0"/>
              <a:t>Molecular orbital methods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228600" y="4648200"/>
            <a:ext cx="83820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4686300" y="5524500"/>
            <a:ext cx="14478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 animBg="1"/>
      <p:bldP spid="11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768</Words>
  <Application>Microsoft Office PowerPoint</Application>
  <PresentationFormat>On-screen Show (4:3)</PresentationFormat>
  <Paragraphs>125</Paragraphs>
  <Slides>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Default Design</vt:lpstr>
      <vt:lpstr>ChemSketch</vt:lpstr>
      <vt:lpstr>Package</vt:lpstr>
      <vt:lpstr>Problems with Pauling Valence Bond (LCAO) Model: 1940</vt:lpstr>
      <vt:lpstr>PowerPoint Presentation</vt:lpstr>
      <vt:lpstr>PowerPoint Presentation</vt:lpstr>
      <vt:lpstr>PowerPoint Presentation</vt:lpstr>
      <vt:lpstr>PowerPoint Presentation</vt:lpstr>
      <vt:lpstr>Non-Mathematical Example of General MO Theory :  Building the O2 MO diagram  (vaguely described on pp 21-2 of text)</vt:lpstr>
      <vt:lpstr>What General MO teaches about O2</vt:lpstr>
      <vt:lpstr>PowerPoint Presentation</vt:lpstr>
      <vt:lpstr>Hierarchy of electronic modeling methods</vt:lpstr>
    </vt:vector>
  </TitlesOfParts>
  <Company>Alfred State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Chemistry: 1828</dc:title>
  <dc:creator>Help Desk</dc:creator>
  <cp:lastModifiedBy>Fong, Jerry</cp:lastModifiedBy>
  <cp:revision>60</cp:revision>
  <dcterms:created xsi:type="dcterms:W3CDTF">2007-08-22T22:55:46Z</dcterms:created>
  <dcterms:modified xsi:type="dcterms:W3CDTF">2013-09-09T17:57:15Z</dcterms:modified>
</cp:coreProperties>
</file>