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70" r:id="rId2"/>
    <p:sldId id="271" r:id="rId3"/>
    <p:sldId id="272" r:id="rId4"/>
    <p:sldId id="273" r:id="rId5"/>
    <p:sldId id="274" r:id="rId6"/>
    <p:sldId id="275" r:id="rId7"/>
    <p:sldId id="278" r:id="rId8"/>
    <p:sldId id="279" r:id="rId9"/>
    <p:sldId id="280" r:id="rId10"/>
    <p:sldId id="281" r:id="rId11"/>
    <p:sldId id="282" r:id="rId12"/>
    <p:sldId id="283" r:id="rId13"/>
    <p:sldId id="284" r:id="rId14"/>
    <p:sldId id="285" r:id="rId15"/>
    <p:sldId id="286"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216" y="-7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0200E5-655D-45A8-A707-A31992D36966}" type="datetimeFigureOut">
              <a:rPr lang="en-US" smtClean="0"/>
              <a:pPr/>
              <a:t>9/3/2014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AFB435-B7C2-4C9B-AF29-F8166EC4AA65}" type="slidenum">
              <a:rPr lang="en-US" smtClean="0"/>
              <a:pPr/>
              <a:t>‹#›</a:t>
            </a:fld>
            <a:endParaRPr lang="en-US"/>
          </a:p>
        </p:txBody>
      </p:sp>
    </p:spTree>
    <p:extLst>
      <p:ext uri="{BB962C8B-B14F-4D97-AF65-F5344CB8AC3E}">
        <p14:creationId xmlns:p14="http://schemas.microsoft.com/office/powerpoint/2010/main" xmlns="" val="36157221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FA3427-0D09-4621-BF76-E6BD19D93522}"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xmlns="" val="28805137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FA3427-0D09-4621-BF76-E6BD19D93522}"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xmlns="" val="38936568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CE6745F-F3B3-4093-B82E-DA00D1F2B6C8}" type="datetimeFigureOut">
              <a:rPr lang="en-US" smtClean="0"/>
              <a:pPr/>
              <a:t>9/3/2014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AFE56-B7BA-4B11-BD69-219232D426B6}" type="slidenum">
              <a:rPr lang="en-US" smtClean="0"/>
              <a:pPr/>
              <a:t>‹#›</a:t>
            </a:fld>
            <a:endParaRPr lang="en-US"/>
          </a:p>
        </p:txBody>
      </p:sp>
    </p:spTree>
    <p:extLst>
      <p:ext uri="{BB962C8B-B14F-4D97-AF65-F5344CB8AC3E}">
        <p14:creationId xmlns:p14="http://schemas.microsoft.com/office/powerpoint/2010/main" xmlns="" val="414005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E6745F-F3B3-4093-B82E-DA00D1F2B6C8}" type="datetimeFigureOut">
              <a:rPr lang="en-US" smtClean="0"/>
              <a:pPr/>
              <a:t>9/3/2014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AFE56-B7BA-4B11-BD69-219232D426B6}" type="slidenum">
              <a:rPr lang="en-US" smtClean="0"/>
              <a:pPr/>
              <a:t>‹#›</a:t>
            </a:fld>
            <a:endParaRPr lang="en-US"/>
          </a:p>
        </p:txBody>
      </p:sp>
    </p:spTree>
    <p:extLst>
      <p:ext uri="{BB962C8B-B14F-4D97-AF65-F5344CB8AC3E}">
        <p14:creationId xmlns:p14="http://schemas.microsoft.com/office/powerpoint/2010/main" xmlns="" val="1568005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E6745F-F3B3-4093-B82E-DA00D1F2B6C8}" type="datetimeFigureOut">
              <a:rPr lang="en-US" smtClean="0"/>
              <a:pPr/>
              <a:t>9/3/2014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AFE56-B7BA-4B11-BD69-219232D426B6}" type="slidenum">
              <a:rPr lang="en-US" smtClean="0"/>
              <a:pPr/>
              <a:t>‹#›</a:t>
            </a:fld>
            <a:endParaRPr lang="en-US"/>
          </a:p>
        </p:txBody>
      </p:sp>
    </p:spTree>
    <p:extLst>
      <p:ext uri="{BB962C8B-B14F-4D97-AF65-F5344CB8AC3E}">
        <p14:creationId xmlns:p14="http://schemas.microsoft.com/office/powerpoint/2010/main" xmlns="" val="2433589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E6745F-F3B3-4093-B82E-DA00D1F2B6C8}" type="datetimeFigureOut">
              <a:rPr lang="en-US" smtClean="0"/>
              <a:pPr/>
              <a:t>9/3/2014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AFE56-B7BA-4B11-BD69-219232D426B6}" type="slidenum">
              <a:rPr lang="en-US" smtClean="0"/>
              <a:pPr/>
              <a:t>‹#›</a:t>
            </a:fld>
            <a:endParaRPr lang="en-US"/>
          </a:p>
        </p:txBody>
      </p:sp>
    </p:spTree>
    <p:extLst>
      <p:ext uri="{BB962C8B-B14F-4D97-AF65-F5344CB8AC3E}">
        <p14:creationId xmlns:p14="http://schemas.microsoft.com/office/powerpoint/2010/main" xmlns="" val="598571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E6745F-F3B3-4093-B82E-DA00D1F2B6C8}" type="datetimeFigureOut">
              <a:rPr lang="en-US" smtClean="0"/>
              <a:pPr/>
              <a:t>9/3/2014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AFE56-B7BA-4B11-BD69-219232D426B6}" type="slidenum">
              <a:rPr lang="en-US" smtClean="0"/>
              <a:pPr/>
              <a:t>‹#›</a:t>
            </a:fld>
            <a:endParaRPr lang="en-US"/>
          </a:p>
        </p:txBody>
      </p:sp>
    </p:spTree>
    <p:extLst>
      <p:ext uri="{BB962C8B-B14F-4D97-AF65-F5344CB8AC3E}">
        <p14:creationId xmlns:p14="http://schemas.microsoft.com/office/powerpoint/2010/main" xmlns="" val="1472485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CE6745F-F3B3-4093-B82E-DA00D1F2B6C8}" type="datetimeFigureOut">
              <a:rPr lang="en-US" smtClean="0"/>
              <a:pPr/>
              <a:t>9/3/2014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3AFE56-B7BA-4B11-BD69-219232D426B6}" type="slidenum">
              <a:rPr lang="en-US" smtClean="0"/>
              <a:pPr/>
              <a:t>‹#›</a:t>
            </a:fld>
            <a:endParaRPr lang="en-US"/>
          </a:p>
        </p:txBody>
      </p:sp>
    </p:spTree>
    <p:extLst>
      <p:ext uri="{BB962C8B-B14F-4D97-AF65-F5344CB8AC3E}">
        <p14:creationId xmlns:p14="http://schemas.microsoft.com/office/powerpoint/2010/main" xmlns="" val="3434181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CE6745F-F3B3-4093-B82E-DA00D1F2B6C8}" type="datetimeFigureOut">
              <a:rPr lang="en-US" smtClean="0"/>
              <a:pPr/>
              <a:t>9/3/2014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3AFE56-B7BA-4B11-BD69-219232D426B6}" type="slidenum">
              <a:rPr lang="en-US" smtClean="0"/>
              <a:pPr/>
              <a:t>‹#›</a:t>
            </a:fld>
            <a:endParaRPr lang="en-US"/>
          </a:p>
        </p:txBody>
      </p:sp>
    </p:spTree>
    <p:extLst>
      <p:ext uri="{BB962C8B-B14F-4D97-AF65-F5344CB8AC3E}">
        <p14:creationId xmlns:p14="http://schemas.microsoft.com/office/powerpoint/2010/main" xmlns="" val="2500156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CE6745F-F3B3-4093-B82E-DA00D1F2B6C8}" type="datetimeFigureOut">
              <a:rPr lang="en-US" smtClean="0"/>
              <a:pPr/>
              <a:t>9/3/2014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3AFE56-B7BA-4B11-BD69-219232D426B6}" type="slidenum">
              <a:rPr lang="en-US" smtClean="0"/>
              <a:pPr/>
              <a:t>‹#›</a:t>
            </a:fld>
            <a:endParaRPr lang="en-US"/>
          </a:p>
        </p:txBody>
      </p:sp>
    </p:spTree>
    <p:extLst>
      <p:ext uri="{BB962C8B-B14F-4D97-AF65-F5344CB8AC3E}">
        <p14:creationId xmlns:p14="http://schemas.microsoft.com/office/powerpoint/2010/main" xmlns="" val="4175048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E6745F-F3B3-4093-B82E-DA00D1F2B6C8}" type="datetimeFigureOut">
              <a:rPr lang="en-US" smtClean="0"/>
              <a:pPr/>
              <a:t>9/3/2014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3AFE56-B7BA-4B11-BD69-219232D426B6}" type="slidenum">
              <a:rPr lang="en-US" smtClean="0"/>
              <a:pPr/>
              <a:t>‹#›</a:t>
            </a:fld>
            <a:endParaRPr lang="en-US"/>
          </a:p>
        </p:txBody>
      </p:sp>
    </p:spTree>
    <p:extLst>
      <p:ext uri="{BB962C8B-B14F-4D97-AF65-F5344CB8AC3E}">
        <p14:creationId xmlns:p14="http://schemas.microsoft.com/office/powerpoint/2010/main" xmlns="" val="2448487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E6745F-F3B3-4093-B82E-DA00D1F2B6C8}" type="datetimeFigureOut">
              <a:rPr lang="en-US" smtClean="0"/>
              <a:pPr/>
              <a:t>9/3/2014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3AFE56-B7BA-4B11-BD69-219232D426B6}" type="slidenum">
              <a:rPr lang="en-US" smtClean="0"/>
              <a:pPr/>
              <a:t>‹#›</a:t>
            </a:fld>
            <a:endParaRPr lang="en-US"/>
          </a:p>
        </p:txBody>
      </p:sp>
    </p:spTree>
    <p:extLst>
      <p:ext uri="{BB962C8B-B14F-4D97-AF65-F5344CB8AC3E}">
        <p14:creationId xmlns:p14="http://schemas.microsoft.com/office/powerpoint/2010/main" xmlns="" val="1445469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E6745F-F3B3-4093-B82E-DA00D1F2B6C8}" type="datetimeFigureOut">
              <a:rPr lang="en-US" smtClean="0"/>
              <a:pPr/>
              <a:t>9/3/2014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3AFE56-B7BA-4B11-BD69-219232D426B6}" type="slidenum">
              <a:rPr lang="en-US" smtClean="0"/>
              <a:pPr/>
              <a:t>‹#›</a:t>
            </a:fld>
            <a:endParaRPr lang="en-US"/>
          </a:p>
        </p:txBody>
      </p:sp>
    </p:spTree>
    <p:extLst>
      <p:ext uri="{BB962C8B-B14F-4D97-AF65-F5344CB8AC3E}">
        <p14:creationId xmlns:p14="http://schemas.microsoft.com/office/powerpoint/2010/main" xmlns="" val="2080435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E6745F-F3B3-4093-B82E-DA00D1F2B6C8}" type="datetimeFigureOut">
              <a:rPr lang="en-US" smtClean="0"/>
              <a:pPr/>
              <a:t>9/3/2014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3AFE56-B7BA-4B11-BD69-219232D426B6}" type="slidenum">
              <a:rPr lang="en-US" smtClean="0"/>
              <a:pPr/>
              <a:t>‹#›</a:t>
            </a:fld>
            <a:endParaRPr lang="en-US"/>
          </a:p>
        </p:txBody>
      </p:sp>
    </p:spTree>
    <p:extLst>
      <p:ext uri="{BB962C8B-B14F-4D97-AF65-F5344CB8AC3E}">
        <p14:creationId xmlns:p14="http://schemas.microsoft.com/office/powerpoint/2010/main" xmlns="" val="638502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notesSlide" Target="../notesSlides/notesSlide1.xml"/><Relationship Id="rId7"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4.wmf"/><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www.google.com/url?sa=i&amp;rct=j&amp;q=&amp;esrc=s&amp;frm=1&amp;source=images&amp;cd=&amp;cad=rja&amp;docid=JRMWI9WMdbKSDM&amp;tbnid=wdUbtCjRRnu1yM:&amp;ved=&amp;url=http://pages.pomona.edu/~wes04747/chem164/MolZoo/MolZoo.htm&amp;ei=dFclUvrqCIPH2wWY3YDwDw&amp;psig=AFQjCNFJ4jO2LA18KsTFPCMydArkS8hwCw&amp;ust=1378265332390880" TargetMode="External"/><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hyperlink" Target="http://www.google.com/url?sa=i&amp;rct=j&amp;q=&amp;esrc=s&amp;frm=1&amp;source=images&amp;cd=&amp;cad=rja&amp;docid=oEXQ3o-Xd-2J4M&amp;tbnid=w6tss_y1ASRTiM:&amp;ved=&amp;url=http://academictree.org/chemistry/peopleinfo.php?pid=68119&amp;ei=ZlklUszKHKHF2AWg_4FA&amp;bvm=bv.51495398,d.b2I&amp;psig=AFQjCNFWorlHk0TnJA_KcE4zdpIn2BeXWg&amp;ust=1378265830993355" TargetMode="External"/><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6.jpeg"/><Relationship Id="rId1" Type="http://schemas.openxmlformats.org/officeDocument/2006/relationships/slideLayout" Target="../slideLayouts/slideLayout6.xml"/><Relationship Id="rId5" Type="http://schemas.openxmlformats.org/officeDocument/2006/relationships/image" Target="../media/image18.png"/><Relationship Id="rId4" Type="http://schemas.openxmlformats.org/officeDocument/2006/relationships/image" Target="../media/image17.png"/></Relationships>
</file>

<file path=ppt/slides/_rels/slide1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9.png"/><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8.wmf"/><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Rectangle 4"/>
          <p:cNvSpPr>
            <a:spLocks noGrp="1" noChangeArrowheads="1"/>
          </p:cNvSpPr>
          <p:nvPr>
            <p:ph type="title"/>
          </p:nvPr>
        </p:nvSpPr>
        <p:spPr>
          <a:xfrm>
            <a:off x="152400" y="0"/>
            <a:ext cx="8686800" cy="1143000"/>
          </a:xfrm>
        </p:spPr>
        <p:txBody>
          <a:bodyPr>
            <a:normAutofit fontScale="90000"/>
          </a:bodyPr>
          <a:lstStyle/>
          <a:p>
            <a:r>
              <a:rPr lang="en-US" sz="4000" dirty="0"/>
              <a:t>Pi </a:t>
            </a:r>
            <a:r>
              <a:rPr lang="en-US" sz="4000" dirty="0" smtClean="0"/>
              <a:t>bonds: Pauling’s really great idea to use the </a:t>
            </a:r>
            <a:r>
              <a:rPr lang="en-US" sz="4000" smtClean="0"/>
              <a:t>`leftovers’</a:t>
            </a:r>
            <a:endParaRPr lang="en-US" sz="4000" dirty="0"/>
          </a:p>
        </p:txBody>
      </p:sp>
      <p:pic>
        <p:nvPicPr>
          <p:cNvPr id="49157" name="Picture 5" descr="ethylene pi and sigma"/>
          <p:cNvPicPr>
            <a:picLocks noChangeAspect="1" noChangeArrowheads="1"/>
          </p:cNvPicPr>
          <p:nvPr/>
        </p:nvPicPr>
        <p:blipFill>
          <a:blip r:embed="rId4" cstate="print"/>
          <a:srcRect/>
          <a:stretch>
            <a:fillRect/>
          </a:stretch>
        </p:blipFill>
        <p:spPr bwMode="auto">
          <a:xfrm>
            <a:off x="228600" y="4199928"/>
            <a:ext cx="3733800" cy="2613025"/>
          </a:xfrm>
          <a:prstGeom prst="rect">
            <a:avLst/>
          </a:prstGeom>
          <a:noFill/>
        </p:spPr>
      </p:pic>
      <p:sp>
        <p:nvSpPr>
          <p:cNvPr id="49160" name="Text Box 8"/>
          <p:cNvSpPr txBox="1">
            <a:spLocks noChangeArrowheads="1"/>
          </p:cNvSpPr>
          <p:nvPr/>
        </p:nvSpPr>
        <p:spPr bwMode="auto">
          <a:xfrm>
            <a:off x="19050" y="1430256"/>
            <a:ext cx="4457700" cy="461665"/>
          </a:xfrm>
          <a:prstGeom prst="rect">
            <a:avLst/>
          </a:prstGeom>
          <a:solidFill>
            <a:srgbClr val="CCFFCC"/>
          </a:solidFill>
          <a:ln w="9525">
            <a:noFill/>
            <a:miter lim="800000"/>
            <a:headEnd/>
            <a:tailEnd/>
          </a:ln>
          <a:effectLst/>
        </p:spPr>
        <p:txBody>
          <a:bodyPr wrap="square">
            <a:spAutoFit/>
          </a:bodyPr>
          <a:lstStyle/>
          <a:p>
            <a:pPr>
              <a:spcBef>
                <a:spcPct val="50000"/>
              </a:spcBef>
            </a:pPr>
            <a:r>
              <a:rPr lang="en-US" sz="2400" dirty="0" err="1">
                <a:solidFill>
                  <a:srgbClr val="000000"/>
                </a:solidFill>
                <a:effectLst>
                  <a:outerShdw blurRad="38100" dist="38100" dir="2700000" algn="tl">
                    <a:srgbClr val="FFFFFF"/>
                  </a:outerShdw>
                </a:effectLst>
              </a:rPr>
              <a:t>Ethene</a:t>
            </a:r>
            <a:r>
              <a:rPr lang="en-US" sz="2400" dirty="0">
                <a:solidFill>
                  <a:srgbClr val="000000"/>
                </a:solidFill>
                <a:effectLst>
                  <a:outerShdw blurRad="38100" dist="38100" dir="2700000" algn="tl">
                    <a:srgbClr val="FFFFFF"/>
                  </a:outerShdw>
                </a:effectLst>
              </a:rPr>
              <a:t> (C</a:t>
            </a:r>
            <a:r>
              <a:rPr lang="en-US" sz="2400" baseline="-25000" dirty="0">
                <a:solidFill>
                  <a:srgbClr val="000000"/>
                </a:solidFill>
                <a:effectLst>
                  <a:outerShdw blurRad="38100" dist="38100" dir="2700000" algn="tl">
                    <a:srgbClr val="FFFFFF"/>
                  </a:outerShdw>
                </a:effectLst>
              </a:rPr>
              <a:t>2</a:t>
            </a:r>
            <a:r>
              <a:rPr lang="en-US" sz="2400" dirty="0">
                <a:solidFill>
                  <a:srgbClr val="000000"/>
                </a:solidFill>
                <a:effectLst>
                  <a:outerShdw blurRad="38100" dist="38100" dir="2700000" algn="tl">
                    <a:srgbClr val="FFFFFF"/>
                  </a:outerShdw>
                </a:effectLst>
              </a:rPr>
              <a:t>H</a:t>
            </a:r>
            <a:r>
              <a:rPr lang="en-US" sz="2400" baseline="-25000" dirty="0">
                <a:solidFill>
                  <a:srgbClr val="000000"/>
                </a:solidFill>
                <a:effectLst>
                  <a:outerShdw blurRad="38100" dist="38100" dir="2700000" algn="tl">
                    <a:srgbClr val="FFFFFF"/>
                  </a:outerShdw>
                </a:effectLst>
              </a:rPr>
              <a:t>4</a:t>
            </a:r>
            <a:r>
              <a:rPr lang="en-US" sz="2400" dirty="0">
                <a:solidFill>
                  <a:srgbClr val="000000"/>
                </a:solidFill>
                <a:effectLst>
                  <a:outerShdw blurRad="38100" dist="38100" dir="2700000" algn="tl">
                    <a:srgbClr val="FFFFFF"/>
                  </a:outerShdw>
                </a:effectLst>
              </a:rPr>
              <a:t>)  </a:t>
            </a:r>
            <a:r>
              <a:rPr lang="en-US" sz="2400" dirty="0" smtClean="0">
                <a:solidFill>
                  <a:srgbClr val="000000"/>
                </a:solidFill>
                <a:effectLst>
                  <a:outerShdw blurRad="38100" dist="38100" dir="2700000" algn="tl">
                    <a:srgbClr val="FFFFFF"/>
                  </a:outerShdw>
                </a:effectLst>
              </a:rPr>
              <a:t>Lewis picture</a:t>
            </a:r>
            <a:endParaRPr lang="en-US" sz="2400" dirty="0">
              <a:solidFill>
                <a:srgbClr val="000000"/>
              </a:solidFill>
              <a:effectLst>
                <a:outerShdw blurRad="38100" dist="38100" dir="2700000" algn="tl">
                  <a:srgbClr val="FFFFFF"/>
                </a:outerShdw>
              </a:effectLst>
            </a:endParaRPr>
          </a:p>
        </p:txBody>
      </p:sp>
      <p:pic>
        <p:nvPicPr>
          <p:cNvPr id="49164" name="Picture 12"/>
          <p:cNvPicPr>
            <a:picLocks noChangeAspect="1" noChangeArrowheads="1"/>
          </p:cNvPicPr>
          <p:nvPr/>
        </p:nvPicPr>
        <p:blipFill>
          <a:blip r:embed="rId5" cstate="print"/>
          <a:srcRect/>
          <a:stretch>
            <a:fillRect/>
          </a:stretch>
        </p:blipFill>
        <p:spPr bwMode="auto">
          <a:xfrm>
            <a:off x="990600" y="2133600"/>
            <a:ext cx="1600200" cy="1462088"/>
          </a:xfrm>
          <a:prstGeom prst="rect">
            <a:avLst/>
          </a:prstGeom>
          <a:noFill/>
          <a:ln w="9525">
            <a:noFill/>
            <a:miter lim="800000"/>
            <a:headEnd/>
            <a:tailEnd/>
          </a:ln>
          <a:effectLst/>
        </p:spPr>
      </p:pic>
      <p:sp>
        <p:nvSpPr>
          <p:cNvPr id="2" name="TextBox 1"/>
          <p:cNvSpPr txBox="1"/>
          <p:nvPr/>
        </p:nvSpPr>
        <p:spPr>
          <a:xfrm>
            <a:off x="2819400" y="2864644"/>
            <a:ext cx="2019300" cy="954107"/>
          </a:xfrm>
          <a:prstGeom prst="rect">
            <a:avLst/>
          </a:prstGeom>
          <a:solidFill>
            <a:srgbClr val="FFFF00"/>
          </a:solidFill>
        </p:spPr>
        <p:txBody>
          <a:bodyPr wrap="square" rtlCol="0">
            <a:spAutoFit/>
          </a:bodyPr>
          <a:lstStyle/>
          <a:p>
            <a:r>
              <a:rPr lang="en-US" sz="2400" dirty="0" smtClean="0">
                <a:solidFill>
                  <a:srgbClr val="000000"/>
                </a:solidFill>
              </a:rPr>
              <a:t>1 leftover </a:t>
            </a:r>
            <a:r>
              <a:rPr lang="en-US" sz="3200" dirty="0" err="1" smtClean="0">
                <a:solidFill>
                  <a:srgbClr val="FF0000"/>
                </a:solidFill>
              </a:rPr>
              <a:t>p</a:t>
            </a:r>
            <a:r>
              <a:rPr lang="en-US" sz="3200" baseline="-25000" dirty="0" err="1" smtClean="0">
                <a:solidFill>
                  <a:srgbClr val="FF0000"/>
                </a:solidFill>
              </a:rPr>
              <a:t>z</a:t>
            </a:r>
            <a:r>
              <a:rPr lang="en-US" sz="2400" dirty="0" smtClean="0">
                <a:solidFill>
                  <a:srgbClr val="000000"/>
                </a:solidFill>
              </a:rPr>
              <a:t> on each C</a:t>
            </a:r>
            <a:endParaRPr lang="en-US" sz="2400" dirty="0">
              <a:solidFill>
                <a:srgbClr val="000000"/>
              </a:solidFill>
            </a:endParaRPr>
          </a:p>
        </p:txBody>
      </p:sp>
      <p:cxnSp>
        <p:nvCxnSpPr>
          <p:cNvPr id="4" name="Straight Arrow Connector 3"/>
          <p:cNvCxnSpPr/>
          <p:nvPr/>
        </p:nvCxnSpPr>
        <p:spPr bwMode="auto">
          <a:xfrm flipH="1">
            <a:off x="1676400" y="3595688"/>
            <a:ext cx="1143000" cy="519112"/>
          </a:xfrm>
          <a:prstGeom prst="straightConnector1">
            <a:avLst/>
          </a:prstGeom>
          <a:solidFill>
            <a:schemeClr val="accent1"/>
          </a:solidFill>
          <a:ln w="53975" cap="flat" cmpd="sng" algn="ctr">
            <a:solidFill>
              <a:srgbClr val="FF0000"/>
            </a:solidFill>
            <a:prstDash val="solid"/>
            <a:round/>
            <a:headEnd type="none" w="med" len="med"/>
            <a:tailEnd type="arrow"/>
          </a:ln>
          <a:effectLst/>
        </p:spPr>
      </p:cxnSp>
      <p:cxnSp>
        <p:nvCxnSpPr>
          <p:cNvPr id="12" name="Straight Arrow Connector 11"/>
          <p:cNvCxnSpPr/>
          <p:nvPr/>
        </p:nvCxnSpPr>
        <p:spPr bwMode="auto">
          <a:xfrm flipH="1">
            <a:off x="2819400" y="3748088"/>
            <a:ext cx="152400" cy="519112"/>
          </a:xfrm>
          <a:prstGeom prst="straightConnector1">
            <a:avLst/>
          </a:prstGeom>
          <a:solidFill>
            <a:schemeClr val="accent1"/>
          </a:solidFill>
          <a:ln w="53975" cap="flat" cmpd="sng" algn="ctr">
            <a:solidFill>
              <a:srgbClr val="FF0000"/>
            </a:solidFill>
            <a:prstDash val="solid"/>
            <a:round/>
            <a:headEnd type="none" w="med" len="med"/>
            <a:tailEnd type="arrow"/>
          </a:ln>
          <a:effectLst/>
        </p:spPr>
      </p:cxnSp>
      <p:graphicFrame>
        <p:nvGraphicFramePr>
          <p:cNvPr id="8" name="Object 7"/>
          <p:cNvGraphicFramePr>
            <a:graphicFrameLocks noChangeAspect="1"/>
          </p:cNvGraphicFramePr>
          <p:nvPr>
            <p:extLst/>
          </p:nvPr>
        </p:nvGraphicFramePr>
        <p:xfrm>
          <a:off x="5648325" y="2562225"/>
          <a:ext cx="1285875" cy="1123950"/>
        </p:xfrm>
        <a:graphic>
          <a:graphicData uri="http://schemas.openxmlformats.org/presentationml/2006/ole">
            <p:oleObj spid="_x0000_s3076" name="ChemSketch" r:id="rId6" imgW="1286256" imgH="1124712" progId="ACD.ChemSketch.20">
              <p:embed/>
            </p:oleObj>
          </a:graphicData>
        </a:graphic>
      </p:graphicFrame>
      <p:graphicFrame>
        <p:nvGraphicFramePr>
          <p:cNvPr id="9" name="Object 8"/>
          <p:cNvGraphicFramePr>
            <a:graphicFrameLocks noChangeAspect="1"/>
          </p:cNvGraphicFramePr>
          <p:nvPr>
            <p:extLst/>
          </p:nvPr>
        </p:nvGraphicFramePr>
        <p:xfrm>
          <a:off x="6186209" y="2466211"/>
          <a:ext cx="1128991" cy="1101666"/>
        </p:xfrm>
        <a:graphic>
          <a:graphicData uri="http://schemas.openxmlformats.org/presentationml/2006/ole">
            <p:oleObj spid="_x0000_s3077" name="ChemSketch" r:id="rId7" imgW="1246632" imgH="1216152" progId="ACD.ChemSketch.20">
              <p:embed/>
            </p:oleObj>
          </a:graphicData>
        </a:graphic>
      </p:graphicFrame>
      <p:pic>
        <p:nvPicPr>
          <p:cNvPr id="18" name="Picture 12"/>
          <p:cNvPicPr>
            <a:picLocks noChangeAspect="1" noChangeArrowheads="1"/>
          </p:cNvPicPr>
          <p:nvPr/>
        </p:nvPicPr>
        <p:blipFill>
          <a:blip r:embed="rId5" cstate="print"/>
          <a:srcRect/>
          <a:stretch>
            <a:fillRect/>
          </a:stretch>
        </p:blipFill>
        <p:spPr bwMode="auto">
          <a:xfrm>
            <a:off x="5738812" y="2386012"/>
            <a:ext cx="1600200" cy="1462088"/>
          </a:xfrm>
          <a:prstGeom prst="rect">
            <a:avLst/>
          </a:prstGeom>
          <a:noFill/>
          <a:ln w="9525">
            <a:noFill/>
            <a:miter lim="800000"/>
            <a:headEnd/>
            <a:tailEnd/>
          </a:ln>
          <a:effectLst/>
        </p:spPr>
      </p:pic>
      <p:sp>
        <p:nvSpPr>
          <p:cNvPr id="10" name="TextBox 9"/>
          <p:cNvSpPr txBox="1"/>
          <p:nvPr/>
        </p:nvSpPr>
        <p:spPr>
          <a:xfrm>
            <a:off x="5029200" y="1245589"/>
            <a:ext cx="4114800" cy="830997"/>
          </a:xfrm>
          <a:prstGeom prst="rect">
            <a:avLst/>
          </a:prstGeom>
          <a:solidFill>
            <a:srgbClr val="FFFF00"/>
          </a:solidFill>
        </p:spPr>
        <p:txBody>
          <a:bodyPr wrap="square" rtlCol="0">
            <a:spAutoFit/>
          </a:bodyPr>
          <a:lstStyle/>
          <a:p>
            <a:r>
              <a:rPr lang="en-US" sz="2400" dirty="0" smtClean="0">
                <a:solidFill>
                  <a:srgbClr val="000000"/>
                </a:solidFill>
              </a:rPr>
              <a:t>Equivalent Pauling `sigma’ (</a:t>
            </a:r>
            <a:r>
              <a:rPr lang="en-US" sz="2400" dirty="0" smtClean="0">
                <a:solidFill>
                  <a:srgbClr val="000000"/>
                </a:solidFill>
                <a:sym typeface="Symbol"/>
              </a:rPr>
              <a:t>) </a:t>
            </a:r>
            <a:r>
              <a:rPr lang="en-US" sz="2400" dirty="0" smtClean="0">
                <a:solidFill>
                  <a:srgbClr val="000000"/>
                </a:solidFill>
              </a:rPr>
              <a:t> hybrid structure</a:t>
            </a:r>
            <a:endParaRPr lang="en-US" sz="2400" dirty="0">
              <a:solidFill>
                <a:srgbClr val="000000"/>
              </a:solidFill>
            </a:endParaRPr>
          </a:p>
        </p:txBody>
      </p:sp>
      <p:sp>
        <p:nvSpPr>
          <p:cNvPr id="11" name="TextBox 10"/>
          <p:cNvSpPr txBox="1"/>
          <p:nvPr/>
        </p:nvSpPr>
        <p:spPr>
          <a:xfrm>
            <a:off x="5029200" y="3799818"/>
            <a:ext cx="1485900" cy="400110"/>
          </a:xfrm>
          <a:prstGeom prst="rect">
            <a:avLst/>
          </a:prstGeom>
          <a:noFill/>
        </p:spPr>
        <p:txBody>
          <a:bodyPr wrap="square" rtlCol="0">
            <a:spAutoFit/>
          </a:bodyPr>
          <a:lstStyle/>
          <a:p>
            <a:r>
              <a:rPr lang="en-US" sz="2000" dirty="0" smtClean="0">
                <a:solidFill>
                  <a:srgbClr val="000000"/>
                </a:solidFill>
              </a:rPr>
              <a:t>s+ </a:t>
            </a:r>
            <a:r>
              <a:rPr lang="en-US" sz="2000" dirty="0" err="1" smtClean="0">
                <a:solidFill>
                  <a:srgbClr val="000000"/>
                </a:solidFill>
              </a:rPr>
              <a:t>p</a:t>
            </a:r>
            <a:r>
              <a:rPr lang="en-US" sz="2000" baseline="-25000" dirty="0" err="1" smtClean="0">
                <a:solidFill>
                  <a:srgbClr val="000000"/>
                </a:solidFill>
              </a:rPr>
              <a:t>x</a:t>
            </a:r>
            <a:r>
              <a:rPr lang="en-US" sz="2000" dirty="0" smtClean="0">
                <a:solidFill>
                  <a:srgbClr val="000000"/>
                </a:solidFill>
              </a:rPr>
              <a:t> + </a:t>
            </a:r>
            <a:r>
              <a:rPr lang="en-US" sz="2000" dirty="0" err="1" smtClean="0">
                <a:solidFill>
                  <a:srgbClr val="000000"/>
                </a:solidFill>
              </a:rPr>
              <a:t>p</a:t>
            </a:r>
            <a:r>
              <a:rPr lang="en-US" sz="2000" baseline="-25000" dirty="0" err="1" smtClean="0">
                <a:solidFill>
                  <a:srgbClr val="000000"/>
                </a:solidFill>
              </a:rPr>
              <a:t>y</a:t>
            </a:r>
            <a:endParaRPr lang="en-US" sz="2000" baseline="-25000" dirty="0">
              <a:solidFill>
                <a:srgbClr val="000000"/>
              </a:solidFill>
            </a:endParaRPr>
          </a:p>
        </p:txBody>
      </p:sp>
      <p:sp>
        <p:nvSpPr>
          <p:cNvPr id="21" name="TextBox 20"/>
          <p:cNvSpPr txBox="1"/>
          <p:nvPr/>
        </p:nvSpPr>
        <p:spPr>
          <a:xfrm>
            <a:off x="7315200" y="3686589"/>
            <a:ext cx="1485900" cy="400110"/>
          </a:xfrm>
          <a:prstGeom prst="rect">
            <a:avLst/>
          </a:prstGeom>
          <a:noFill/>
        </p:spPr>
        <p:txBody>
          <a:bodyPr wrap="square" rtlCol="0">
            <a:spAutoFit/>
          </a:bodyPr>
          <a:lstStyle/>
          <a:p>
            <a:r>
              <a:rPr lang="en-US" sz="2000" dirty="0" smtClean="0">
                <a:solidFill>
                  <a:srgbClr val="000000"/>
                </a:solidFill>
              </a:rPr>
              <a:t>s+ </a:t>
            </a:r>
            <a:r>
              <a:rPr lang="en-US" sz="2000" dirty="0" err="1" smtClean="0">
                <a:solidFill>
                  <a:srgbClr val="000000"/>
                </a:solidFill>
              </a:rPr>
              <a:t>p</a:t>
            </a:r>
            <a:r>
              <a:rPr lang="en-US" sz="2000" baseline="-25000" dirty="0" err="1" smtClean="0">
                <a:solidFill>
                  <a:srgbClr val="000000"/>
                </a:solidFill>
              </a:rPr>
              <a:t>x</a:t>
            </a:r>
            <a:r>
              <a:rPr lang="en-US" sz="2000" dirty="0" smtClean="0">
                <a:solidFill>
                  <a:srgbClr val="000000"/>
                </a:solidFill>
              </a:rPr>
              <a:t> + </a:t>
            </a:r>
            <a:r>
              <a:rPr lang="en-US" sz="2000" dirty="0" err="1" smtClean="0">
                <a:solidFill>
                  <a:srgbClr val="000000"/>
                </a:solidFill>
              </a:rPr>
              <a:t>p</a:t>
            </a:r>
            <a:r>
              <a:rPr lang="en-US" sz="2000" baseline="-25000" dirty="0" err="1" smtClean="0">
                <a:solidFill>
                  <a:srgbClr val="000000"/>
                </a:solidFill>
              </a:rPr>
              <a:t>y</a:t>
            </a:r>
            <a:endParaRPr lang="en-US" sz="2000" baseline="-25000" dirty="0">
              <a:solidFill>
                <a:srgbClr val="000000"/>
              </a:solidFill>
            </a:endParaRPr>
          </a:p>
        </p:txBody>
      </p:sp>
      <p:sp>
        <p:nvSpPr>
          <p:cNvPr id="13" name="TextBox 12"/>
          <p:cNvSpPr txBox="1"/>
          <p:nvPr/>
        </p:nvSpPr>
        <p:spPr>
          <a:xfrm>
            <a:off x="7315200" y="2851666"/>
            <a:ext cx="952500" cy="523220"/>
          </a:xfrm>
          <a:prstGeom prst="rect">
            <a:avLst/>
          </a:prstGeom>
          <a:noFill/>
        </p:spPr>
        <p:txBody>
          <a:bodyPr wrap="square" rtlCol="0">
            <a:spAutoFit/>
          </a:bodyPr>
          <a:lstStyle/>
          <a:p>
            <a:r>
              <a:rPr lang="en-US" sz="2800" dirty="0" smtClean="0">
                <a:solidFill>
                  <a:srgbClr val="FF0000"/>
                </a:solidFill>
              </a:rPr>
              <a:t>sp</a:t>
            </a:r>
            <a:r>
              <a:rPr lang="en-US" sz="2800" baseline="30000" dirty="0" smtClean="0">
                <a:solidFill>
                  <a:srgbClr val="FF0000"/>
                </a:solidFill>
              </a:rPr>
              <a:t>2</a:t>
            </a:r>
            <a:endParaRPr lang="en-US" sz="2800" dirty="0">
              <a:solidFill>
                <a:srgbClr val="FF0000"/>
              </a:solidFill>
            </a:endParaRPr>
          </a:p>
        </p:txBody>
      </p:sp>
      <p:sp>
        <p:nvSpPr>
          <p:cNvPr id="23" name="TextBox 22"/>
          <p:cNvSpPr txBox="1"/>
          <p:nvPr/>
        </p:nvSpPr>
        <p:spPr>
          <a:xfrm>
            <a:off x="5029200" y="2873097"/>
            <a:ext cx="952500" cy="584775"/>
          </a:xfrm>
          <a:prstGeom prst="rect">
            <a:avLst/>
          </a:prstGeom>
          <a:noFill/>
        </p:spPr>
        <p:txBody>
          <a:bodyPr wrap="square" rtlCol="0">
            <a:spAutoFit/>
          </a:bodyPr>
          <a:lstStyle/>
          <a:p>
            <a:r>
              <a:rPr lang="en-US" sz="3200" dirty="0" smtClean="0">
                <a:solidFill>
                  <a:srgbClr val="FF0000"/>
                </a:solidFill>
              </a:rPr>
              <a:t>sp</a:t>
            </a:r>
            <a:r>
              <a:rPr lang="en-US" sz="3200" baseline="30000" dirty="0" smtClean="0">
                <a:solidFill>
                  <a:srgbClr val="FF0000"/>
                </a:solidFill>
              </a:rPr>
              <a:t>2</a:t>
            </a:r>
            <a:endParaRPr lang="en-US" sz="3200" dirty="0">
              <a:solidFill>
                <a:srgbClr val="FF0000"/>
              </a:solidFill>
            </a:endParaRPr>
          </a:p>
        </p:txBody>
      </p:sp>
      <p:cxnSp>
        <p:nvCxnSpPr>
          <p:cNvPr id="15" name="Straight Connector 14"/>
          <p:cNvCxnSpPr/>
          <p:nvPr/>
        </p:nvCxnSpPr>
        <p:spPr bwMode="auto">
          <a:xfrm>
            <a:off x="4305300" y="4648200"/>
            <a:ext cx="0" cy="858240"/>
          </a:xfrm>
          <a:prstGeom prst="line">
            <a:avLst/>
          </a:prstGeom>
          <a:solidFill>
            <a:schemeClr val="accent1"/>
          </a:solidFill>
          <a:ln w="50800" cap="flat" cmpd="sng" algn="ctr">
            <a:solidFill>
              <a:srgbClr val="FF0000"/>
            </a:solidFill>
            <a:prstDash val="solid"/>
            <a:round/>
            <a:headEnd type="triangle" w="med" len="med"/>
            <a:tailEnd type="none" w="med" len="med"/>
          </a:ln>
          <a:effectLst/>
        </p:spPr>
      </p:cxnSp>
      <p:cxnSp>
        <p:nvCxnSpPr>
          <p:cNvPr id="17" name="Straight Connector 16"/>
          <p:cNvCxnSpPr/>
          <p:nvPr/>
        </p:nvCxnSpPr>
        <p:spPr bwMode="auto">
          <a:xfrm flipH="1">
            <a:off x="3619500" y="5515965"/>
            <a:ext cx="685800" cy="665760"/>
          </a:xfrm>
          <a:prstGeom prst="line">
            <a:avLst/>
          </a:prstGeom>
          <a:solidFill>
            <a:schemeClr val="accent1"/>
          </a:solidFill>
          <a:ln w="53975" cap="flat" cmpd="sng" algn="ctr">
            <a:solidFill>
              <a:schemeClr val="tx1"/>
            </a:solidFill>
            <a:prstDash val="solid"/>
            <a:round/>
            <a:headEnd type="none" w="med" len="med"/>
            <a:tailEnd type="triangle" w="med" len="med"/>
          </a:ln>
          <a:effectLst/>
        </p:spPr>
      </p:cxnSp>
      <p:cxnSp>
        <p:nvCxnSpPr>
          <p:cNvPr id="20" name="Straight Connector 19"/>
          <p:cNvCxnSpPr/>
          <p:nvPr/>
        </p:nvCxnSpPr>
        <p:spPr bwMode="auto">
          <a:xfrm>
            <a:off x="0" y="5506440"/>
            <a:ext cx="9144000" cy="12970"/>
          </a:xfrm>
          <a:prstGeom prst="line">
            <a:avLst/>
          </a:prstGeom>
          <a:solidFill>
            <a:schemeClr val="accent1"/>
          </a:solidFill>
          <a:ln w="34925" cap="flat" cmpd="sng" algn="ctr">
            <a:solidFill>
              <a:schemeClr val="tx1"/>
            </a:solidFill>
            <a:prstDash val="dash"/>
            <a:round/>
            <a:headEnd type="none" w="med" len="med"/>
            <a:tailEnd type="none" w="med" len="med"/>
          </a:ln>
          <a:effectLst/>
        </p:spPr>
      </p:cxnSp>
      <p:sp>
        <p:nvSpPr>
          <p:cNvPr id="24" name="TextBox 23"/>
          <p:cNvSpPr txBox="1"/>
          <p:nvPr/>
        </p:nvSpPr>
        <p:spPr>
          <a:xfrm>
            <a:off x="3962400" y="4114800"/>
            <a:ext cx="514350" cy="584775"/>
          </a:xfrm>
          <a:prstGeom prst="rect">
            <a:avLst/>
          </a:prstGeom>
          <a:noFill/>
        </p:spPr>
        <p:txBody>
          <a:bodyPr wrap="square" rtlCol="0">
            <a:spAutoFit/>
          </a:bodyPr>
          <a:lstStyle/>
          <a:p>
            <a:r>
              <a:rPr lang="en-US" sz="3200" dirty="0" smtClean="0">
                <a:solidFill>
                  <a:srgbClr val="FF0000"/>
                </a:solidFill>
              </a:rPr>
              <a:t>z</a:t>
            </a:r>
            <a:endParaRPr lang="en-US" sz="3200" dirty="0">
              <a:solidFill>
                <a:srgbClr val="FF0000"/>
              </a:solidFill>
            </a:endParaRPr>
          </a:p>
        </p:txBody>
      </p:sp>
      <p:sp>
        <p:nvSpPr>
          <p:cNvPr id="25" name="TextBox 24"/>
          <p:cNvSpPr txBox="1"/>
          <p:nvPr/>
        </p:nvSpPr>
        <p:spPr>
          <a:xfrm>
            <a:off x="3200400" y="6181725"/>
            <a:ext cx="419100" cy="523220"/>
          </a:xfrm>
          <a:prstGeom prst="rect">
            <a:avLst/>
          </a:prstGeom>
          <a:noFill/>
        </p:spPr>
        <p:txBody>
          <a:bodyPr wrap="square" rtlCol="0">
            <a:spAutoFit/>
          </a:bodyPr>
          <a:lstStyle/>
          <a:p>
            <a:r>
              <a:rPr lang="en-US" sz="2800" dirty="0" smtClean="0">
                <a:solidFill>
                  <a:srgbClr val="000000"/>
                </a:solidFill>
              </a:rPr>
              <a:t>y</a:t>
            </a:r>
            <a:endParaRPr lang="en-US" sz="2800" dirty="0">
              <a:solidFill>
                <a:srgbClr val="000000"/>
              </a:solidFill>
            </a:endParaRPr>
          </a:p>
        </p:txBody>
      </p:sp>
      <p:sp>
        <p:nvSpPr>
          <p:cNvPr id="26" name="TextBox 25"/>
          <p:cNvSpPr txBox="1"/>
          <p:nvPr/>
        </p:nvSpPr>
        <p:spPr>
          <a:xfrm>
            <a:off x="4648200" y="5257800"/>
            <a:ext cx="381000" cy="523220"/>
          </a:xfrm>
          <a:prstGeom prst="rect">
            <a:avLst/>
          </a:prstGeom>
          <a:noFill/>
        </p:spPr>
        <p:txBody>
          <a:bodyPr wrap="square" rtlCol="0">
            <a:spAutoFit/>
          </a:bodyPr>
          <a:lstStyle/>
          <a:p>
            <a:r>
              <a:rPr lang="en-US" sz="2800" dirty="0" smtClean="0">
                <a:solidFill>
                  <a:srgbClr val="000000"/>
                </a:solidFill>
              </a:rPr>
              <a:t>x</a:t>
            </a:r>
            <a:endParaRPr lang="en-US" sz="2800" dirty="0">
              <a:solidFill>
                <a:srgbClr val="000000"/>
              </a:solidFill>
            </a:endParaRPr>
          </a:p>
        </p:txBody>
      </p:sp>
      <p:pic>
        <p:nvPicPr>
          <p:cNvPr id="2056" name="Picture 8"/>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5067300" y="4404979"/>
            <a:ext cx="3733800" cy="23365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0" name="TextBox 29"/>
          <p:cNvSpPr txBox="1"/>
          <p:nvPr/>
        </p:nvSpPr>
        <p:spPr>
          <a:xfrm>
            <a:off x="6567487" y="4368302"/>
            <a:ext cx="771525" cy="923330"/>
          </a:xfrm>
          <a:prstGeom prst="rect">
            <a:avLst/>
          </a:prstGeom>
          <a:solidFill>
            <a:schemeClr val="bg1">
              <a:alpha val="43000"/>
            </a:schemeClr>
          </a:solidFill>
        </p:spPr>
        <p:txBody>
          <a:bodyPr wrap="square" rtlCol="0">
            <a:spAutoFit/>
          </a:bodyPr>
          <a:lstStyle/>
          <a:p>
            <a:r>
              <a:rPr lang="en-US" sz="5400" dirty="0" smtClean="0">
                <a:solidFill>
                  <a:srgbClr val="FF0000"/>
                </a:solidFill>
                <a:sym typeface="Symbol"/>
              </a:rPr>
              <a:t></a:t>
            </a:r>
            <a:endParaRPr lang="en-US" sz="5400" dirty="0">
              <a:solidFill>
                <a:srgbClr val="FF0000"/>
              </a:solidFill>
            </a:endParaRPr>
          </a:p>
        </p:txBody>
      </p:sp>
      <p:sp>
        <p:nvSpPr>
          <p:cNvPr id="31" name="TextBox 30"/>
          <p:cNvSpPr txBox="1"/>
          <p:nvPr/>
        </p:nvSpPr>
        <p:spPr>
          <a:xfrm>
            <a:off x="4152900" y="5979079"/>
            <a:ext cx="647700" cy="707886"/>
          </a:xfrm>
          <a:prstGeom prst="rect">
            <a:avLst/>
          </a:prstGeom>
          <a:solidFill>
            <a:srgbClr val="FFFF00">
              <a:alpha val="41000"/>
            </a:srgbClr>
          </a:solidFill>
        </p:spPr>
        <p:txBody>
          <a:bodyPr wrap="square" rtlCol="0">
            <a:spAutoFit/>
          </a:bodyPr>
          <a:lstStyle/>
          <a:p>
            <a:r>
              <a:rPr lang="en-US" sz="4000" dirty="0" smtClean="0">
                <a:solidFill>
                  <a:srgbClr val="000000"/>
                </a:solidFill>
                <a:sym typeface="Symbol"/>
              </a:rPr>
              <a:t></a:t>
            </a:r>
            <a:endParaRPr lang="en-US" sz="4000" dirty="0">
              <a:solidFill>
                <a:srgbClr val="000000"/>
              </a:solidFill>
            </a:endParaRPr>
          </a:p>
        </p:txBody>
      </p:sp>
      <p:cxnSp>
        <p:nvCxnSpPr>
          <p:cNvPr id="2049" name="Straight Arrow Connector 2048"/>
          <p:cNvCxnSpPr/>
          <p:nvPr/>
        </p:nvCxnSpPr>
        <p:spPr bwMode="auto">
          <a:xfrm flipV="1">
            <a:off x="4738687" y="5573247"/>
            <a:ext cx="2347913" cy="870088"/>
          </a:xfrm>
          <a:prstGeom prst="straightConnector1">
            <a:avLst/>
          </a:prstGeom>
          <a:solidFill>
            <a:schemeClr val="accent1"/>
          </a:solidFill>
          <a:ln w="73025" cap="flat" cmpd="sng" algn="ctr">
            <a:solidFill>
              <a:srgbClr val="FFFF00"/>
            </a:solidFill>
            <a:prstDash val="solid"/>
            <a:round/>
            <a:headEnd type="none" w="med" len="med"/>
            <a:tailEnd type="arrow"/>
          </a:ln>
          <a:effectLst/>
        </p:spPr>
      </p:cxnSp>
      <p:cxnSp>
        <p:nvCxnSpPr>
          <p:cNvPr id="45" name="Straight Arrow Connector 44"/>
          <p:cNvCxnSpPr/>
          <p:nvPr/>
        </p:nvCxnSpPr>
        <p:spPr bwMode="auto">
          <a:xfrm flipV="1">
            <a:off x="4838700" y="5781020"/>
            <a:ext cx="1073943" cy="555695"/>
          </a:xfrm>
          <a:prstGeom prst="straightConnector1">
            <a:avLst/>
          </a:prstGeom>
          <a:solidFill>
            <a:schemeClr val="accent1"/>
          </a:solidFill>
          <a:ln w="73025" cap="flat" cmpd="sng" algn="ctr">
            <a:solidFill>
              <a:srgbClr val="FFFF00"/>
            </a:solidFill>
            <a:prstDash val="solid"/>
            <a:round/>
            <a:headEnd type="none" w="med" len="med"/>
            <a:tailEnd type="arrow"/>
          </a:ln>
          <a:effectLst/>
        </p:spPr>
      </p:cxnSp>
      <p:sp>
        <p:nvSpPr>
          <p:cNvPr id="2055" name="TextBox 2054"/>
          <p:cNvSpPr txBox="1"/>
          <p:nvPr/>
        </p:nvSpPr>
        <p:spPr>
          <a:xfrm>
            <a:off x="6172200" y="2286000"/>
            <a:ext cx="395287" cy="646331"/>
          </a:xfrm>
          <a:prstGeom prst="rect">
            <a:avLst/>
          </a:prstGeom>
          <a:noFill/>
        </p:spPr>
        <p:txBody>
          <a:bodyPr wrap="square" rtlCol="0">
            <a:spAutoFit/>
          </a:bodyPr>
          <a:lstStyle/>
          <a:p>
            <a:r>
              <a:rPr lang="en-US" sz="3600" dirty="0" smtClean="0">
                <a:solidFill>
                  <a:srgbClr val="000000"/>
                </a:solidFill>
                <a:sym typeface="Symbol"/>
              </a:rPr>
              <a:t></a:t>
            </a:r>
            <a:endParaRPr lang="en-US" sz="3600" dirty="0">
              <a:solidFill>
                <a:srgbClr val="000000"/>
              </a:solidFill>
            </a:endParaRPr>
          </a:p>
        </p:txBody>
      </p:sp>
    </p:spTree>
    <p:extLst>
      <p:ext uri="{BB962C8B-B14F-4D97-AF65-F5344CB8AC3E}">
        <p14:creationId xmlns:p14="http://schemas.microsoft.com/office/powerpoint/2010/main" xmlns="" val="3798240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9160"/>
                                        </p:tgtEl>
                                        <p:attrNameLst>
                                          <p:attrName>style.visibility</p:attrName>
                                        </p:attrNameLst>
                                      </p:cBhvr>
                                      <p:to>
                                        <p:strVal val="visible"/>
                                      </p:to>
                                    </p:set>
                                    <p:animEffect transition="in" filter="fade">
                                      <p:cBhvr>
                                        <p:cTn id="7" dur="500"/>
                                        <p:tgtEl>
                                          <p:spTgt spid="49160"/>
                                        </p:tgtEl>
                                      </p:cBhvr>
                                    </p:animEffect>
                                  </p:childTnLst>
                                </p:cTn>
                              </p:par>
                              <p:par>
                                <p:cTn id="8" presetID="10" presetClass="entr" presetSubtype="0" fill="hold" nodeType="withEffect">
                                  <p:stCondLst>
                                    <p:cond delay="0"/>
                                  </p:stCondLst>
                                  <p:childTnLst>
                                    <p:set>
                                      <p:cBhvr>
                                        <p:cTn id="9" dur="1" fill="hold">
                                          <p:stCondLst>
                                            <p:cond delay="0"/>
                                          </p:stCondLst>
                                        </p:cTn>
                                        <p:tgtEl>
                                          <p:spTgt spid="49164"/>
                                        </p:tgtEl>
                                        <p:attrNameLst>
                                          <p:attrName>style.visibility</p:attrName>
                                        </p:attrNameLst>
                                      </p:cBhvr>
                                      <p:to>
                                        <p:strVal val="visible"/>
                                      </p:to>
                                    </p:set>
                                    <p:animEffect transition="in" filter="fade">
                                      <p:cBhvr>
                                        <p:cTn id="10" dur="500"/>
                                        <p:tgtEl>
                                          <p:spTgt spid="4916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fade">
                                      <p:cBhvr>
                                        <p:cTn id="20" dur="500"/>
                                        <p:tgtEl>
                                          <p:spTgt spid="18"/>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500"/>
                                        <p:tgtEl>
                                          <p:spTgt spid="1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fade">
                                      <p:cBhvr>
                                        <p:cTn id="28" dur="500"/>
                                        <p:tgtEl>
                                          <p:spTgt spid="21"/>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23"/>
                                        </p:tgtEl>
                                        <p:attrNameLst>
                                          <p:attrName>style.visibility</p:attrName>
                                        </p:attrNameLst>
                                      </p:cBhvr>
                                      <p:to>
                                        <p:strVal val="visible"/>
                                      </p:to>
                                    </p:set>
                                    <p:animEffect transition="in" filter="fade">
                                      <p:cBhvr>
                                        <p:cTn id="33" dur="500"/>
                                        <p:tgtEl>
                                          <p:spTgt spid="23"/>
                                        </p:tgtEl>
                                      </p:cBhvr>
                                    </p:animEffect>
                                  </p:childTnLst>
                                </p:cTn>
                              </p:par>
                              <p:par>
                                <p:cTn id="34" presetID="10" presetClass="entr" presetSubtype="0" fill="hold" nodeType="with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fade">
                                      <p:cBhvr>
                                        <p:cTn id="36" dur="500"/>
                                        <p:tgtEl>
                                          <p:spTgt spid="8"/>
                                        </p:tgtEl>
                                      </p:cBhvr>
                                    </p:animEffect>
                                  </p:childTnLst>
                                </p:cTn>
                              </p:par>
                              <p:par>
                                <p:cTn id="37" presetID="10" presetClass="entr" presetSubtype="0" fill="hold" nodeType="with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fade">
                                      <p:cBhvr>
                                        <p:cTn id="39" dur="500"/>
                                        <p:tgtEl>
                                          <p:spTgt spid="9"/>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fade">
                                      <p:cBhvr>
                                        <p:cTn id="44" dur="500"/>
                                        <p:tgtEl>
                                          <p:spTgt spid="13"/>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2055"/>
                                        </p:tgtEl>
                                        <p:attrNameLst>
                                          <p:attrName>style.visibility</p:attrName>
                                        </p:attrNameLst>
                                      </p:cBhvr>
                                      <p:to>
                                        <p:strVal val="visible"/>
                                      </p:to>
                                    </p:set>
                                    <p:animEffect transition="in" filter="fade">
                                      <p:cBhvr>
                                        <p:cTn id="49" dur="500"/>
                                        <p:tgtEl>
                                          <p:spTgt spid="2055"/>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49157"/>
                                        </p:tgtEl>
                                        <p:attrNameLst>
                                          <p:attrName>style.visibility</p:attrName>
                                        </p:attrNameLst>
                                      </p:cBhvr>
                                      <p:to>
                                        <p:strVal val="visible"/>
                                      </p:to>
                                    </p:set>
                                    <p:animEffect transition="in" filter="fade">
                                      <p:cBhvr>
                                        <p:cTn id="54" dur="500"/>
                                        <p:tgtEl>
                                          <p:spTgt spid="49157"/>
                                        </p:tgtEl>
                                      </p:cBhvr>
                                    </p:animEffect>
                                  </p:childTnLst>
                                </p:cTn>
                              </p:par>
                              <p:par>
                                <p:cTn id="55" presetID="10" presetClass="entr" presetSubtype="0" fill="hold" nodeType="withEffect">
                                  <p:stCondLst>
                                    <p:cond delay="0"/>
                                  </p:stCondLst>
                                  <p:childTnLst>
                                    <p:set>
                                      <p:cBhvr>
                                        <p:cTn id="56" dur="1" fill="hold">
                                          <p:stCondLst>
                                            <p:cond delay="0"/>
                                          </p:stCondLst>
                                        </p:cTn>
                                        <p:tgtEl>
                                          <p:spTgt spid="20"/>
                                        </p:tgtEl>
                                        <p:attrNameLst>
                                          <p:attrName>style.visibility</p:attrName>
                                        </p:attrNameLst>
                                      </p:cBhvr>
                                      <p:to>
                                        <p:strVal val="visible"/>
                                      </p:to>
                                    </p:set>
                                    <p:animEffect transition="in" filter="fade">
                                      <p:cBhvr>
                                        <p:cTn id="57" dur="500"/>
                                        <p:tgtEl>
                                          <p:spTgt spid="20"/>
                                        </p:tgtEl>
                                      </p:cBhvr>
                                    </p:animEffect>
                                  </p:childTnLst>
                                </p:cTn>
                              </p:par>
                              <p:par>
                                <p:cTn id="58" presetID="10" presetClass="entr" presetSubtype="0" fill="hold" nodeType="withEffect">
                                  <p:stCondLst>
                                    <p:cond delay="0"/>
                                  </p:stCondLst>
                                  <p:childTnLst>
                                    <p:set>
                                      <p:cBhvr>
                                        <p:cTn id="59" dur="1" fill="hold">
                                          <p:stCondLst>
                                            <p:cond delay="0"/>
                                          </p:stCondLst>
                                        </p:cTn>
                                        <p:tgtEl>
                                          <p:spTgt spid="15"/>
                                        </p:tgtEl>
                                        <p:attrNameLst>
                                          <p:attrName>style.visibility</p:attrName>
                                        </p:attrNameLst>
                                      </p:cBhvr>
                                      <p:to>
                                        <p:strVal val="visible"/>
                                      </p:to>
                                    </p:set>
                                    <p:animEffect transition="in" filter="fade">
                                      <p:cBhvr>
                                        <p:cTn id="60" dur="500"/>
                                        <p:tgtEl>
                                          <p:spTgt spid="15"/>
                                        </p:tgtEl>
                                      </p:cBhvr>
                                    </p:animEffect>
                                  </p:childTnLst>
                                </p:cTn>
                              </p:par>
                              <p:par>
                                <p:cTn id="61" presetID="10" presetClass="entr" presetSubtype="0" fill="hold" nodeType="withEffect">
                                  <p:stCondLst>
                                    <p:cond delay="0"/>
                                  </p:stCondLst>
                                  <p:childTnLst>
                                    <p:set>
                                      <p:cBhvr>
                                        <p:cTn id="62" dur="1" fill="hold">
                                          <p:stCondLst>
                                            <p:cond delay="0"/>
                                          </p:stCondLst>
                                        </p:cTn>
                                        <p:tgtEl>
                                          <p:spTgt spid="17"/>
                                        </p:tgtEl>
                                        <p:attrNameLst>
                                          <p:attrName>style.visibility</p:attrName>
                                        </p:attrNameLst>
                                      </p:cBhvr>
                                      <p:to>
                                        <p:strVal val="visible"/>
                                      </p:to>
                                    </p:set>
                                    <p:animEffect transition="in" filter="fade">
                                      <p:cBhvr>
                                        <p:cTn id="63" dur="500"/>
                                        <p:tgtEl>
                                          <p:spTgt spid="17"/>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25"/>
                                        </p:tgtEl>
                                        <p:attrNameLst>
                                          <p:attrName>style.visibility</p:attrName>
                                        </p:attrNameLst>
                                      </p:cBhvr>
                                      <p:to>
                                        <p:strVal val="visible"/>
                                      </p:to>
                                    </p:set>
                                    <p:animEffect transition="in" filter="fade">
                                      <p:cBhvr>
                                        <p:cTn id="66" dur="500"/>
                                        <p:tgtEl>
                                          <p:spTgt spid="25"/>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26"/>
                                        </p:tgtEl>
                                        <p:attrNameLst>
                                          <p:attrName>style.visibility</p:attrName>
                                        </p:attrNameLst>
                                      </p:cBhvr>
                                      <p:to>
                                        <p:strVal val="visible"/>
                                      </p:to>
                                    </p:set>
                                    <p:animEffect transition="in" filter="fade">
                                      <p:cBhvr>
                                        <p:cTn id="69" dur="500"/>
                                        <p:tgtEl>
                                          <p:spTgt spid="26"/>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24"/>
                                        </p:tgtEl>
                                        <p:attrNameLst>
                                          <p:attrName>style.visibility</p:attrName>
                                        </p:attrNameLst>
                                      </p:cBhvr>
                                      <p:to>
                                        <p:strVal val="visible"/>
                                      </p:to>
                                    </p:set>
                                    <p:animEffect transition="in" filter="fade">
                                      <p:cBhvr>
                                        <p:cTn id="72" dur="500"/>
                                        <p:tgtEl>
                                          <p:spTgt spid="24"/>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2"/>
                                        </p:tgtEl>
                                        <p:attrNameLst>
                                          <p:attrName>style.visibility</p:attrName>
                                        </p:attrNameLst>
                                      </p:cBhvr>
                                      <p:to>
                                        <p:strVal val="visible"/>
                                      </p:to>
                                    </p:set>
                                    <p:animEffect transition="in" filter="fade">
                                      <p:cBhvr>
                                        <p:cTn id="77" dur="500"/>
                                        <p:tgtEl>
                                          <p:spTgt spid="2"/>
                                        </p:tgtEl>
                                      </p:cBhvr>
                                    </p:animEffect>
                                  </p:childTnLst>
                                </p:cTn>
                              </p:par>
                              <p:par>
                                <p:cTn id="78" presetID="10" presetClass="entr" presetSubtype="0" fill="hold" nodeType="withEffect">
                                  <p:stCondLst>
                                    <p:cond delay="0"/>
                                  </p:stCondLst>
                                  <p:childTnLst>
                                    <p:set>
                                      <p:cBhvr>
                                        <p:cTn id="79" dur="1" fill="hold">
                                          <p:stCondLst>
                                            <p:cond delay="0"/>
                                          </p:stCondLst>
                                        </p:cTn>
                                        <p:tgtEl>
                                          <p:spTgt spid="4"/>
                                        </p:tgtEl>
                                        <p:attrNameLst>
                                          <p:attrName>style.visibility</p:attrName>
                                        </p:attrNameLst>
                                      </p:cBhvr>
                                      <p:to>
                                        <p:strVal val="visible"/>
                                      </p:to>
                                    </p:set>
                                    <p:animEffect transition="in" filter="fade">
                                      <p:cBhvr>
                                        <p:cTn id="80" dur="500"/>
                                        <p:tgtEl>
                                          <p:spTgt spid="4"/>
                                        </p:tgtEl>
                                      </p:cBhvr>
                                    </p:animEffect>
                                  </p:childTnLst>
                                </p:cTn>
                              </p:par>
                              <p:par>
                                <p:cTn id="81" presetID="10" presetClass="entr" presetSubtype="0" fill="hold" nodeType="withEffect">
                                  <p:stCondLst>
                                    <p:cond delay="0"/>
                                  </p:stCondLst>
                                  <p:childTnLst>
                                    <p:set>
                                      <p:cBhvr>
                                        <p:cTn id="82" dur="1" fill="hold">
                                          <p:stCondLst>
                                            <p:cond delay="0"/>
                                          </p:stCondLst>
                                        </p:cTn>
                                        <p:tgtEl>
                                          <p:spTgt spid="12"/>
                                        </p:tgtEl>
                                        <p:attrNameLst>
                                          <p:attrName>style.visibility</p:attrName>
                                        </p:attrNameLst>
                                      </p:cBhvr>
                                      <p:to>
                                        <p:strVal val="visible"/>
                                      </p:to>
                                    </p:set>
                                    <p:animEffect transition="in" filter="fade">
                                      <p:cBhvr>
                                        <p:cTn id="83" dur="500"/>
                                        <p:tgtEl>
                                          <p:spTgt spid="12"/>
                                        </p:tgtEl>
                                      </p:cBhvr>
                                    </p:animEffect>
                                  </p:childTnLst>
                                </p:cTn>
                              </p:par>
                            </p:childTnLst>
                          </p:cTn>
                        </p:par>
                      </p:childTnLst>
                    </p:cTn>
                  </p:par>
                  <p:par>
                    <p:cTn id="84" fill="hold">
                      <p:stCondLst>
                        <p:cond delay="indefinite"/>
                      </p:stCondLst>
                      <p:childTnLst>
                        <p:par>
                          <p:cTn id="85" fill="hold">
                            <p:stCondLst>
                              <p:cond delay="0"/>
                            </p:stCondLst>
                            <p:childTnLst>
                              <p:par>
                                <p:cTn id="86" presetID="10" presetClass="entr" presetSubtype="0" fill="hold" nodeType="clickEffect">
                                  <p:stCondLst>
                                    <p:cond delay="0"/>
                                  </p:stCondLst>
                                  <p:childTnLst>
                                    <p:set>
                                      <p:cBhvr>
                                        <p:cTn id="87" dur="1" fill="hold">
                                          <p:stCondLst>
                                            <p:cond delay="0"/>
                                          </p:stCondLst>
                                        </p:cTn>
                                        <p:tgtEl>
                                          <p:spTgt spid="2056"/>
                                        </p:tgtEl>
                                        <p:attrNameLst>
                                          <p:attrName>style.visibility</p:attrName>
                                        </p:attrNameLst>
                                      </p:cBhvr>
                                      <p:to>
                                        <p:strVal val="visible"/>
                                      </p:to>
                                    </p:set>
                                    <p:animEffect transition="in" filter="fade">
                                      <p:cBhvr>
                                        <p:cTn id="88" dur="500"/>
                                        <p:tgtEl>
                                          <p:spTgt spid="2056"/>
                                        </p:tgtEl>
                                      </p:cBhvr>
                                    </p:animEffect>
                                  </p:childTnLst>
                                </p:cTn>
                              </p:par>
                            </p:childTnLst>
                          </p:cTn>
                        </p:par>
                      </p:childTnLst>
                    </p:cTn>
                  </p:par>
                  <p:par>
                    <p:cTn id="89" fill="hold">
                      <p:stCondLst>
                        <p:cond delay="indefinite"/>
                      </p:stCondLst>
                      <p:childTnLst>
                        <p:par>
                          <p:cTn id="90" fill="hold">
                            <p:stCondLst>
                              <p:cond delay="0"/>
                            </p:stCondLst>
                            <p:childTnLst>
                              <p:par>
                                <p:cTn id="91" presetID="10" presetClass="entr" presetSubtype="0" fill="hold" nodeType="clickEffect">
                                  <p:stCondLst>
                                    <p:cond delay="0"/>
                                  </p:stCondLst>
                                  <p:childTnLst>
                                    <p:set>
                                      <p:cBhvr>
                                        <p:cTn id="92" dur="1" fill="hold">
                                          <p:stCondLst>
                                            <p:cond delay="0"/>
                                          </p:stCondLst>
                                        </p:cTn>
                                        <p:tgtEl>
                                          <p:spTgt spid="2049"/>
                                        </p:tgtEl>
                                        <p:attrNameLst>
                                          <p:attrName>style.visibility</p:attrName>
                                        </p:attrNameLst>
                                      </p:cBhvr>
                                      <p:to>
                                        <p:strVal val="visible"/>
                                      </p:to>
                                    </p:set>
                                    <p:animEffect transition="in" filter="fade">
                                      <p:cBhvr>
                                        <p:cTn id="93" dur="500"/>
                                        <p:tgtEl>
                                          <p:spTgt spid="2049"/>
                                        </p:tgtEl>
                                      </p:cBhvr>
                                    </p:animEffect>
                                  </p:childTnLst>
                                </p:cTn>
                              </p:par>
                              <p:par>
                                <p:cTn id="94" presetID="10" presetClass="entr" presetSubtype="0" fill="hold" nodeType="withEffect">
                                  <p:stCondLst>
                                    <p:cond delay="0"/>
                                  </p:stCondLst>
                                  <p:childTnLst>
                                    <p:set>
                                      <p:cBhvr>
                                        <p:cTn id="95" dur="1" fill="hold">
                                          <p:stCondLst>
                                            <p:cond delay="0"/>
                                          </p:stCondLst>
                                        </p:cTn>
                                        <p:tgtEl>
                                          <p:spTgt spid="45"/>
                                        </p:tgtEl>
                                        <p:attrNameLst>
                                          <p:attrName>style.visibility</p:attrName>
                                        </p:attrNameLst>
                                      </p:cBhvr>
                                      <p:to>
                                        <p:strVal val="visible"/>
                                      </p:to>
                                    </p:set>
                                    <p:animEffect transition="in" filter="fade">
                                      <p:cBhvr>
                                        <p:cTn id="96" dur="500"/>
                                        <p:tgtEl>
                                          <p:spTgt spid="45"/>
                                        </p:tgtEl>
                                      </p:cBhvr>
                                    </p:animEffect>
                                  </p:childTnLst>
                                </p:cTn>
                              </p:par>
                              <p:par>
                                <p:cTn id="97" presetID="10" presetClass="entr" presetSubtype="0" fill="hold" grpId="0" nodeType="withEffect">
                                  <p:stCondLst>
                                    <p:cond delay="0"/>
                                  </p:stCondLst>
                                  <p:childTnLst>
                                    <p:set>
                                      <p:cBhvr>
                                        <p:cTn id="98" dur="1" fill="hold">
                                          <p:stCondLst>
                                            <p:cond delay="0"/>
                                          </p:stCondLst>
                                        </p:cTn>
                                        <p:tgtEl>
                                          <p:spTgt spid="31"/>
                                        </p:tgtEl>
                                        <p:attrNameLst>
                                          <p:attrName>style.visibility</p:attrName>
                                        </p:attrNameLst>
                                      </p:cBhvr>
                                      <p:to>
                                        <p:strVal val="visible"/>
                                      </p:to>
                                    </p:set>
                                    <p:animEffect transition="in" filter="fade">
                                      <p:cBhvr>
                                        <p:cTn id="99" dur="500"/>
                                        <p:tgtEl>
                                          <p:spTgt spid="31"/>
                                        </p:tgtEl>
                                      </p:cBhvr>
                                    </p:animEffect>
                                  </p:childTnLst>
                                </p:cTn>
                              </p:par>
                            </p:childTnLst>
                          </p:cTn>
                        </p:par>
                      </p:childTnLst>
                    </p:cTn>
                  </p:par>
                  <p:par>
                    <p:cTn id="100" fill="hold">
                      <p:stCondLst>
                        <p:cond delay="indefinite"/>
                      </p:stCondLst>
                      <p:childTnLst>
                        <p:par>
                          <p:cTn id="101" fill="hold">
                            <p:stCondLst>
                              <p:cond delay="0"/>
                            </p:stCondLst>
                            <p:childTnLst>
                              <p:par>
                                <p:cTn id="102" presetID="10" presetClass="entr" presetSubtype="0" fill="hold" grpId="0" nodeType="clickEffect">
                                  <p:stCondLst>
                                    <p:cond delay="0"/>
                                  </p:stCondLst>
                                  <p:childTnLst>
                                    <p:set>
                                      <p:cBhvr>
                                        <p:cTn id="103" dur="1" fill="hold">
                                          <p:stCondLst>
                                            <p:cond delay="0"/>
                                          </p:stCondLst>
                                        </p:cTn>
                                        <p:tgtEl>
                                          <p:spTgt spid="30"/>
                                        </p:tgtEl>
                                        <p:attrNameLst>
                                          <p:attrName>style.visibility</p:attrName>
                                        </p:attrNameLst>
                                      </p:cBhvr>
                                      <p:to>
                                        <p:strVal val="visible"/>
                                      </p:to>
                                    </p:set>
                                    <p:animEffect transition="in" filter="fade">
                                      <p:cBhvr>
                                        <p:cTn id="104"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60" grpId="0" animBg="1"/>
      <p:bldP spid="2" grpId="0" animBg="1"/>
      <p:bldP spid="10" grpId="0" animBg="1"/>
      <p:bldP spid="11" grpId="0"/>
      <p:bldP spid="21" grpId="0"/>
      <p:bldP spid="13" grpId="0"/>
      <p:bldP spid="23" grpId="0"/>
      <p:bldP spid="24" grpId="0"/>
      <p:bldP spid="25" grpId="0"/>
      <p:bldP spid="26" grpId="0"/>
      <p:bldP spid="30" grpId="0" animBg="1"/>
      <p:bldP spid="31" grpId="0" animBg="1"/>
      <p:bldP spid="205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pages.pomona.edu/~wes04747/chem164/MolZoo/EBW.jpg">
            <a:hlinkClick r:id="rId2"/>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114801" y="133431"/>
            <a:ext cx="3048000" cy="3374265"/>
          </a:xfrm>
          <a:prstGeom prst="rect">
            <a:avLst/>
          </a:prstGeom>
          <a:noFill/>
          <a:extLst>
            <a:ext uri="{909E8E84-426E-40DD-AFC4-6F175D3DCCD1}">
              <a14:hiddenFill xmlns:a14="http://schemas.microsoft.com/office/drawing/2010/main" xmlns="">
                <a:solidFill>
                  <a:srgbClr val="FFFFFF"/>
                </a:solidFill>
              </a14:hiddenFill>
            </a:ext>
          </a:extLst>
        </p:spPr>
      </p:pic>
      <p:pic>
        <p:nvPicPr>
          <p:cNvPr id="4" name="Picture 14" descr="pauling"/>
          <p:cNvPicPr>
            <a:picLocks noChangeAspect="1" noChangeArrowheads="1"/>
          </p:cNvPicPr>
          <p:nvPr/>
        </p:nvPicPr>
        <p:blipFill>
          <a:blip r:embed="rId4" cstate="print"/>
          <a:srcRect/>
          <a:stretch>
            <a:fillRect/>
          </a:stretch>
        </p:blipFill>
        <p:spPr bwMode="auto">
          <a:xfrm>
            <a:off x="314325" y="133431"/>
            <a:ext cx="2971800" cy="3607687"/>
          </a:xfrm>
          <a:prstGeom prst="rect">
            <a:avLst/>
          </a:prstGeom>
          <a:noFill/>
          <a:ln w="9525">
            <a:noFill/>
            <a:miter lim="800000"/>
            <a:headEnd/>
            <a:tailEnd/>
          </a:ln>
        </p:spPr>
      </p:pic>
      <p:sp>
        <p:nvSpPr>
          <p:cNvPr id="3" name="TextBox 2"/>
          <p:cNvSpPr txBox="1"/>
          <p:nvPr/>
        </p:nvSpPr>
        <p:spPr>
          <a:xfrm>
            <a:off x="4114801" y="3657600"/>
            <a:ext cx="4724399" cy="1415772"/>
          </a:xfrm>
          <a:prstGeom prst="rect">
            <a:avLst/>
          </a:prstGeom>
          <a:noFill/>
        </p:spPr>
        <p:txBody>
          <a:bodyPr wrap="square" rtlCol="0">
            <a:spAutoFit/>
          </a:bodyPr>
          <a:lstStyle/>
          <a:p>
            <a:r>
              <a:rPr lang="en-US" sz="3200" dirty="0" smtClean="0"/>
              <a:t>E. Bright Wilson</a:t>
            </a:r>
          </a:p>
          <a:p>
            <a:r>
              <a:rPr lang="en-US" dirty="0" smtClean="0"/>
              <a:t> Harvard University, Chemistry</a:t>
            </a:r>
          </a:p>
          <a:p>
            <a:pPr marL="285750" indent="-285750">
              <a:buFont typeface="Arial" pitchFamily="34" charset="0"/>
              <a:buChar char="•"/>
            </a:pPr>
            <a:r>
              <a:rPr lang="en-US" dirty="0" smtClean="0"/>
              <a:t>National Medal of Science 1975</a:t>
            </a:r>
          </a:p>
          <a:p>
            <a:pPr marL="285750" indent="-285750">
              <a:buFont typeface="Arial" pitchFamily="34" charset="0"/>
              <a:buChar char="•"/>
            </a:pPr>
            <a:r>
              <a:rPr lang="en-US" dirty="0" smtClean="0"/>
              <a:t>T.W. Richards Endowed Chair </a:t>
            </a:r>
            <a:endParaRPr lang="en-US" dirty="0"/>
          </a:p>
        </p:txBody>
      </p:sp>
      <p:sp>
        <p:nvSpPr>
          <p:cNvPr id="6" name="TextBox 5"/>
          <p:cNvSpPr txBox="1"/>
          <p:nvPr/>
        </p:nvSpPr>
        <p:spPr>
          <a:xfrm>
            <a:off x="23813" y="3962400"/>
            <a:ext cx="3938588" cy="1692771"/>
          </a:xfrm>
          <a:prstGeom prst="rect">
            <a:avLst/>
          </a:prstGeom>
          <a:noFill/>
        </p:spPr>
        <p:txBody>
          <a:bodyPr wrap="square" rtlCol="0">
            <a:spAutoFit/>
          </a:bodyPr>
          <a:lstStyle/>
          <a:p>
            <a:r>
              <a:rPr lang="en-US" sz="3200" dirty="0" smtClean="0"/>
              <a:t>Linus Pauling</a:t>
            </a:r>
          </a:p>
          <a:p>
            <a:r>
              <a:rPr lang="en-US" dirty="0" smtClean="0"/>
              <a:t>Cal Tech, Chemistry </a:t>
            </a:r>
          </a:p>
          <a:p>
            <a:pPr marL="285750" indent="-285750">
              <a:buFont typeface="Arial" pitchFamily="34" charset="0"/>
              <a:buChar char="•"/>
            </a:pPr>
            <a:r>
              <a:rPr lang="en-US" dirty="0" smtClean="0"/>
              <a:t>Nobel Prize in Chemistry 1954</a:t>
            </a:r>
          </a:p>
          <a:p>
            <a:pPr marL="285750" indent="-285750">
              <a:buFont typeface="Arial" pitchFamily="34" charset="0"/>
              <a:buChar char="•"/>
            </a:pPr>
            <a:r>
              <a:rPr lang="en-US" dirty="0" smtClean="0"/>
              <a:t>Nobel Peace Prize 1962</a:t>
            </a:r>
          </a:p>
          <a:p>
            <a:pPr marL="285750" indent="-285750">
              <a:buFont typeface="Arial" pitchFamily="34" charset="0"/>
              <a:buChar char="•"/>
            </a:pPr>
            <a:endParaRPr lang="en-US" dirty="0"/>
          </a:p>
        </p:txBody>
      </p:sp>
      <p:cxnSp>
        <p:nvCxnSpPr>
          <p:cNvPr id="7" name="Straight Arrow Connector 6"/>
          <p:cNvCxnSpPr/>
          <p:nvPr/>
        </p:nvCxnSpPr>
        <p:spPr bwMode="auto">
          <a:xfrm>
            <a:off x="3276600" y="2133600"/>
            <a:ext cx="685801" cy="0"/>
          </a:xfrm>
          <a:prstGeom prst="straightConnector1">
            <a:avLst/>
          </a:prstGeom>
          <a:solidFill>
            <a:schemeClr val="accent1"/>
          </a:solidFill>
          <a:ln w="82550" cap="flat" cmpd="sng" algn="ctr">
            <a:solidFill>
              <a:schemeClr val="tx1"/>
            </a:solidFill>
            <a:prstDash val="solid"/>
            <a:round/>
            <a:headEnd type="none" w="med" len="med"/>
            <a:tailEnd type="arrow"/>
          </a:ln>
          <a:effectLst/>
        </p:spPr>
      </p:cxnSp>
      <p:cxnSp>
        <p:nvCxnSpPr>
          <p:cNvPr id="9" name="Straight Arrow Connector 8"/>
          <p:cNvCxnSpPr/>
          <p:nvPr/>
        </p:nvCxnSpPr>
        <p:spPr bwMode="auto">
          <a:xfrm>
            <a:off x="7467600" y="2019381"/>
            <a:ext cx="685801" cy="0"/>
          </a:xfrm>
          <a:prstGeom prst="straightConnector1">
            <a:avLst/>
          </a:prstGeom>
          <a:solidFill>
            <a:schemeClr val="accent1"/>
          </a:solidFill>
          <a:ln w="82550" cap="flat" cmpd="sng" algn="ctr">
            <a:solidFill>
              <a:schemeClr val="tx1"/>
            </a:solidFill>
            <a:prstDash val="solid"/>
            <a:round/>
            <a:headEnd type="none" w="med" len="med"/>
            <a:tailEnd type="arrow"/>
          </a:ln>
          <a:effectLst/>
        </p:spPr>
      </p:cxnSp>
    </p:spTree>
    <p:extLst>
      <p:ext uri="{BB962C8B-B14F-4D97-AF65-F5344CB8AC3E}">
        <p14:creationId xmlns:p14="http://schemas.microsoft.com/office/powerpoint/2010/main" xmlns="" val="2602353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par>
                                <p:cTn id="13" presetID="10" presetClass="entr" presetSubtype="0" fill="hold" nodeType="withEffect">
                                  <p:stCondLst>
                                    <p:cond delay="0"/>
                                  </p:stCondLst>
                                  <p:childTnLst>
                                    <p:set>
                                      <p:cBhvr>
                                        <p:cTn id="14" dur="1" fill="hold">
                                          <p:stCondLst>
                                            <p:cond delay="0"/>
                                          </p:stCondLst>
                                        </p:cTn>
                                        <p:tgtEl>
                                          <p:spTgt spid="6146"/>
                                        </p:tgtEl>
                                        <p:attrNameLst>
                                          <p:attrName>style.visibility</p:attrName>
                                        </p:attrNameLst>
                                      </p:cBhvr>
                                      <p:to>
                                        <p:strVal val="visible"/>
                                      </p:to>
                                    </p:set>
                                    <p:animEffect transition="in" filter="fade">
                                      <p:cBhvr>
                                        <p:cTn id="15" dur="500"/>
                                        <p:tgtEl>
                                          <p:spTgt spid="614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500"/>
                                        <p:tgtEl>
                                          <p:spTgt spid="3"/>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academictree.org/photo/cache.068119.jpg">
            <a:hlinkClick r:id="rId2"/>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180975"/>
            <a:ext cx="3962398" cy="396240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228600" y="4252912"/>
            <a:ext cx="4114800" cy="1200329"/>
          </a:xfrm>
          <a:prstGeom prst="rect">
            <a:avLst/>
          </a:prstGeom>
          <a:noFill/>
        </p:spPr>
        <p:txBody>
          <a:bodyPr wrap="square" rtlCol="0">
            <a:spAutoFit/>
          </a:bodyPr>
          <a:lstStyle/>
          <a:p>
            <a:r>
              <a:rPr lang="en-US" sz="3600" dirty="0" smtClean="0"/>
              <a:t>R. L. </a:t>
            </a:r>
            <a:r>
              <a:rPr lang="en-US" sz="3600" dirty="0" err="1" smtClean="0"/>
              <a:t>Kuczkowski</a:t>
            </a:r>
            <a:endParaRPr lang="en-US" sz="3600" dirty="0" smtClean="0"/>
          </a:p>
          <a:p>
            <a:r>
              <a:rPr lang="en-US" dirty="0" smtClean="0"/>
              <a:t>University of Michigan, Chemistry</a:t>
            </a:r>
          </a:p>
          <a:p>
            <a:r>
              <a:rPr lang="en-US" dirty="0" smtClean="0"/>
              <a:t>Department Chair </a:t>
            </a:r>
            <a:endParaRPr lang="en-US" dirty="0"/>
          </a:p>
        </p:txBody>
      </p:sp>
      <p:cxnSp>
        <p:nvCxnSpPr>
          <p:cNvPr id="4" name="Straight Arrow Connector 3"/>
          <p:cNvCxnSpPr/>
          <p:nvPr/>
        </p:nvCxnSpPr>
        <p:spPr bwMode="auto">
          <a:xfrm>
            <a:off x="4152899" y="2067570"/>
            <a:ext cx="685801" cy="0"/>
          </a:xfrm>
          <a:prstGeom prst="straightConnector1">
            <a:avLst/>
          </a:prstGeom>
          <a:solidFill>
            <a:schemeClr val="accent1"/>
          </a:solidFill>
          <a:ln w="82550" cap="flat" cmpd="sng" algn="ctr">
            <a:solidFill>
              <a:schemeClr val="tx1"/>
            </a:solidFill>
            <a:prstDash val="solid"/>
            <a:round/>
            <a:headEnd type="none" w="med" len="med"/>
            <a:tailEnd type="arrow"/>
          </a:ln>
          <a:effectLst/>
        </p:spPr>
      </p:cxnSp>
      <p:pic>
        <p:nvPicPr>
          <p:cNvPr id="5" name="Picture 7" descr="madsci1"/>
          <p:cNvPicPr>
            <a:picLocks noChangeAspect="1" noChangeArrowheads="1"/>
          </p:cNvPicPr>
          <p:nvPr/>
        </p:nvPicPr>
        <p:blipFill>
          <a:blip r:embed="rId4" cstate="print"/>
          <a:srcRect/>
          <a:stretch>
            <a:fillRect/>
          </a:stretch>
        </p:blipFill>
        <p:spPr bwMode="auto">
          <a:xfrm>
            <a:off x="4800600" y="330381"/>
            <a:ext cx="3276599" cy="3183867"/>
          </a:xfrm>
          <a:prstGeom prst="rect">
            <a:avLst/>
          </a:prstGeom>
          <a:noFill/>
          <a:ln w="9525">
            <a:noFill/>
            <a:miter lim="800000"/>
            <a:headEnd/>
            <a:tailEnd/>
          </a:ln>
        </p:spPr>
      </p:pic>
      <p:sp>
        <p:nvSpPr>
          <p:cNvPr id="3" name="TextBox 2"/>
          <p:cNvSpPr txBox="1"/>
          <p:nvPr/>
        </p:nvSpPr>
        <p:spPr>
          <a:xfrm>
            <a:off x="4495800" y="3514248"/>
            <a:ext cx="4800600" cy="1477328"/>
          </a:xfrm>
          <a:prstGeom prst="rect">
            <a:avLst/>
          </a:prstGeom>
          <a:noFill/>
        </p:spPr>
        <p:txBody>
          <a:bodyPr wrap="square" rtlCol="0">
            <a:spAutoFit/>
          </a:bodyPr>
          <a:lstStyle/>
          <a:p>
            <a:r>
              <a:rPr lang="en-US" sz="3600" dirty="0" smtClean="0"/>
              <a:t>‘Doc’ Fong</a:t>
            </a:r>
          </a:p>
          <a:p>
            <a:r>
              <a:rPr lang="en-US" dirty="0" smtClean="0"/>
              <a:t>SUNY Alfred State Chemistry</a:t>
            </a:r>
          </a:p>
          <a:p>
            <a:r>
              <a:rPr lang="en-US" dirty="0" smtClean="0"/>
              <a:t>Coordinator, Forensic Science Technology (and nut case)</a:t>
            </a:r>
            <a:endParaRPr lang="en-US" dirty="0"/>
          </a:p>
        </p:txBody>
      </p:sp>
      <p:cxnSp>
        <p:nvCxnSpPr>
          <p:cNvPr id="7" name="Straight Arrow Connector 6"/>
          <p:cNvCxnSpPr/>
          <p:nvPr/>
        </p:nvCxnSpPr>
        <p:spPr bwMode="auto">
          <a:xfrm>
            <a:off x="6762750" y="1886040"/>
            <a:ext cx="671512" cy="0"/>
          </a:xfrm>
          <a:prstGeom prst="straightConnector1">
            <a:avLst/>
          </a:prstGeom>
          <a:solidFill>
            <a:schemeClr val="accent1"/>
          </a:solidFill>
          <a:ln w="82550" cap="flat" cmpd="sng" algn="ctr">
            <a:solidFill>
              <a:schemeClr val="tx1"/>
            </a:solidFill>
            <a:prstDash val="solid"/>
            <a:round/>
            <a:headEnd type="none" w="med" len="med"/>
            <a:tailEnd type="arrow"/>
          </a:ln>
          <a:effectLst/>
        </p:spPr>
      </p:cxnSp>
      <p:sp>
        <p:nvSpPr>
          <p:cNvPr id="11" name="TextBox 10"/>
          <p:cNvSpPr txBox="1"/>
          <p:nvPr/>
        </p:nvSpPr>
        <p:spPr>
          <a:xfrm>
            <a:off x="7462836" y="1515844"/>
            <a:ext cx="1752600" cy="646331"/>
          </a:xfrm>
          <a:prstGeom prst="rect">
            <a:avLst/>
          </a:prstGeom>
          <a:noFill/>
        </p:spPr>
        <p:txBody>
          <a:bodyPr wrap="square" rtlCol="0">
            <a:spAutoFit/>
          </a:bodyPr>
          <a:lstStyle/>
          <a:p>
            <a:r>
              <a:rPr lang="en-US" sz="3600" dirty="0" smtClean="0"/>
              <a:t>YOU !</a:t>
            </a:r>
            <a:endParaRPr lang="en-US" sz="3600" dirty="0"/>
          </a:p>
        </p:txBody>
      </p:sp>
    </p:spTree>
    <p:extLst>
      <p:ext uri="{BB962C8B-B14F-4D97-AF65-F5344CB8AC3E}">
        <p14:creationId xmlns:p14="http://schemas.microsoft.com/office/powerpoint/2010/main" xmlns="" val="2251059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fade">
                                      <p:cBhvr>
                                        <p:cTn id="7" dur="500"/>
                                        <p:tgtEl>
                                          <p:spTgt spid="717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par>
                                <p:cTn id="16" presetID="10" presetClass="entr" presetSubtype="0" fill="hold"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500"/>
                                        <p:tgtEl>
                                          <p:spTgt spid="3"/>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500"/>
                                        <p:tgtEl>
                                          <p:spTgt spid="7"/>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normAutofit fontScale="90000"/>
          </a:bodyPr>
          <a:lstStyle/>
          <a:p>
            <a:r>
              <a:rPr lang="en-US" sz="4000"/>
              <a:t>Problems with Pauling Valence Bond (LCAO) Model: </a:t>
            </a:r>
            <a:r>
              <a:rPr lang="en-US" sz="4000" smtClean="0"/>
              <a:t>1955</a:t>
            </a:r>
            <a:endParaRPr lang="en-US" sz="4000"/>
          </a:p>
        </p:txBody>
      </p:sp>
      <p:sp>
        <p:nvSpPr>
          <p:cNvPr id="61443" name="Text Box 3"/>
          <p:cNvSpPr txBox="1">
            <a:spLocks noChangeArrowheads="1"/>
          </p:cNvSpPr>
          <p:nvPr/>
        </p:nvSpPr>
        <p:spPr bwMode="auto">
          <a:xfrm>
            <a:off x="1143000" y="1600200"/>
            <a:ext cx="7239000" cy="3477875"/>
          </a:xfrm>
          <a:prstGeom prst="rect">
            <a:avLst/>
          </a:prstGeom>
          <a:noFill/>
          <a:ln w="9525">
            <a:noFill/>
            <a:miter lim="800000"/>
            <a:headEnd/>
            <a:tailEnd/>
          </a:ln>
          <a:effectLst/>
        </p:spPr>
        <p:txBody>
          <a:bodyPr>
            <a:spAutoFit/>
          </a:bodyPr>
          <a:lstStyle/>
          <a:p>
            <a:pPr>
              <a:spcBef>
                <a:spcPct val="50000"/>
              </a:spcBef>
              <a:buFont typeface="Wingdings" pitchFamily="2" charset="2"/>
              <a:buChar char="ü"/>
            </a:pPr>
            <a:r>
              <a:rPr lang="en-US" sz="4000" dirty="0">
                <a:solidFill>
                  <a:srgbClr val="FF0066"/>
                </a:solidFill>
                <a:effectLst>
                  <a:outerShdw blurRad="38100" dist="38100" dir="2700000" algn="tl">
                    <a:srgbClr val="C0C0C0"/>
                  </a:outerShdw>
                </a:effectLst>
              </a:rPr>
              <a:t>Fails to provide procedure to determine the numeric details of molecular energy and spectra  </a:t>
            </a:r>
          </a:p>
          <a:p>
            <a:pPr>
              <a:spcBef>
                <a:spcPct val="50000"/>
              </a:spcBef>
              <a:buFont typeface="Wingdings" pitchFamily="2" charset="2"/>
              <a:buNone/>
            </a:pPr>
            <a:r>
              <a:rPr lang="en-US" sz="4000" i="1" dirty="0">
                <a:solidFill>
                  <a:srgbClr val="000000"/>
                </a:solidFill>
                <a:effectLst>
                  <a:outerShdw blurRad="38100" dist="38100" dir="2700000" algn="tl">
                    <a:srgbClr val="C0C0C0"/>
                  </a:outerShdw>
                </a:effectLst>
              </a:rPr>
              <a:t>translation…can’t compute a stinking </a:t>
            </a:r>
            <a:r>
              <a:rPr lang="en-US" sz="4000" i="1" dirty="0" smtClean="0">
                <a:solidFill>
                  <a:srgbClr val="000000"/>
                </a:solidFill>
                <a:effectLst>
                  <a:outerShdw blurRad="38100" dist="38100" dir="2700000" algn="tl">
                    <a:srgbClr val="C0C0C0"/>
                  </a:outerShdw>
                </a:effectLst>
              </a:rPr>
              <a:t>thing</a:t>
            </a:r>
            <a:endParaRPr lang="en-US" sz="4000" i="1" dirty="0">
              <a:solidFill>
                <a:srgbClr val="000000"/>
              </a:solidFill>
              <a:effectLst>
                <a:outerShdw blurRad="38100" dist="38100" dir="2700000" algn="tl">
                  <a:srgbClr val="C0C0C0"/>
                </a:outerShdw>
              </a:effectLst>
            </a:endParaRPr>
          </a:p>
        </p:txBody>
      </p:sp>
    </p:spTree>
    <p:extLst>
      <p:ext uri="{BB962C8B-B14F-4D97-AF65-F5344CB8AC3E}">
        <p14:creationId xmlns:p14="http://schemas.microsoft.com/office/powerpoint/2010/main" xmlns="" val="288709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1443">
                                            <p:txEl>
                                              <p:pRg st="0" end="0"/>
                                            </p:txEl>
                                          </p:spTgt>
                                        </p:tgtEl>
                                        <p:attrNameLst>
                                          <p:attrName>style.visibility</p:attrName>
                                        </p:attrNameLst>
                                      </p:cBhvr>
                                      <p:to>
                                        <p:strVal val="visible"/>
                                      </p:to>
                                    </p:set>
                                    <p:animEffect transition="in" filter="box(in)">
                                      <p:cBhvr>
                                        <p:cTn id="7" dur="500"/>
                                        <p:tgtEl>
                                          <p:spTgt spid="614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1443">
                                            <p:txEl>
                                              <p:pRg st="1" end="1"/>
                                            </p:txEl>
                                          </p:spTgt>
                                        </p:tgtEl>
                                        <p:attrNameLst>
                                          <p:attrName>style.visibility</p:attrName>
                                        </p:attrNameLst>
                                      </p:cBhvr>
                                      <p:to>
                                        <p:strVal val="visible"/>
                                      </p:to>
                                    </p:set>
                                    <p:animEffect transition="in" filter="box(in)">
                                      <p:cBhvr>
                                        <p:cTn id="12" dur="500"/>
                                        <p:tgtEl>
                                          <p:spTgt spid="614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normAutofit fontScale="90000"/>
          </a:bodyPr>
          <a:lstStyle/>
          <a:p>
            <a:r>
              <a:rPr lang="en-US" sz="4000"/>
              <a:t>Problems with Pauling Valence Bond (LCAO) Model: </a:t>
            </a:r>
            <a:r>
              <a:rPr lang="en-US" sz="4000" smtClean="0"/>
              <a:t>1955</a:t>
            </a:r>
            <a:endParaRPr lang="en-US" sz="4000"/>
          </a:p>
        </p:txBody>
      </p:sp>
      <p:sp>
        <p:nvSpPr>
          <p:cNvPr id="61443" name="Text Box 3"/>
          <p:cNvSpPr txBox="1">
            <a:spLocks noChangeArrowheads="1"/>
          </p:cNvSpPr>
          <p:nvPr/>
        </p:nvSpPr>
        <p:spPr bwMode="auto">
          <a:xfrm>
            <a:off x="1143000" y="1600200"/>
            <a:ext cx="7239000" cy="4708981"/>
          </a:xfrm>
          <a:prstGeom prst="rect">
            <a:avLst/>
          </a:prstGeom>
          <a:noFill/>
          <a:ln w="9525">
            <a:noFill/>
            <a:miter lim="800000"/>
            <a:headEnd/>
            <a:tailEnd/>
          </a:ln>
          <a:effectLst/>
        </p:spPr>
        <p:txBody>
          <a:bodyPr>
            <a:spAutoFit/>
          </a:bodyPr>
          <a:lstStyle/>
          <a:p>
            <a:pPr>
              <a:spcBef>
                <a:spcPct val="50000"/>
              </a:spcBef>
              <a:buFont typeface="Wingdings" pitchFamily="2" charset="2"/>
              <a:buChar char="ü"/>
            </a:pPr>
            <a:r>
              <a:rPr lang="en-US" sz="3600" dirty="0" smtClean="0">
                <a:solidFill>
                  <a:srgbClr val="FF0066"/>
                </a:solidFill>
                <a:effectLst>
                  <a:outerShdw blurRad="38100" dist="38100" dir="2700000" algn="tl">
                    <a:srgbClr val="C0C0C0"/>
                  </a:outerShdw>
                </a:effectLst>
              </a:rPr>
              <a:t>Doesn’t </a:t>
            </a:r>
            <a:r>
              <a:rPr lang="en-US" sz="3600" dirty="0">
                <a:solidFill>
                  <a:srgbClr val="FF0066"/>
                </a:solidFill>
                <a:effectLst>
                  <a:outerShdw blurRad="38100" dist="38100" dir="2700000" algn="tl">
                    <a:srgbClr val="C0C0C0"/>
                  </a:outerShdw>
                </a:effectLst>
              </a:rPr>
              <a:t>allow  adjustments for changes of atoms bonded to the central atom</a:t>
            </a:r>
          </a:p>
          <a:p>
            <a:pPr>
              <a:spcBef>
                <a:spcPct val="50000"/>
              </a:spcBef>
              <a:buFont typeface="Wingdings" pitchFamily="2" charset="2"/>
              <a:buNone/>
            </a:pPr>
            <a:r>
              <a:rPr lang="en-US" sz="3600" i="1" dirty="0">
                <a:solidFill>
                  <a:srgbClr val="000000"/>
                </a:solidFill>
                <a:effectLst>
                  <a:outerShdw blurRad="38100" dist="38100" dir="2700000" algn="tl">
                    <a:srgbClr val="C0C0C0"/>
                  </a:outerShdw>
                </a:effectLst>
              </a:rPr>
              <a:t>Example: can’t distinguish electronic shape or density of CH</a:t>
            </a:r>
            <a:r>
              <a:rPr lang="en-US" sz="3600" i="1" baseline="-25000" dirty="0">
                <a:solidFill>
                  <a:srgbClr val="000000"/>
                </a:solidFill>
                <a:effectLst>
                  <a:outerShdw blurRad="38100" dist="38100" dir="2700000" algn="tl">
                    <a:srgbClr val="C0C0C0"/>
                  </a:outerShdw>
                </a:effectLst>
              </a:rPr>
              <a:t>4 </a:t>
            </a:r>
            <a:r>
              <a:rPr lang="en-US" sz="3600" i="1" dirty="0" err="1">
                <a:solidFill>
                  <a:srgbClr val="000000"/>
                </a:solidFill>
                <a:effectLst>
                  <a:outerShdw blurRad="38100" dist="38100" dir="2700000" algn="tl">
                    <a:srgbClr val="C0C0C0"/>
                  </a:outerShdw>
                </a:effectLst>
              </a:rPr>
              <a:t>vs</a:t>
            </a:r>
            <a:r>
              <a:rPr lang="en-US" sz="3600" i="1" dirty="0">
                <a:solidFill>
                  <a:srgbClr val="000000"/>
                </a:solidFill>
                <a:effectLst>
                  <a:outerShdw blurRad="38100" dist="38100" dir="2700000" algn="tl">
                    <a:srgbClr val="C0C0C0"/>
                  </a:outerShdw>
                </a:effectLst>
              </a:rPr>
              <a:t> CF</a:t>
            </a:r>
            <a:r>
              <a:rPr lang="en-US" sz="3600" i="1" baseline="-25000" dirty="0">
                <a:solidFill>
                  <a:srgbClr val="000000"/>
                </a:solidFill>
                <a:effectLst>
                  <a:outerShdw blurRad="38100" dist="38100" dir="2700000" algn="tl">
                    <a:srgbClr val="C0C0C0"/>
                  </a:outerShdw>
                </a:effectLst>
              </a:rPr>
              <a:t>4</a:t>
            </a:r>
            <a:r>
              <a:rPr lang="en-US" sz="3600" i="1" dirty="0">
                <a:solidFill>
                  <a:srgbClr val="000000"/>
                </a:solidFill>
                <a:effectLst>
                  <a:outerShdw blurRad="38100" dist="38100" dir="2700000" algn="tl">
                    <a:srgbClr val="C0C0C0"/>
                  </a:outerShdw>
                </a:effectLst>
              </a:rPr>
              <a:t> except with `</a:t>
            </a:r>
            <a:r>
              <a:rPr lang="en-US" sz="3600" i="1" dirty="0" err="1">
                <a:solidFill>
                  <a:srgbClr val="000000"/>
                </a:solidFill>
                <a:effectLst>
                  <a:outerShdw blurRad="38100" dist="38100" dir="2700000" algn="tl">
                    <a:srgbClr val="C0C0C0"/>
                  </a:outerShdw>
                </a:effectLst>
              </a:rPr>
              <a:t>electronegativity</a:t>
            </a:r>
            <a:r>
              <a:rPr lang="en-US" sz="3600" i="1" dirty="0">
                <a:solidFill>
                  <a:srgbClr val="000000"/>
                </a:solidFill>
                <a:effectLst>
                  <a:outerShdw blurRad="38100" dist="38100" dir="2700000" algn="tl">
                    <a:srgbClr val="C0C0C0"/>
                  </a:outerShdw>
                </a:effectLst>
              </a:rPr>
              <a:t>’ and vague sketches</a:t>
            </a:r>
          </a:p>
          <a:p>
            <a:pPr>
              <a:spcBef>
                <a:spcPct val="50000"/>
              </a:spcBef>
              <a:buFont typeface="Wingdings" pitchFamily="2" charset="2"/>
              <a:buNone/>
            </a:pPr>
            <a:endParaRPr lang="en-US" sz="2000" i="1" dirty="0">
              <a:solidFill>
                <a:srgbClr val="000000"/>
              </a:solidFill>
              <a:effectLst>
                <a:outerShdw blurRad="38100" dist="38100" dir="2700000" algn="tl">
                  <a:srgbClr val="C0C0C0"/>
                </a:outerShdw>
              </a:effectLst>
            </a:endParaRPr>
          </a:p>
        </p:txBody>
      </p:sp>
    </p:spTree>
    <p:extLst>
      <p:ext uri="{BB962C8B-B14F-4D97-AF65-F5344CB8AC3E}">
        <p14:creationId xmlns:p14="http://schemas.microsoft.com/office/powerpoint/2010/main" xmlns="" val="288709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1443">
                                            <p:txEl>
                                              <p:pRg st="0" end="0"/>
                                            </p:txEl>
                                          </p:spTgt>
                                        </p:tgtEl>
                                        <p:attrNameLst>
                                          <p:attrName>style.visibility</p:attrName>
                                        </p:attrNameLst>
                                      </p:cBhvr>
                                      <p:to>
                                        <p:strVal val="visible"/>
                                      </p:to>
                                    </p:set>
                                    <p:animEffect transition="in" filter="box(in)">
                                      <p:cBhvr>
                                        <p:cTn id="7" dur="500"/>
                                        <p:tgtEl>
                                          <p:spTgt spid="614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1443">
                                            <p:txEl>
                                              <p:pRg st="1" end="1"/>
                                            </p:txEl>
                                          </p:spTgt>
                                        </p:tgtEl>
                                        <p:attrNameLst>
                                          <p:attrName>style.visibility</p:attrName>
                                        </p:attrNameLst>
                                      </p:cBhvr>
                                      <p:to>
                                        <p:strVal val="visible"/>
                                      </p:to>
                                    </p:set>
                                    <p:animEffect transition="in" filter="box(in)">
                                      <p:cBhvr>
                                        <p:cTn id="12" dur="500"/>
                                        <p:tgtEl>
                                          <p:spTgt spid="614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5" name="Picture 5" descr="Pauling_Vit_C_Book_Cover"/>
          <p:cNvPicPr>
            <a:picLocks noChangeAspect="1" noChangeArrowheads="1"/>
          </p:cNvPicPr>
          <p:nvPr/>
        </p:nvPicPr>
        <p:blipFill>
          <a:blip r:embed="rId2" cstate="print"/>
          <a:srcRect/>
          <a:stretch>
            <a:fillRect/>
          </a:stretch>
        </p:blipFill>
        <p:spPr bwMode="auto">
          <a:xfrm>
            <a:off x="5105400" y="2362200"/>
            <a:ext cx="4267200" cy="4267200"/>
          </a:xfrm>
          <a:prstGeom prst="rect">
            <a:avLst/>
          </a:prstGeom>
          <a:noFill/>
        </p:spPr>
      </p:pic>
      <p:pic>
        <p:nvPicPr>
          <p:cNvPr id="8" name="Picture 14" descr="pauling"/>
          <p:cNvPicPr>
            <a:picLocks noChangeAspect="1" noChangeArrowheads="1"/>
          </p:cNvPicPr>
          <p:nvPr/>
        </p:nvPicPr>
        <p:blipFill>
          <a:blip r:embed="rId3" cstate="print"/>
          <a:srcRect/>
          <a:stretch>
            <a:fillRect/>
          </a:stretch>
        </p:blipFill>
        <p:spPr bwMode="auto">
          <a:xfrm>
            <a:off x="0" y="152400"/>
            <a:ext cx="1981200" cy="2405125"/>
          </a:xfrm>
          <a:prstGeom prst="rect">
            <a:avLst/>
          </a:prstGeom>
          <a:noFill/>
          <a:ln w="9525">
            <a:noFill/>
            <a:miter lim="800000"/>
            <a:headEnd/>
            <a:tailEnd/>
          </a:ln>
        </p:spPr>
      </p:pic>
      <p:sp>
        <p:nvSpPr>
          <p:cNvPr id="9" name="TextBox 8"/>
          <p:cNvSpPr txBox="1"/>
          <p:nvPr/>
        </p:nvSpPr>
        <p:spPr>
          <a:xfrm>
            <a:off x="2362200" y="228600"/>
            <a:ext cx="6781800" cy="1569660"/>
          </a:xfrm>
          <a:prstGeom prst="rect">
            <a:avLst/>
          </a:prstGeom>
          <a:noFill/>
        </p:spPr>
        <p:txBody>
          <a:bodyPr wrap="square" rtlCol="0">
            <a:spAutoFit/>
          </a:bodyPr>
          <a:lstStyle/>
          <a:p>
            <a:r>
              <a:rPr lang="en-US" sz="3200" dirty="0" smtClean="0"/>
              <a:t>So what !  I’m famous and my theory is still the go-to-theory for number-challenged organic chemists…”</a:t>
            </a:r>
            <a:endParaRPr lang="en-US" sz="3200" dirty="0"/>
          </a:p>
        </p:txBody>
      </p:sp>
      <p:pic>
        <p:nvPicPr>
          <p:cNvPr id="34818" name="Picture 2" descr="C:\Users\fong\Pictures\pauling 2.bmp"/>
          <p:cNvPicPr>
            <a:picLocks noChangeAspect="1" noChangeArrowheads="1"/>
          </p:cNvPicPr>
          <p:nvPr/>
        </p:nvPicPr>
        <p:blipFill>
          <a:blip r:embed="rId4" cstate="print"/>
          <a:srcRect/>
          <a:stretch>
            <a:fillRect/>
          </a:stretch>
        </p:blipFill>
        <p:spPr bwMode="auto">
          <a:xfrm>
            <a:off x="2819400" y="2590800"/>
            <a:ext cx="2971800" cy="3900487"/>
          </a:xfrm>
          <a:prstGeom prst="rect">
            <a:avLst/>
          </a:prstGeom>
          <a:noFill/>
        </p:spPr>
      </p:pic>
      <p:pic>
        <p:nvPicPr>
          <p:cNvPr id="34819" name="Picture 3" descr="C:\Users\fong\Pictures\pauling.png"/>
          <p:cNvPicPr>
            <a:picLocks noChangeAspect="1" noChangeArrowheads="1"/>
          </p:cNvPicPr>
          <p:nvPr/>
        </p:nvPicPr>
        <p:blipFill>
          <a:blip r:embed="rId5" cstate="print"/>
          <a:srcRect/>
          <a:stretch>
            <a:fillRect/>
          </a:stretch>
        </p:blipFill>
        <p:spPr bwMode="auto">
          <a:xfrm>
            <a:off x="152400" y="2590800"/>
            <a:ext cx="2661578" cy="3780006"/>
          </a:xfrm>
          <a:prstGeom prst="rect">
            <a:avLst/>
          </a:prstGeom>
          <a:noFill/>
        </p:spPr>
      </p:pic>
    </p:spTree>
    <p:extLst>
      <p:ext uri="{BB962C8B-B14F-4D97-AF65-F5344CB8AC3E}">
        <p14:creationId xmlns:p14="http://schemas.microsoft.com/office/powerpoint/2010/main" xmlns="" val="288709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4819"/>
                                        </p:tgtEl>
                                        <p:attrNameLst>
                                          <p:attrName>style.visibility</p:attrName>
                                        </p:attrNameLst>
                                      </p:cBhvr>
                                      <p:to>
                                        <p:strVal val="visible"/>
                                      </p:to>
                                    </p:set>
                                    <p:animEffect transition="in" filter="blinds(horizontal)">
                                      <p:cBhvr>
                                        <p:cTn id="12" dur="500"/>
                                        <p:tgtEl>
                                          <p:spTgt spid="3481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4818"/>
                                        </p:tgtEl>
                                        <p:attrNameLst>
                                          <p:attrName>style.visibility</p:attrName>
                                        </p:attrNameLst>
                                      </p:cBhvr>
                                      <p:to>
                                        <p:strVal val="visible"/>
                                      </p:to>
                                    </p:set>
                                    <p:animEffect transition="in" filter="blinds(horizontal)">
                                      <p:cBhvr>
                                        <p:cTn id="17" dur="500"/>
                                        <p:tgtEl>
                                          <p:spTgt spid="3481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1445"/>
                                        </p:tgtEl>
                                        <p:attrNameLst>
                                          <p:attrName>style.visibility</p:attrName>
                                        </p:attrNameLst>
                                      </p:cBhvr>
                                      <p:to>
                                        <p:strVal val="visible"/>
                                      </p:to>
                                    </p:set>
                                    <p:animEffect transition="in" filter="blinds(horizontal)">
                                      <p:cBhvr>
                                        <p:cTn id="22" dur="500"/>
                                        <p:tgtEl>
                                          <p:spTgt spid="614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4" name="Picture 4" descr="LinusPaulingmiddle school"/>
          <p:cNvPicPr>
            <a:picLocks noChangeAspect="1" noChangeArrowheads="1"/>
          </p:cNvPicPr>
          <p:nvPr/>
        </p:nvPicPr>
        <p:blipFill>
          <a:blip r:embed="rId2" cstate="print"/>
          <a:srcRect/>
          <a:stretch>
            <a:fillRect/>
          </a:stretch>
        </p:blipFill>
        <p:spPr bwMode="auto">
          <a:xfrm>
            <a:off x="2133600" y="1981200"/>
            <a:ext cx="5486400" cy="4235116"/>
          </a:xfrm>
          <a:prstGeom prst="rect">
            <a:avLst/>
          </a:prstGeom>
          <a:noFill/>
        </p:spPr>
      </p:pic>
      <p:sp>
        <p:nvSpPr>
          <p:cNvPr id="61446" name="Text Box 6"/>
          <p:cNvSpPr txBox="1">
            <a:spLocks noChangeArrowheads="1"/>
          </p:cNvSpPr>
          <p:nvPr/>
        </p:nvSpPr>
        <p:spPr bwMode="auto">
          <a:xfrm>
            <a:off x="2286000" y="685800"/>
            <a:ext cx="5105400" cy="1169551"/>
          </a:xfrm>
          <a:prstGeom prst="rect">
            <a:avLst/>
          </a:prstGeom>
          <a:noFill/>
          <a:ln w="9525">
            <a:noFill/>
            <a:miter lim="800000"/>
            <a:headEnd/>
            <a:tailEnd/>
          </a:ln>
          <a:effectLst/>
        </p:spPr>
        <p:txBody>
          <a:bodyPr wrap="square">
            <a:spAutoFit/>
          </a:bodyPr>
          <a:lstStyle/>
          <a:p>
            <a:pPr>
              <a:spcBef>
                <a:spcPct val="50000"/>
              </a:spcBef>
            </a:pPr>
            <a:r>
              <a:rPr lang="en-US" sz="2800" dirty="0" err="1">
                <a:solidFill>
                  <a:srgbClr val="333399"/>
                </a:solidFill>
                <a:effectLst>
                  <a:outerShdw blurRad="38100" dist="38100" dir="2700000" algn="tl">
                    <a:srgbClr val="C0C0C0"/>
                  </a:outerShdw>
                </a:effectLst>
              </a:rPr>
              <a:t>Linus</a:t>
            </a:r>
            <a:r>
              <a:rPr lang="en-US" sz="2800" dirty="0">
                <a:solidFill>
                  <a:srgbClr val="333399"/>
                </a:solidFill>
                <a:effectLst>
                  <a:outerShdw blurRad="38100" dist="38100" dir="2700000" algn="tl">
                    <a:srgbClr val="C0C0C0"/>
                  </a:outerShdw>
                </a:effectLst>
              </a:rPr>
              <a:t> </a:t>
            </a:r>
            <a:r>
              <a:rPr lang="en-US" sz="2800" dirty="0" smtClean="0">
                <a:solidFill>
                  <a:srgbClr val="333399"/>
                </a:solidFill>
                <a:effectLst>
                  <a:outerShdw blurRad="38100" dist="38100" dir="2700000" algn="tl">
                    <a:srgbClr val="C0C0C0"/>
                  </a:outerShdw>
                </a:effectLst>
              </a:rPr>
              <a:t>Pauling Middle </a:t>
            </a:r>
            <a:r>
              <a:rPr lang="en-US" sz="2800" dirty="0">
                <a:solidFill>
                  <a:srgbClr val="333399"/>
                </a:solidFill>
                <a:effectLst>
                  <a:outerShdw blurRad="38100" dist="38100" dir="2700000" algn="tl">
                    <a:srgbClr val="C0C0C0"/>
                  </a:outerShdw>
                </a:effectLst>
              </a:rPr>
              <a:t>School</a:t>
            </a:r>
          </a:p>
          <a:p>
            <a:pPr>
              <a:spcBef>
                <a:spcPct val="50000"/>
              </a:spcBef>
            </a:pPr>
            <a:r>
              <a:rPr lang="en-US" sz="2800" dirty="0">
                <a:solidFill>
                  <a:srgbClr val="333399"/>
                </a:solidFill>
                <a:effectLst>
                  <a:outerShdw blurRad="38100" dist="38100" dir="2700000" algn="tl">
                    <a:srgbClr val="C0C0C0"/>
                  </a:outerShdw>
                </a:effectLst>
              </a:rPr>
              <a:t>Corvallis Ore.</a:t>
            </a:r>
          </a:p>
        </p:txBody>
      </p:sp>
    </p:spTree>
    <p:extLst>
      <p:ext uri="{BB962C8B-B14F-4D97-AF65-F5344CB8AC3E}">
        <p14:creationId xmlns:p14="http://schemas.microsoft.com/office/powerpoint/2010/main" xmlns="" val="2887096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Rectangle 4"/>
          <p:cNvSpPr>
            <a:spLocks noGrp="1" noChangeArrowheads="1"/>
          </p:cNvSpPr>
          <p:nvPr>
            <p:ph type="title"/>
          </p:nvPr>
        </p:nvSpPr>
        <p:spPr>
          <a:xfrm>
            <a:off x="152400" y="0"/>
            <a:ext cx="8686800" cy="1143000"/>
          </a:xfrm>
        </p:spPr>
        <p:txBody>
          <a:bodyPr/>
          <a:lstStyle/>
          <a:p>
            <a:r>
              <a:rPr lang="en-US" sz="2000" dirty="0"/>
              <a:t>Pi </a:t>
            </a:r>
            <a:r>
              <a:rPr lang="en-US" sz="2000" dirty="0" smtClean="0"/>
              <a:t>bonds: Pauling’s really great idea to use the `leftovers’ (cont.)</a:t>
            </a:r>
            <a:endParaRPr lang="en-US" sz="2000" dirty="0"/>
          </a:p>
        </p:txBody>
      </p:sp>
      <p:pic>
        <p:nvPicPr>
          <p:cNvPr id="49159" name="Picture 7" descr="acetylene pi and sigma"/>
          <p:cNvPicPr>
            <a:picLocks noChangeAspect="1" noChangeArrowheads="1"/>
          </p:cNvPicPr>
          <p:nvPr/>
        </p:nvPicPr>
        <p:blipFill>
          <a:blip r:embed="rId4" cstate="print"/>
          <a:srcRect/>
          <a:stretch>
            <a:fillRect/>
          </a:stretch>
        </p:blipFill>
        <p:spPr bwMode="auto">
          <a:xfrm>
            <a:off x="85724" y="3770312"/>
            <a:ext cx="4000500" cy="2616200"/>
          </a:xfrm>
          <a:prstGeom prst="rect">
            <a:avLst/>
          </a:prstGeom>
          <a:noFill/>
        </p:spPr>
      </p:pic>
      <p:pic>
        <p:nvPicPr>
          <p:cNvPr id="49165" name="Picture 13"/>
          <p:cNvPicPr>
            <a:picLocks noChangeAspect="1" noChangeArrowheads="1"/>
          </p:cNvPicPr>
          <p:nvPr/>
        </p:nvPicPr>
        <p:blipFill>
          <a:blip r:embed="rId5" cstate="print"/>
          <a:srcRect/>
          <a:stretch>
            <a:fillRect/>
          </a:stretch>
        </p:blipFill>
        <p:spPr bwMode="auto">
          <a:xfrm>
            <a:off x="457200" y="2012950"/>
            <a:ext cx="3048000" cy="492125"/>
          </a:xfrm>
          <a:prstGeom prst="rect">
            <a:avLst/>
          </a:prstGeom>
          <a:noFill/>
          <a:ln w="9525">
            <a:noFill/>
            <a:miter lim="800000"/>
            <a:headEnd/>
            <a:tailEnd/>
          </a:ln>
          <a:effectLst/>
        </p:spPr>
      </p:pic>
      <p:sp>
        <p:nvSpPr>
          <p:cNvPr id="14" name="Text Box 8"/>
          <p:cNvSpPr txBox="1">
            <a:spLocks noChangeArrowheads="1"/>
          </p:cNvSpPr>
          <p:nvPr/>
        </p:nvSpPr>
        <p:spPr bwMode="auto">
          <a:xfrm>
            <a:off x="19050" y="1430256"/>
            <a:ext cx="4457700" cy="461665"/>
          </a:xfrm>
          <a:prstGeom prst="rect">
            <a:avLst/>
          </a:prstGeom>
          <a:solidFill>
            <a:srgbClr val="CCFFCC"/>
          </a:solidFill>
          <a:ln w="9525">
            <a:noFill/>
            <a:miter lim="800000"/>
            <a:headEnd/>
            <a:tailEnd/>
          </a:ln>
          <a:effectLst/>
        </p:spPr>
        <p:txBody>
          <a:bodyPr wrap="square">
            <a:spAutoFit/>
          </a:bodyPr>
          <a:lstStyle/>
          <a:p>
            <a:pPr>
              <a:spcBef>
                <a:spcPct val="50000"/>
              </a:spcBef>
            </a:pPr>
            <a:r>
              <a:rPr lang="en-US" sz="2400" dirty="0" err="1" smtClean="0">
                <a:solidFill>
                  <a:srgbClr val="000000"/>
                </a:solidFill>
                <a:effectLst>
                  <a:outerShdw blurRad="38100" dist="38100" dir="2700000" algn="tl">
                    <a:srgbClr val="FFFFFF"/>
                  </a:outerShdw>
                </a:effectLst>
              </a:rPr>
              <a:t>Ethyne</a:t>
            </a:r>
            <a:r>
              <a:rPr lang="en-US" sz="2400" dirty="0" smtClean="0">
                <a:solidFill>
                  <a:srgbClr val="000000"/>
                </a:solidFill>
                <a:effectLst>
                  <a:outerShdw blurRad="38100" dist="38100" dir="2700000" algn="tl">
                    <a:srgbClr val="FFFFFF"/>
                  </a:outerShdw>
                </a:effectLst>
              </a:rPr>
              <a:t> </a:t>
            </a:r>
            <a:r>
              <a:rPr lang="en-US" sz="2400" dirty="0">
                <a:solidFill>
                  <a:srgbClr val="000000"/>
                </a:solidFill>
                <a:effectLst>
                  <a:outerShdw blurRad="38100" dist="38100" dir="2700000" algn="tl">
                    <a:srgbClr val="FFFFFF"/>
                  </a:outerShdw>
                </a:effectLst>
              </a:rPr>
              <a:t>(</a:t>
            </a:r>
            <a:r>
              <a:rPr lang="en-US" sz="2400" dirty="0" smtClean="0">
                <a:solidFill>
                  <a:srgbClr val="000000"/>
                </a:solidFill>
                <a:effectLst>
                  <a:outerShdw blurRad="38100" dist="38100" dir="2700000" algn="tl">
                    <a:srgbClr val="FFFFFF"/>
                  </a:outerShdw>
                </a:effectLst>
              </a:rPr>
              <a:t>C</a:t>
            </a:r>
            <a:r>
              <a:rPr lang="en-US" sz="2400" baseline="-25000" dirty="0" smtClean="0">
                <a:solidFill>
                  <a:srgbClr val="000000"/>
                </a:solidFill>
                <a:effectLst>
                  <a:outerShdw blurRad="38100" dist="38100" dir="2700000" algn="tl">
                    <a:srgbClr val="FFFFFF"/>
                  </a:outerShdw>
                </a:effectLst>
              </a:rPr>
              <a:t>2</a:t>
            </a:r>
            <a:r>
              <a:rPr lang="en-US" sz="2400" dirty="0" smtClean="0">
                <a:solidFill>
                  <a:srgbClr val="000000"/>
                </a:solidFill>
                <a:effectLst>
                  <a:outerShdw blurRad="38100" dist="38100" dir="2700000" algn="tl">
                    <a:srgbClr val="FFFFFF"/>
                  </a:outerShdw>
                </a:effectLst>
              </a:rPr>
              <a:t>H</a:t>
            </a:r>
            <a:r>
              <a:rPr lang="en-US" sz="2400" baseline="-25000" dirty="0" smtClean="0">
                <a:solidFill>
                  <a:srgbClr val="000000"/>
                </a:solidFill>
                <a:effectLst>
                  <a:outerShdw blurRad="38100" dist="38100" dir="2700000" algn="tl">
                    <a:srgbClr val="FFFFFF"/>
                  </a:outerShdw>
                </a:effectLst>
              </a:rPr>
              <a:t>2</a:t>
            </a:r>
            <a:r>
              <a:rPr lang="en-US" sz="2400" dirty="0" smtClean="0">
                <a:solidFill>
                  <a:srgbClr val="000000"/>
                </a:solidFill>
                <a:effectLst>
                  <a:outerShdw blurRad="38100" dist="38100" dir="2700000" algn="tl">
                    <a:srgbClr val="FFFFFF"/>
                  </a:outerShdw>
                </a:effectLst>
              </a:rPr>
              <a:t>)  Lewis picture</a:t>
            </a:r>
            <a:endParaRPr lang="en-US" sz="2400" dirty="0">
              <a:solidFill>
                <a:srgbClr val="000000"/>
              </a:solidFill>
              <a:effectLst>
                <a:outerShdw blurRad="38100" dist="38100" dir="2700000" algn="tl">
                  <a:srgbClr val="FFFFFF"/>
                </a:outerShdw>
              </a:effectLst>
            </a:endParaRPr>
          </a:p>
        </p:txBody>
      </p:sp>
      <p:sp>
        <p:nvSpPr>
          <p:cNvPr id="15" name="TextBox 14"/>
          <p:cNvSpPr txBox="1"/>
          <p:nvPr/>
        </p:nvSpPr>
        <p:spPr>
          <a:xfrm>
            <a:off x="5014912" y="830090"/>
            <a:ext cx="4114800" cy="830997"/>
          </a:xfrm>
          <a:prstGeom prst="rect">
            <a:avLst/>
          </a:prstGeom>
          <a:solidFill>
            <a:srgbClr val="FFFF00"/>
          </a:solidFill>
        </p:spPr>
        <p:txBody>
          <a:bodyPr wrap="square" rtlCol="0">
            <a:spAutoFit/>
          </a:bodyPr>
          <a:lstStyle/>
          <a:p>
            <a:r>
              <a:rPr lang="en-US" sz="2400" dirty="0" smtClean="0">
                <a:solidFill>
                  <a:srgbClr val="000000"/>
                </a:solidFill>
              </a:rPr>
              <a:t>Equivalent Pauling `sigma’ (</a:t>
            </a:r>
            <a:r>
              <a:rPr lang="en-US" sz="2400" dirty="0" smtClean="0">
                <a:solidFill>
                  <a:srgbClr val="000000"/>
                </a:solidFill>
                <a:sym typeface="Symbol"/>
              </a:rPr>
              <a:t>) </a:t>
            </a:r>
            <a:r>
              <a:rPr lang="en-US" sz="2400" dirty="0" smtClean="0">
                <a:solidFill>
                  <a:srgbClr val="000000"/>
                </a:solidFill>
              </a:rPr>
              <a:t> hybrid structure</a:t>
            </a:r>
            <a:endParaRPr lang="en-US" sz="2400" dirty="0">
              <a:solidFill>
                <a:srgbClr val="000000"/>
              </a:solidFill>
            </a:endParaRPr>
          </a:p>
        </p:txBody>
      </p:sp>
      <p:sp>
        <p:nvSpPr>
          <p:cNvPr id="6" name="TextBox 5"/>
          <p:cNvSpPr txBox="1"/>
          <p:nvPr/>
        </p:nvSpPr>
        <p:spPr>
          <a:xfrm>
            <a:off x="5324474" y="2985760"/>
            <a:ext cx="1376363" cy="523220"/>
          </a:xfrm>
          <a:prstGeom prst="rect">
            <a:avLst/>
          </a:prstGeom>
          <a:noFill/>
        </p:spPr>
        <p:txBody>
          <a:bodyPr wrap="square" rtlCol="0">
            <a:spAutoFit/>
          </a:bodyPr>
          <a:lstStyle/>
          <a:p>
            <a:r>
              <a:rPr lang="en-US" sz="2800" dirty="0" smtClean="0">
                <a:solidFill>
                  <a:srgbClr val="000000"/>
                </a:solidFill>
              </a:rPr>
              <a:t>s+ </a:t>
            </a:r>
            <a:r>
              <a:rPr lang="en-US" sz="2800" dirty="0" err="1" smtClean="0">
                <a:solidFill>
                  <a:srgbClr val="000000"/>
                </a:solidFill>
              </a:rPr>
              <a:t>p</a:t>
            </a:r>
            <a:r>
              <a:rPr lang="en-US" sz="2800" baseline="-25000" dirty="0" err="1" smtClean="0">
                <a:solidFill>
                  <a:srgbClr val="000000"/>
                </a:solidFill>
              </a:rPr>
              <a:t>x</a:t>
            </a:r>
            <a:endParaRPr lang="en-US" sz="2800" dirty="0">
              <a:solidFill>
                <a:srgbClr val="000000"/>
              </a:solidFill>
            </a:endParaRPr>
          </a:p>
        </p:txBody>
      </p:sp>
      <p:sp>
        <p:nvSpPr>
          <p:cNvPr id="7" name="Rectangle 6"/>
          <p:cNvSpPr/>
          <p:nvPr/>
        </p:nvSpPr>
        <p:spPr>
          <a:xfrm>
            <a:off x="7038974" y="2928610"/>
            <a:ext cx="1047082" cy="523220"/>
          </a:xfrm>
          <a:prstGeom prst="rect">
            <a:avLst/>
          </a:prstGeom>
        </p:spPr>
        <p:txBody>
          <a:bodyPr wrap="none">
            <a:spAutoFit/>
          </a:bodyPr>
          <a:lstStyle/>
          <a:p>
            <a:r>
              <a:rPr lang="en-US" sz="2800" dirty="0">
                <a:solidFill>
                  <a:srgbClr val="000000"/>
                </a:solidFill>
              </a:rPr>
              <a:t>s+ </a:t>
            </a:r>
            <a:r>
              <a:rPr lang="en-US" sz="2800" dirty="0" err="1">
                <a:solidFill>
                  <a:srgbClr val="000000"/>
                </a:solidFill>
              </a:rPr>
              <a:t>p</a:t>
            </a:r>
            <a:r>
              <a:rPr lang="en-US" sz="2800" baseline="-25000" dirty="0" err="1">
                <a:solidFill>
                  <a:srgbClr val="000000"/>
                </a:solidFill>
              </a:rPr>
              <a:t>x</a:t>
            </a:r>
            <a:endParaRPr lang="en-US" sz="2800" dirty="0">
              <a:solidFill>
                <a:srgbClr val="000000"/>
              </a:solidFill>
            </a:endParaRPr>
          </a:p>
        </p:txBody>
      </p:sp>
      <p:sp>
        <p:nvSpPr>
          <p:cNvPr id="8" name="TextBox 7"/>
          <p:cNvSpPr txBox="1"/>
          <p:nvPr/>
        </p:nvSpPr>
        <p:spPr>
          <a:xfrm>
            <a:off x="5715000" y="2448610"/>
            <a:ext cx="985837" cy="584775"/>
          </a:xfrm>
          <a:prstGeom prst="rect">
            <a:avLst/>
          </a:prstGeom>
          <a:noFill/>
        </p:spPr>
        <p:txBody>
          <a:bodyPr wrap="square" rtlCol="0">
            <a:spAutoFit/>
          </a:bodyPr>
          <a:lstStyle/>
          <a:p>
            <a:r>
              <a:rPr lang="en-US" sz="3200" dirty="0" err="1" smtClean="0">
                <a:solidFill>
                  <a:srgbClr val="FF0000"/>
                </a:solidFill>
              </a:rPr>
              <a:t>sp</a:t>
            </a:r>
            <a:endParaRPr lang="en-US" sz="3200" dirty="0">
              <a:solidFill>
                <a:srgbClr val="FF0000"/>
              </a:solidFill>
            </a:endParaRPr>
          </a:p>
        </p:txBody>
      </p:sp>
      <p:sp>
        <p:nvSpPr>
          <p:cNvPr id="20" name="TextBox 19"/>
          <p:cNvSpPr txBox="1"/>
          <p:nvPr/>
        </p:nvSpPr>
        <p:spPr>
          <a:xfrm>
            <a:off x="7000874" y="2400985"/>
            <a:ext cx="985837" cy="584775"/>
          </a:xfrm>
          <a:prstGeom prst="rect">
            <a:avLst/>
          </a:prstGeom>
          <a:noFill/>
        </p:spPr>
        <p:txBody>
          <a:bodyPr wrap="square" rtlCol="0">
            <a:spAutoFit/>
          </a:bodyPr>
          <a:lstStyle/>
          <a:p>
            <a:r>
              <a:rPr lang="en-US" sz="3200" dirty="0" err="1" smtClean="0">
                <a:solidFill>
                  <a:srgbClr val="FF0000"/>
                </a:solidFill>
              </a:rPr>
              <a:t>sp</a:t>
            </a:r>
            <a:endParaRPr lang="en-US" sz="3200" dirty="0">
              <a:solidFill>
                <a:srgbClr val="FF0000"/>
              </a:solidFill>
            </a:endParaRPr>
          </a:p>
        </p:txBody>
      </p:sp>
      <p:graphicFrame>
        <p:nvGraphicFramePr>
          <p:cNvPr id="9" name="Object 8"/>
          <p:cNvGraphicFramePr>
            <a:graphicFrameLocks noChangeAspect="1"/>
          </p:cNvGraphicFramePr>
          <p:nvPr>
            <p:extLst/>
          </p:nvPr>
        </p:nvGraphicFramePr>
        <p:xfrm>
          <a:off x="5390354" y="1973948"/>
          <a:ext cx="2636837" cy="427037"/>
        </p:xfrm>
        <a:graphic>
          <a:graphicData uri="http://schemas.openxmlformats.org/presentationml/2006/ole">
            <p:oleObj spid="_x0000_s4099" name="ChemSketch" r:id="rId6" imgW="2636520" imgH="426720" progId="ACD.ChemSketch.20">
              <p:embed/>
            </p:oleObj>
          </a:graphicData>
        </a:graphic>
      </p:graphicFrame>
      <p:pic>
        <p:nvPicPr>
          <p:cNvPr id="22" name="Picture 13"/>
          <p:cNvPicPr>
            <a:picLocks noChangeAspect="1" noChangeArrowheads="1"/>
          </p:cNvPicPr>
          <p:nvPr/>
        </p:nvPicPr>
        <p:blipFill>
          <a:blip r:embed="rId5" cstate="print"/>
          <a:srcRect/>
          <a:stretch>
            <a:fillRect/>
          </a:stretch>
        </p:blipFill>
        <p:spPr bwMode="auto">
          <a:xfrm>
            <a:off x="5176837" y="1946274"/>
            <a:ext cx="3048000" cy="492125"/>
          </a:xfrm>
          <a:prstGeom prst="rect">
            <a:avLst/>
          </a:prstGeom>
          <a:noFill/>
          <a:ln w="9525">
            <a:noFill/>
            <a:miter lim="800000"/>
            <a:headEnd/>
            <a:tailEnd/>
          </a:ln>
          <a:effectLst/>
        </p:spPr>
      </p:pic>
      <p:cxnSp>
        <p:nvCxnSpPr>
          <p:cNvPr id="11" name="Straight Connector 10"/>
          <p:cNvCxnSpPr/>
          <p:nvPr/>
        </p:nvCxnSpPr>
        <p:spPr bwMode="auto">
          <a:xfrm>
            <a:off x="-304800" y="5078412"/>
            <a:ext cx="5629274" cy="0"/>
          </a:xfrm>
          <a:prstGeom prst="line">
            <a:avLst/>
          </a:prstGeom>
          <a:solidFill>
            <a:schemeClr val="accent1"/>
          </a:solidFill>
          <a:ln w="50800" cap="flat" cmpd="sng" algn="ctr">
            <a:solidFill>
              <a:schemeClr val="tx1"/>
            </a:solidFill>
            <a:prstDash val="dash"/>
            <a:round/>
            <a:headEnd type="none" w="med" len="med"/>
            <a:tailEnd type="none" w="med" len="med"/>
          </a:ln>
          <a:effectLst/>
        </p:spPr>
      </p:cxnSp>
      <p:cxnSp>
        <p:nvCxnSpPr>
          <p:cNvPr id="17" name="Straight Arrow Connector 16"/>
          <p:cNvCxnSpPr/>
          <p:nvPr/>
        </p:nvCxnSpPr>
        <p:spPr bwMode="auto">
          <a:xfrm flipV="1">
            <a:off x="4476750" y="3962400"/>
            <a:ext cx="0" cy="1116012"/>
          </a:xfrm>
          <a:prstGeom prst="straightConnector1">
            <a:avLst/>
          </a:prstGeom>
          <a:solidFill>
            <a:schemeClr val="accent1"/>
          </a:solidFill>
          <a:ln w="57150" cap="flat" cmpd="sng" algn="ctr">
            <a:solidFill>
              <a:srgbClr val="FF0000"/>
            </a:solidFill>
            <a:prstDash val="solid"/>
            <a:round/>
            <a:headEnd type="none" w="med" len="med"/>
            <a:tailEnd type="arrow"/>
          </a:ln>
          <a:effectLst/>
        </p:spPr>
      </p:cxnSp>
      <p:cxnSp>
        <p:nvCxnSpPr>
          <p:cNvPr id="19" name="Straight Arrow Connector 18"/>
          <p:cNvCxnSpPr/>
          <p:nvPr/>
        </p:nvCxnSpPr>
        <p:spPr bwMode="auto">
          <a:xfrm flipH="1">
            <a:off x="3505200" y="5078412"/>
            <a:ext cx="971550" cy="739626"/>
          </a:xfrm>
          <a:prstGeom prst="straightConnector1">
            <a:avLst/>
          </a:prstGeom>
          <a:solidFill>
            <a:schemeClr val="accent1"/>
          </a:solidFill>
          <a:ln w="53975" cap="flat" cmpd="sng" algn="ctr">
            <a:solidFill>
              <a:srgbClr val="FF0000"/>
            </a:solidFill>
            <a:prstDash val="solid"/>
            <a:round/>
            <a:headEnd type="none" w="med" len="med"/>
            <a:tailEnd type="triangle"/>
          </a:ln>
          <a:effectLst/>
        </p:spPr>
      </p:cxnSp>
      <p:sp>
        <p:nvSpPr>
          <p:cNvPr id="21" name="TextBox 20"/>
          <p:cNvSpPr txBox="1"/>
          <p:nvPr/>
        </p:nvSpPr>
        <p:spPr>
          <a:xfrm>
            <a:off x="4619624" y="4782016"/>
            <a:ext cx="395288" cy="523220"/>
          </a:xfrm>
          <a:prstGeom prst="rect">
            <a:avLst/>
          </a:prstGeom>
          <a:solidFill>
            <a:srgbClr val="FFFF00"/>
          </a:solidFill>
        </p:spPr>
        <p:txBody>
          <a:bodyPr wrap="square" rtlCol="0">
            <a:spAutoFit/>
          </a:bodyPr>
          <a:lstStyle/>
          <a:p>
            <a:r>
              <a:rPr lang="en-US" sz="2800" dirty="0" smtClean="0">
                <a:solidFill>
                  <a:srgbClr val="000000"/>
                </a:solidFill>
              </a:rPr>
              <a:t>x</a:t>
            </a:r>
            <a:endParaRPr lang="en-US" sz="2800" dirty="0">
              <a:solidFill>
                <a:srgbClr val="000000"/>
              </a:solidFill>
            </a:endParaRPr>
          </a:p>
        </p:txBody>
      </p:sp>
      <p:sp>
        <p:nvSpPr>
          <p:cNvPr id="23" name="TextBox 22"/>
          <p:cNvSpPr txBox="1"/>
          <p:nvPr/>
        </p:nvSpPr>
        <p:spPr>
          <a:xfrm>
            <a:off x="4152900" y="3451830"/>
            <a:ext cx="466724" cy="646331"/>
          </a:xfrm>
          <a:prstGeom prst="rect">
            <a:avLst/>
          </a:prstGeom>
          <a:noFill/>
        </p:spPr>
        <p:txBody>
          <a:bodyPr wrap="square" rtlCol="0">
            <a:spAutoFit/>
          </a:bodyPr>
          <a:lstStyle/>
          <a:p>
            <a:r>
              <a:rPr lang="en-US" sz="3600" dirty="0" smtClean="0">
                <a:solidFill>
                  <a:srgbClr val="FF0000"/>
                </a:solidFill>
              </a:rPr>
              <a:t>z</a:t>
            </a:r>
            <a:endParaRPr lang="en-US" sz="3600" dirty="0">
              <a:solidFill>
                <a:srgbClr val="FF0000"/>
              </a:solidFill>
            </a:endParaRPr>
          </a:p>
        </p:txBody>
      </p:sp>
      <p:sp>
        <p:nvSpPr>
          <p:cNvPr id="31" name="TextBox 30"/>
          <p:cNvSpPr txBox="1"/>
          <p:nvPr/>
        </p:nvSpPr>
        <p:spPr>
          <a:xfrm>
            <a:off x="3476624" y="5928438"/>
            <a:ext cx="466724" cy="646331"/>
          </a:xfrm>
          <a:prstGeom prst="rect">
            <a:avLst/>
          </a:prstGeom>
          <a:noFill/>
        </p:spPr>
        <p:txBody>
          <a:bodyPr wrap="square" rtlCol="0">
            <a:spAutoFit/>
          </a:bodyPr>
          <a:lstStyle/>
          <a:p>
            <a:r>
              <a:rPr lang="en-US" sz="3600" dirty="0">
                <a:solidFill>
                  <a:srgbClr val="FF0000"/>
                </a:solidFill>
              </a:rPr>
              <a:t>y</a:t>
            </a:r>
          </a:p>
        </p:txBody>
      </p:sp>
      <p:pic>
        <p:nvPicPr>
          <p:cNvPr id="32" name="Picture 22"/>
          <p:cNvPicPr>
            <a:picLocks noChangeAspect="1" noChangeArrowheads="1"/>
          </p:cNvPicPr>
          <p:nvPr/>
        </p:nvPicPr>
        <p:blipFill>
          <a:blip r:embed="rId7" cstate="print"/>
          <a:srcRect/>
          <a:stretch>
            <a:fillRect/>
          </a:stretch>
        </p:blipFill>
        <p:spPr bwMode="auto">
          <a:xfrm>
            <a:off x="5591175" y="3664977"/>
            <a:ext cx="3538537" cy="3248310"/>
          </a:xfrm>
          <a:prstGeom prst="rect">
            <a:avLst/>
          </a:prstGeom>
          <a:noFill/>
        </p:spPr>
      </p:pic>
      <p:cxnSp>
        <p:nvCxnSpPr>
          <p:cNvPr id="26" name="Straight Connector 25"/>
          <p:cNvCxnSpPr/>
          <p:nvPr/>
        </p:nvCxnSpPr>
        <p:spPr bwMode="auto">
          <a:xfrm>
            <a:off x="4741067" y="4098161"/>
            <a:ext cx="4195763" cy="1693039"/>
          </a:xfrm>
          <a:prstGeom prst="line">
            <a:avLst/>
          </a:prstGeom>
          <a:solidFill>
            <a:schemeClr val="accent1"/>
          </a:solidFill>
          <a:ln w="31750" cap="flat" cmpd="sng" algn="ctr">
            <a:solidFill>
              <a:schemeClr val="tx1"/>
            </a:solidFill>
            <a:prstDash val="dash"/>
            <a:round/>
            <a:headEnd type="none" w="med" len="med"/>
            <a:tailEnd type="none" w="med" len="med"/>
          </a:ln>
          <a:effectLst/>
        </p:spPr>
      </p:cxnSp>
      <p:sp>
        <p:nvSpPr>
          <p:cNvPr id="27" name="TextBox 26"/>
          <p:cNvSpPr txBox="1"/>
          <p:nvPr/>
        </p:nvSpPr>
        <p:spPr>
          <a:xfrm>
            <a:off x="8736805" y="5521214"/>
            <a:ext cx="457200" cy="461665"/>
          </a:xfrm>
          <a:prstGeom prst="rect">
            <a:avLst/>
          </a:prstGeom>
          <a:solidFill>
            <a:srgbClr val="FFFF00"/>
          </a:solidFill>
        </p:spPr>
        <p:txBody>
          <a:bodyPr wrap="square" rtlCol="0">
            <a:spAutoFit/>
          </a:bodyPr>
          <a:lstStyle/>
          <a:p>
            <a:r>
              <a:rPr lang="en-US" sz="2400" dirty="0" smtClean="0">
                <a:solidFill>
                  <a:srgbClr val="000000"/>
                </a:solidFill>
              </a:rPr>
              <a:t>x</a:t>
            </a:r>
            <a:endParaRPr lang="en-US" sz="2400" dirty="0">
              <a:solidFill>
                <a:srgbClr val="000000"/>
              </a:solidFill>
            </a:endParaRPr>
          </a:p>
        </p:txBody>
      </p:sp>
      <p:cxnSp>
        <p:nvCxnSpPr>
          <p:cNvPr id="29" name="Straight Arrow Connector 28"/>
          <p:cNvCxnSpPr/>
          <p:nvPr/>
        </p:nvCxnSpPr>
        <p:spPr bwMode="auto">
          <a:xfrm flipH="1" flipV="1">
            <a:off x="7374731" y="4843571"/>
            <a:ext cx="1047750" cy="743636"/>
          </a:xfrm>
          <a:prstGeom prst="straightConnector1">
            <a:avLst/>
          </a:prstGeom>
          <a:solidFill>
            <a:schemeClr val="accent1"/>
          </a:solidFill>
          <a:ln w="41275" cap="flat" cmpd="sng" algn="ctr">
            <a:solidFill>
              <a:srgbClr val="FF0000"/>
            </a:solidFill>
            <a:prstDash val="solid"/>
            <a:round/>
            <a:headEnd type="none" w="med" len="med"/>
            <a:tailEnd type="arrow"/>
          </a:ln>
          <a:effectLst/>
        </p:spPr>
      </p:cxnSp>
      <p:cxnSp>
        <p:nvCxnSpPr>
          <p:cNvPr id="46" name="Straight Arrow Connector 45"/>
          <p:cNvCxnSpPr/>
          <p:nvPr/>
        </p:nvCxnSpPr>
        <p:spPr bwMode="auto">
          <a:xfrm flipH="1">
            <a:off x="8131964" y="5621324"/>
            <a:ext cx="302415" cy="656620"/>
          </a:xfrm>
          <a:prstGeom prst="straightConnector1">
            <a:avLst/>
          </a:prstGeom>
          <a:solidFill>
            <a:schemeClr val="accent1"/>
          </a:solidFill>
          <a:ln w="41275" cap="flat" cmpd="sng" algn="ctr">
            <a:solidFill>
              <a:srgbClr val="FF0000"/>
            </a:solidFill>
            <a:prstDash val="solid"/>
            <a:round/>
            <a:headEnd type="none" w="med" len="med"/>
            <a:tailEnd type="arrow"/>
          </a:ln>
          <a:effectLst/>
        </p:spPr>
      </p:cxnSp>
      <p:sp>
        <p:nvSpPr>
          <p:cNvPr id="41" name="TextBox 40"/>
          <p:cNvSpPr txBox="1"/>
          <p:nvPr/>
        </p:nvSpPr>
        <p:spPr>
          <a:xfrm>
            <a:off x="7986711" y="6277944"/>
            <a:ext cx="355995" cy="461665"/>
          </a:xfrm>
          <a:prstGeom prst="rect">
            <a:avLst/>
          </a:prstGeom>
          <a:noFill/>
        </p:spPr>
        <p:txBody>
          <a:bodyPr wrap="square" rtlCol="0">
            <a:spAutoFit/>
          </a:bodyPr>
          <a:lstStyle/>
          <a:p>
            <a:r>
              <a:rPr lang="en-US" sz="2400" dirty="0" smtClean="0">
                <a:solidFill>
                  <a:srgbClr val="FF0000"/>
                </a:solidFill>
              </a:rPr>
              <a:t>y</a:t>
            </a:r>
            <a:endParaRPr lang="en-US" sz="2400" dirty="0">
              <a:solidFill>
                <a:srgbClr val="FF0000"/>
              </a:solidFill>
            </a:endParaRPr>
          </a:p>
        </p:txBody>
      </p:sp>
      <p:sp>
        <p:nvSpPr>
          <p:cNvPr id="51" name="TextBox 50"/>
          <p:cNvSpPr txBox="1"/>
          <p:nvPr/>
        </p:nvSpPr>
        <p:spPr>
          <a:xfrm>
            <a:off x="7094933" y="4417131"/>
            <a:ext cx="355995" cy="461665"/>
          </a:xfrm>
          <a:prstGeom prst="rect">
            <a:avLst/>
          </a:prstGeom>
          <a:noFill/>
        </p:spPr>
        <p:txBody>
          <a:bodyPr wrap="square" rtlCol="0">
            <a:spAutoFit/>
          </a:bodyPr>
          <a:lstStyle/>
          <a:p>
            <a:r>
              <a:rPr lang="en-US" sz="2400" dirty="0" smtClean="0">
                <a:solidFill>
                  <a:srgbClr val="FF0000"/>
                </a:solidFill>
              </a:rPr>
              <a:t>Z</a:t>
            </a:r>
            <a:endParaRPr lang="en-US" sz="2400" dirty="0">
              <a:solidFill>
                <a:srgbClr val="FF0000"/>
              </a:solidFill>
            </a:endParaRPr>
          </a:p>
        </p:txBody>
      </p:sp>
      <p:sp>
        <p:nvSpPr>
          <p:cNvPr id="44" name="TextBox 43"/>
          <p:cNvSpPr txBox="1"/>
          <p:nvPr/>
        </p:nvSpPr>
        <p:spPr>
          <a:xfrm>
            <a:off x="6448424" y="1430256"/>
            <a:ext cx="361948" cy="584775"/>
          </a:xfrm>
          <a:prstGeom prst="rect">
            <a:avLst/>
          </a:prstGeom>
          <a:noFill/>
        </p:spPr>
        <p:txBody>
          <a:bodyPr wrap="square" rtlCol="0">
            <a:spAutoFit/>
          </a:bodyPr>
          <a:lstStyle/>
          <a:p>
            <a:r>
              <a:rPr lang="en-US" sz="3200" dirty="0" smtClean="0">
                <a:solidFill>
                  <a:srgbClr val="000000"/>
                </a:solidFill>
                <a:sym typeface="Symbol"/>
              </a:rPr>
              <a:t></a:t>
            </a:r>
            <a:endParaRPr lang="en-US" sz="3200" dirty="0">
              <a:solidFill>
                <a:srgbClr val="000000"/>
              </a:solidFill>
            </a:endParaRPr>
          </a:p>
        </p:txBody>
      </p:sp>
      <p:sp>
        <p:nvSpPr>
          <p:cNvPr id="55" name="TextBox 54"/>
          <p:cNvSpPr txBox="1"/>
          <p:nvPr/>
        </p:nvSpPr>
        <p:spPr>
          <a:xfrm>
            <a:off x="6810372" y="4805897"/>
            <a:ext cx="361948" cy="584775"/>
          </a:xfrm>
          <a:prstGeom prst="rect">
            <a:avLst/>
          </a:prstGeom>
          <a:gradFill>
            <a:gsLst>
              <a:gs pos="0">
                <a:schemeClr val="accent1">
                  <a:shade val="30000"/>
                  <a:satMod val="115000"/>
                  <a:alpha val="45000"/>
                </a:schemeClr>
              </a:gs>
              <a:gs pos="50000">
                <a:schemeClr val="accent1">
                  <a:shade val="67500"/>
                  <a:satMod val="115000"/>
                </a:schemeClr>
              </a:gs>
              <a:gs pos="100000">
                <a:schemeClr val="accent1">
                  <a:shade val="100000"/>
                  <a:satMod val="115000"/>
                </a:schemeClr>
              </a:gs>
            </a:gsLst>
            <a:lin ang="5400000" scaled="0"/>
          </a:gradFill>
        </p:spPr>
        <p:txBody>
          <a:bodyPr wrap="square" rtlCol="0">
            <a:spAutoFit/>
          </a:bodyPr>
          <a:lstStyle/>
          <a:p>
            <a:r>
              <a:rPr lang="en-US" sz="3200" dirty="0" smtClean="0">
                <a:solidFill>
                  <a:srgbClr val="000000"/>
                </a:solidFill>
                <a:sym typeface="Symbol"/>
              </a:rPr>
              <a:t></a:t>
            </a:r>
            <a:endParaRPr lang="en-US" sz="3200" dirty="0">
              <a:solidFill>
                <a:srgbClr val="000000"/>
              </a:solidFill>
            </a:endParaRPr>
          </a:p>
        </p:txBody>
      </p:sp>
      <p:sp>
        <p:nvSpPr>
          <p:cNvPr id="56" name="TextBox 55"/>
          <p:cNvSpPr txBox="1"/>
          <p:nvPr/>
        </p:nvSpPr>
        <p:spPr>
          <a:xfrm>
            <a:off x="6036130" y="3984603"/>
            <a:ext cx="361948" cy="584775"/>
          </a:xfrm>
          <a:prstGeom prst="rect">
            <a:avLst/>
          </a:prstGeom>
          <a:solidFill>
            <a:srgbClr val="FFFF00">
              <a:alpha val="75000"/>
            </a:srgbClr>
          </a:solidFill>
        </p:spPr>
        <p:txBody>
          <a:bodyPr wrap="square" rtlCol="0">
            <a:spAutoFit/>
          </a:bodyPr>
          <a:lstStyle/>
          <a:p>
            <a:r>
              <a:rPr lang="en-US" sz="3200" dirty="0" smtClean="0">
                <a:solidFill>
                  <a:srgbClr val="FF0000"/>
                </a:solidFill>
                <a:sym typeface="Symbol"/>
              </a:rPr>
              <a:t></a:t>
            </a:r>
            <a:endParaRPr lang="en-US" sz="3200" dirty="0">
              <a:solidFill>
                <a:srgbClr val="FF0000"/>
              </a:solidFill>
            </a:endParaRPr>
          </a:p>
        </p:txBody>
      </p:sp>
      <p:sp>
        <p:nvSpPr>
          <p:cNvPr id="58" name="TextBox 57"/>
          <p:cNvSpPr txBox="1"/>
          <p:nvPr/>
        </p:nvSpPr>
        <p:spPr>
          <a:xfrm>
            <a:off x="6600824" y="5289132"/>
            <a:ext cx="361948" cy="584775"/>
          </a:xfrm>
          <a:prstGeom prst="rect">
            <a:avLst/>
          </a:prstGeom>
          <a:solidFill>
            <a:srgbClr val="FFFF00">
              <a:alpha val="75000"/>
            </a:srgbClr>
          </a:solidFill>
        </p:spPr>
        <p:txBody>
          <a:bodyPr wrap="square" rtlCol="0">
            <a:spAutoFit/>
          </a:bodyPr>
          <a:lstStyle/>
          <a:p>
            <a:r>
              <a:rPr lang="en-US" sz="3200" dirty="0" smtClean="0">
                <a:solidFill>
                  <a:srgbClr val="FF0000"/>
                </a:solidFill>
                <a:sym typeface="Symbol"/>
              </a:rPr>
              <a:t></a:t>
            </a:r>
            <a:endParaRPr lang="en-US" sz="3200" dirty="0">
              <a:solidFill>
                <a:srgbClr val="FF0000"/>
              </a:solidFill>
            </a:endParaRPr>
          </a:p>
        </p:txBody>
      </p:sp>
      <p:sp>
        <p:nvSpPr>
          <p:cNvPr id="59" name="TextBox 58"/>
          <p:cNvSpPr txBox="1"/>
          <p:nvPr/>
        </p:nvSpPr>
        <p:spPr>
          <a:xfrm>
            <a:off x="1452561" y="2740997"/>
            <a:ext cx="2019300" cy="954107"/>
          </a:xfrm>
          <a:prstGeom prst="rect">
            <a:avLst/>
          </a:prstGeom>
          <a:solidFill>
            <a:srgbClr val="FFFF00"/>
          </a:solidFill>
        </p:spPr>
        <p:txBody>
          <a:bodyPr wrap="square" rtlCol="0">
            <a:spAutoFit/>
          </a:bodyPr>
          <a:lstStyle/>
          <a:p>
            <a:r>
              <a:rPr lang="en-US" sz="2400" dirty="0">
                <a:solidFill>
                  <a:srgbClr val="000000"/>
                </a:solidFill>
              </a:rPr>
              <a:t>2</a:t>
            </a:r>
            <a:r>
              <a:rPr lang="en-US" sz="2400" dirty="0" smtClean="0">
                <a:solidFill>
                  <a:srgbClr val="000000"/>
                </a:solidFill>
              </a:rPr>
              <a:t> leftover </a:t>
            </a:r>
            <a:r>
              <a:rPr lang="en-US" sz="3200" dirty="0" err="1" smtClean="0">
                <a:solidFill>
                  <a:srgbClr val="FF0000"/>
                </a:solidFill>
              </a:rPr>
              <a:t>p</a:t>
            </a:r>
            <a:r>
              <a:rPr lang="en-US" sz="3200" baseline="-25000" dirty="0" err="1" smtClean="0">
                <a:solidFill>
                  <a:srgbClr val="FF0000"/>
                </a:solidFill>
              </a:rPr>
              <a:t>z</a:t>
            </a:r>
            <a:r>
              <a:rPr lang="en-US" sz="2400" dirty="0" smtClean="0">
                <a:solidFill>
                  <a:srgbClr val="000000"/>
                </a:solidFill>
              </a:rPr>
              <a:t> on each C</a:t>
            </a:r>
            <a:endParaRPr lang="en-US" sz="2400" dirty="0">
              <a:solidFill>
                <a:srgbClr val="000000"/>
              </a:solidFill>
            </a:endParaRPr>
          </a:p>
        </p:txBody>
      </p:sp>
    </p:spTree>
    <p:extLst>
      <p:ext uri="{BB962C8B-B14F-4D97-AF65-F5344CB8AC3E}">
        <p14:creationId xmlns:p14="http://schemas.microsoft.com/office/powerpoint/2010/main" xmlns="" val="3769547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9165"/>
                                        </p:tgtEl>
                                        <p:attrNameLst>
                                          <p:attrName>style.visibility</p:attrName>
                                        </p:attrNameLst>
                                      </p:cBhvr>
                                      <p:to>
                                        <p:strVal val="visible"/>
                                      </p:to>
                                    </p:set>
                                    <p:animEffect transition="in" filter="fade">
                                      <p:cBhvr>
                                        <p:cTn id="12" dur="500"/>
                                        <p:tgtEl>
                                          <p:spTgt spid="4916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500"/>
                                        <p:tgtEl>
                                          <p:spTgt spid="2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fade">
                                      <p:cBhvr>
                                        <p:cTn id="30" dur="50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500"/>
                                        <p:tgtEl>
                                          <p:spTgt spid="9"/>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fade">
                                      <p:cBhvr>
                                        <p:cTn id="38" dur="500"/>
                                        <p:tgtEl>
                                          <p:spTgt spid="8"/>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20"/>
                                        </p:tgtEl>
                                        <p:attrNameLst>
                                          <p:attrName>style.visibility</p:attrName>
                                        </p:attrNameLst>
                                      </p:cBhvr>
                                      <p:to>
                                        <p:strVal val="visible"/>
                                      </p:to>
                                    </p:set>
                                    <p:animEffect transition="in" filter="fade">
                                      <p:cBhvr>
                                        <p:cTn id="41" dur="500"/>
                                        <p:tgtEl>
                                          <p:spTgt spid="20"/>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44"/>
                                        </p:tgtEl>
                                        <p:attrNameLst>
                                          <p:attrName>style.visibility</p:attrName>
                                        </p:attrNameLst>
                                      </p:cBhvr>
                                      <p:to>
                                        <p:strVal val="visible"/>
                                      </p:to>
                                    </p:set>
                                    <p:animEffect transition="in" filter="fade">
                                      <p:cBhvr>
                                        <p:cTn id="46" dur="500"/>
                                        <p:tgtEl>
                                          <p:spTgt spid="44"/>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49159"/>
                                        </p:tgtEl>
                                        <p:attrNameLst>
                                          <p:attrName>style.visibility</p:attrName>
                                        </p:attrNameLst>
                                      </p:cBhvr>
                                      <p:to>
                                        <p:strVal val="visible"/>
                                      </p:to>
                                    </p:set>
                                    <p:animEffect transition="in" filter="fade">
                                      <p:cBhvr>
                                        <p:cTn id="51" dur="500"/>
                                        <p:tgtEl>
                                          <p:spTgt spid="49159"/>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17"/>
                                        </p:tgtEl>
                                        <p:attrNameLst>
                                          <p:attrName>style.visibility</p:attrName>
                                        </p:attrNameLst>
                                      </p:cBhvr>
                                      <p:to>
                                        <p:strVal val="visible"/>
                                      </p:to>
                                    </p:set>
                                    <p:animEffect transition="in" filter="fade">
                                      <p:cBhvr>
                                        <p:cTn id="56" dur="500"/>
                                        <p:tgtEl>
                                          <p:spTgt spid="17"/>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23"/>
                                        </p:tgtEl>
                                        <p:attrNameLst>
                                          <p:attrName>style.visibility</p:attrName>
                                        </p:attrNameLst>
                                      </p:cBhvr>
                                      <p:to>
                                        <p:strVal val="visible"/>
                                      </p:to>
                                    </p:set>
                                    <p:animEffect transition="in" filter="fade">
                                      <p:cBhvr>
                                        <p:cTn id="59" dur="500"/>
                                        <p:tgtEl>
                                          <p:spTgt spid="23"/>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21"/>
                                        </p:tgtEl>
                                        <p:attrNameLst>
                                          <p:attrName>style.visibility</p:attrName>
                                        </p:attrNameLst>
                                      </p:cBhvr>
                                      <p:to>
                                        <p:strVal val="visible"/>
                                      </p:to>
                                    </p:set>
                                    <p:animEffect transition="in" filter="fade">
                                      <p:cBhvr>
                                        <p:cTn id="62" dur="500"/>
                                        <p:tgtEl>
                                          <p:spTgt spid="21"/>
                                        </p:tgtEl>
                                      </p:cBhvr>
                                    </p:animEffect>
                                  </p:childTnLst>
                                </p:cTn>
                              </p:par>
                              <p:par>
                                <p:cTn id="63" presetID="10" presetClass="entr" presetSubtype="0" fill="hold" nodeType="withEffect">
                                  <p:stCondLst>
                                    <p:cond delay="0"/>
                                  </p:stCondLst>
                                  <p:childTnLst>
                                    <p:set>
                                      <p:cBhvr>
                                        <p:cTn id="64" dur="1" fill="hold">
                                          <p:stCondLst>
                                            <p:cond delay="0"/>
                                          </p:stCondLst>
                                        </p:cTn>
                                        <p:tgtEl>
                                          <p:spTgt spid="11"/>
                                        </p:tgtEl>
                                        <p:attrNameLst>
                                          <p:attrName>style.visibility</p:attrName>
                                        </p:attrNameLst>
                                      </p:cBhvr>
                                      <p:to>
                                        <p:strVal val="visible"/>
                                      </p:to>
                                    </p:set>
                                    <p:animEffect transition="in" filter="fade">
                                      <p:cBhvr>
                                        <p:cTn id="65" dur="500"/>
                                        <p:tgtEl>
                                          <p:spTgt spid="11"/>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31"/>
                                        </p:tgtEl>
                                        <p:attrNameLst>
                                          <p:attrName>style.visibility</p:attrName>
                                        </p:attrNameLst>
                                      </p:cBhvr>
                                      <p:to>
                                        <p:strVal val="visible"/>
                                      </p:to>
                                    </p:set>
                                    <p:animEffect transition="in" filter="fade">
                                      <p:cBhvr>
                                        <p:cTn id="68" dur="500"/>
                                        <p:tgtEl>
                                          <p:spTgt spid="31"/>
                                        </p:tgtEl>
                                      </p:cBhvr>
                                    </p:animEffect>
                                  </p:childTnLst>
                                </p:cTn>
                              </p:par>
                              <p:par>
                                <p:cTn id="69" presetID="10" presetClass="entr" presetSubtype="0" fill="hold" nodeType="withEffect">
                                  <p:stCondLst>
                                    <p:cond delay="0"/>
                                  </p:stCondLst>
                                  <p:childTnLst>
                                    <p:set>
                                      <p:cBhvr>
                                        <p:cTn id="70" dur="1" fill="hold">
                                          <p:stCondLst>
                                            <p:cond delay="0"/>
                                          </p:stCondLst>
                                        </p:cTn>
                                        <p:tgtEl>
                                          <p:spTgt spid="19"/>
                                        </p:tgtEl>
                                        <p:attrNameLst>
                                          <p:attrName>style.visibility</p:attrName>
                                        </p:attrNameLst>
                                      </p:cBhvr>
                                      <p:to>
                                        <p:strVal val="visible"/>
                                      </p:to>
                                    </p:set>
                                    <p:animEffect transition="in" filter="fade">
                                      <p:cBhvr>
                                        <p:cTn id="71" dur="500"/>
                                        <p:tgtEl>
                                          <p:spTgt spid="19"/>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59"/>
                                        </p:tgtEl>
                                        <p:attrNameLst>
                                          <p:attrName>style.visibility</p:attrName>
                                        </p:attrNameLst>
                                      </p:cBhvr>
                                      <p:to>
                                        <p:strVal val="visible"/>
                                      </p:to>
                                    </p:set>
                                    <p:animEffect transition="in" filter="fade">
                                      <p:cBhvr>
                                        <p:cTn id="76" dur="500"/>
                                        <p:tgtEl>
                                          <p:spTgt spid="59"/>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grpId="0" nodeType="clickEffect">
                                  <p:stCondLst>
                                    <p:cond delay="0"/>
                                  </p:stCondLst>
                                  <p:childTnLst>
                                    <p:set>
                                      <p:cBhvr>
                                        <p:cTn id="80" dur="1" fill="hold">
                                          <p:stCondLst>
                                            <p:cond delay="0"/>
                                          </p:stCondLst>
                                        </p:cTn>
                                        <p:tgtEl>
                                          <p:spTgt spid="51"/>
                                        </p:tgtEl>
                                        <p:attrNameLst>
                                          <p:attrName>style.visibility</p:attrName>
                                        </p:attrNameLst>
                                      </p:cBhvr>
                                      <p:to>
                                        <p:strVal val="visible"/>
                                      </p:to>
                                    </p:set>
                                    <p:animEffect transition="in" filter="fade">
                                      <p:cBhvr>
                                        <p:cTn id="81" dur="500"/>
                                        <p:tgtEl>
                                          <p:spTgt spid="51"/>
                                        </p:tgtEl>
                                      </p:cBhvr>
                                    </p:animEffect>
                                  </p:childTnLst>
                                </p:cTn>
                              </p:par>
                              <p:par>
                                <p:cTn id="82" presetID="10" presetClass="entr" presetSubtype="0" fill="hold" grpId="0" nodeType="withEffect">
                                  <p:stCondLst>
                                    <p:cond delay="0"/>
                                  </p:stCondLst>
                                  <p:childTnLst>
                                    <p:set>
                                      <p:cBhvr>
                                        <p:cTn id="83" dur="1" fill="hold">
                                          <p:stCondLst>
                                            <p:cond delay="0"/>
                                          </p:stCondLst>
                                        </p:cTn>
                                        <p:tgtEl>
                                          <p:spTgt spid="27"/>
                                        </p:tgtEl>
                                        <p:attrNameLst>
                                          <p:attrName>style.visibility</p:attrName>
                                        </p:attrNameLst>
                                      </p:cBhvr>
                                      <p:to>
                                        <p:strVal val="visible"/>
                                      </p:to>
                                    </p:set>
                                    <p:animEffect transition="in" filter="fade">
                                      <p:cBhvr>
                                        <p:cTn id="84" dur="500"/>
                                        <p:tgtEl>
                                          <p:spTgt spid="27"/>
                                        </p:tgtEl>
                                      </p:cBhvr>
                                    </p:animEffect>
                                  </p:childTnLst>
                                </p:cTn>
                              </p:par>
                              <p:par>
                                <p:cTn id="85" presetID="10" presetClass="entr" presetSubtype="0" fill="hold" grpId="0" nodeType="withEffect">
                                  <p:stCondLst>
                                    <p:cond delay="0"/>
                                  </p:stCondLst>
                                  <p:childTnLst>
                                    <p:set>
                                      <p:cBhvr>
                                        <p:cTn id="86" dur="1" fill="hold">
                                          <p:stCondLst>
                                            <p:cond delay="0"/>
                                          </p:stCondLst>
                                        </p:cTn>
                                        <p:tgtEl>
                                          <p:spTgt spid="41"/>
                                        </p:tgtEl>
                                        <p:attrNameLst>
                                          <p:attrName>style.visibility</p:attrName>
                                        </p:attrNameLst>
                                      </p:cBhvr>
                                      <p:to>
                                        <p:strVal val="visible"/>
                                      </p:to>
                                    </p:set>
                                    <p:animEffect transition="in" filter="fade">
                                      <p:cBhvr>
                                        <p:cTn id="87" dur="500"/>
                                        <p:tgtEl>
                                          <p:spTgt spid="41"/>
                                        </p:tgtEl>
                                      </p:cBhvr>
                                    </p:animEffect>
                                  </p:childTnLst>
                                </p:cTn>
                              </p:par>
                              <p:par>
                                <p:cTn id="88" presetID="10" presetClass="entr" presetSubtype="0" fill="hold" nodeType="withEffect">
                                  <p:stCondLst>
                                    <p:cond delay="0"/>
                                  </p:stCondLst>
                                  <p:childTnLst>
                                    <p:set>
                                      <p:cBhvr>
                                        <p:cTn id="89" dur="1" fill="hold">
                                          <p:stCondLst>
                                            <p:cond delay="0"/>
                                          </p:stCondLst>
                                        </p:cTn>
                                        <p:tgtEl>
                                          <p:spTgt spid="29"/>
                                        </p:tgtEl>
                                        <p:attrNameLst>
                                          <p:attrName>style.visibility</p:attrName>
                                        </p:attrNameLst>
                                      </p:cBhvr>
                                      <p:to>
                                        <p:strVal val="visible"/>
                                      </p:to>
                                    </p:set>
                                    <p:animEffect transition="in" filter="fade">
                                      <p:cBhvr>
                                        <p:cTn id="90" dur="500"/>
                                        <p:tgtEl>
                                          <p:spTgt spid="29"/>
                                        </p:tgtEl>
                                      </p:cBhvr>
                                    </p:animEffect>
                                  </p:childTnLst>
                                </p:cTn>
                              </p:par>
                              <p:par>
                                <p:cTn id="91" presetID="10" presetClass="entr" presetSubtype="0" fill="hold" nodeType="withEffect">
                                  <p:stCondLst>
                                    <p:cond delay="0"/>
                                  </p:stCondLst>
                                  <p:childTnLst>
                                    <p:set>
                                      <p:cBhvr>
                                        <p:cTn id="92" dur="1" fill="hold">
                                          <p:stCondLst>
                                            <p:cond delay="0"/>
                                          </p:stCondLst>
                                        </p:cTn>
                                        <p:tgtEl>
                                          <p:spTgt spid="46"/>
                                        </p:tgtEl>
                                        <p:attrNameLst>
                                          <p:attrName>style.visibility</p:attrName>
                                        </p:attrNameLst>
                                      </p:cBhvr>
                                      <p:to>
                                        <p:strVal val="visible"/>
                                      </p:to>
                                    </p:set>
                                    <p:animEffect transition="in" filter="fade">
                                      <p:cBhvr>
                                        <p:cTn id="93" dur="500"/>
                                        <p:tgtEl>
                                          <p:spTgt spid="46"/>
                                        </p:tgtEl>
                                      </p:cBhvr>
                                    </p:animEffect>
                                  </p:childTnLst>
                                </p:cTn>
                              </p:par>
                              <p:par>
                                <p:cTn id="94" presetID="10" presetClass="entr" presetSubtype="0" fill="hold" nodeType="withEffect">
                                  <p:stCondLst>
                                    <p:cond delay="0"/>
                                  </p:stCondLst>
                                  <p:childTnLst>
                                    <p:set>
                                      <p:cBhvr>
                                        <p:cTn id="95" dur="1" fill="hold">
                                          <p:stCondLst>
                                            <p:cond delay="0"/>
                                          </p:stCondLst>
                                        </p:cTn>
                                        <p:tgtEl>
                                          <p:spTgt spid="26"/>
                                        </p:tgtEl>
                                        <p:attrNameLst>
                                          <p:attrName>style.visibility</p:attrName>
                                        </p:attrNameLst>
                                      </p:cBhvr>
                                      <p:to>
                                        <p:strVal val="visible"/>
                                      </p:to>
                                    </p:set>
                                    <p:animEffect transition="in" filter="fade">
                                      <p:cBhvr>
                                        <p:cTn id="96" dur="500"/>
                                        <p:tgtEl>
                                          <p:spTgt spid="26"/>
                                        </p:tgtEl>
                                      </p:cBhvr>
                                    </p:animEffect>
                                  </p:childTnLst>
                                </p:cTn>
                              </p:par>
                            </p:childTnLst>
                          </p:cTn>
                        </p:par>
                      </p:childTnLst>
                    </p:cTn>
                  </p:par>
                  <p:par>
                    <p:cTn id="97" fill="hold">
                      <p:stCondLst>
                        <p:cond delay="indefinite"/>
                      </p:stCondLst>
                      <p:childTnLst>
                        <p:par>
                          <p:cTn id="98" fill="hold">
                            <p:stCondLst>
                              <p:cond delay="0"/>
                            </p:stCondLst>
                            <p:childTnLst>
                              <p:par>
                                <p:cTn id="99" presetID="10" presetClass="entr" presetSubtype="0" fill="hold" nodeType="clickEffect">
                                  <p:stCondLst>
                                    <p:cond delay="0"/>
                                  </p:stCondLst>
                                  <p:childTnLst>
                                    <p:set>
                                      <p:cBhvr>
                                        <p:cTn id="100" dur="1" fill="hold">
                                          <p:stCondLst>
                                            <p:cond delay="0"/>
                                          </p:stCondLst>
                                        </p:cTn>
                                        <p:tgtEl>
                                          <p:spTgt spid="32"/>
                                        </p:tgtEl>
                                        <p:attrNameLst>
                                          <p:attrName>style.visibility</p:attrName>
                                        </p:attrNameLst>
                                      </p:cBhvr>
                                      <p:to>
                                        <p:strVal val="visible"/>
                                      </p:to>
                                    </p:set>
                                    <p:animEffect transition="in" filter="fade">
                                      <p:cBhvr>
                                        <p:cTn id="101" dur="500"/>
                                        <p:tgtEl>
                                          <p:spTgt spid="32"/>
                                        </p:tgtEl>
                                      </p:cBhvr>
                                    </p:animEffect>
                                  </p:childTnLst>
                                </p:cTn>
                              </p:par>
                            </p:childTnLst>
                          </p:cTn>
                        </p:par>
                      </p:childTnLst>
                    </p:cTn>
                  </p:par>
                  <p:par>
                    <p:cTn id="102" fill="hold">
                      <p:stCondLst>
                        <p:cond delay="indefinite"/>
                      </p:stCondLst>
                      <p:childTnLst>
                        <p:par>
                          <p:cTn id="103" fill="hold">
                            <p:stCondLst>
                              <p:cond delay="0"/>
                            </p:stCondLst>
                            <p:childTnLst>
                              <p:par>
                                <p:cTn id="104" presetID="10" presetClass="entr" presetSubtype="0" fill="hold" grpId="0" nodeType="clickEffect">
                                  <p:stCondLst>
                                    <p:cond delay="0"/>
                                  </p:stCondLst>
                                  <p:childTnLst>
                                    <p:set>
                                      <p:cBhvr>
                                        <p:cTn id="105" dur="1" fill="hold">
                                          <p:stCondLst>
                                            <p:cond delay="0"/>
                                          </p:stCondLst>
                                        </p:cTn>
                                        <p:tgtEl>
                                          <p:spTgt spid="55"/>
                                        </p:tgtEl>
                                        <p:attrNameLst>
                                          <p:attrName>style.visibility</p:attrName>
                                        </p:attrNameLst>
                                      </p:cBhvr>
                                      <p:to>
                                        <p:strVal val="visible"/>
                                      </p:to>
                                    </p:set>
                                    <p:animEffect transition="in" filter="fade">
                                      <p:cBhvr>
                                        <p:cTn id="106" dur="500"/>
                                        <p:tgtEl>
                                          <p:spTgt spid="55"/>
                                        </p:tgtEl>
                                      </p:cBhvr>
                                    </p:animEffect>
                                  </p:childTnLst>
                                </p:cTn>
                              </p:par>
                            </p:childTnLst>
                          </p:cTn>
                        </p:par>
                      </p:childTnLst>
                    </p:cTn>
                  </p:par>
                  <p:par>
                    <p:cTn id="107" fill="hold">
                      <p:stCondLst>
                        <p:cond delay="indefinite"/>
                      </p:stCondLst>
                      <p:childTnLst>
                        <p:par>
                          <p:cTn id="108" fill="hold">
                            <p:stCondLst>
                              <p:cond delay="0"/>
                            </p:stCondLst>
                            <p:childTnLst>
                              <p:par>
                                <p:cTn id="109" presetID="10" presetClass="entr" presetSubtype="0" fill="hold" grpId="0" nodeType="clickEffect">
                                  <p:stCondLst>
                                    <p:cond delay="0"/>
                                  </p:stCondLst>
                                  <p:childTnLst>
                                    <p:set>
                                      <p:cBhvr>
                                        <p:cTn id="110" dur="1" fill="hold">
                                          <p:stCondLst>
                                            <p:cond delay="0"/>
                                          </p:stCondLst>
                                        </p:cTn>
                                        <p:tgtEl>
                                          <p:spTgt spid="56"/>
                                        </p:tgtEl>
                                        <p:attrNameLst>
                                          <p:attrName>style.visibility</p:attrName>
                                        </p:attrNameLst>
                                      </p:cBhvr>
                                      <p:to>
                                        <p:strVal val="visible"/>
                                      </p:to>
                                    </p:set>
                                    <p:animEffect transition="in" filter="fade">
                                      <p:cBhvr>
                                        <p:cTn id="111" dur="500"/>
                                        <p:tgtEl>
                                          <p:spTgt spid="56"/>
                                        </p:tgtEl>
                                      </p:cBhvr>
                                    </p:animEffect>
                                  </p:childTnLst>
                                </p:cTn>
                              </p:par>
                              <p:par>
                                <p:cTn id="112" presetID="10" presetClass="entr" presetSubtype="0" fill="hold" grpId="0" nodeType="withEffect">
                                  <p:stCondLst>
                                    <p:cond delay="0"/>
                                  </p:stCondLst>
                                  <p:childTnLst>
                                    <p:set>
                                      <p:cBhvr>
                                        <p:cTn id="113" dur="1" fill="hold">
                                          <p:stCondLst>
                                            <p:cond delay="0"/>
                                          </p:stCondLst>
                                        </p:cTn>
                                        <p:tgtEl>
                                          <p:spTgt spid="58"/>
                                        </p:tgtEl>
                                        <p:attrNameLst>
                                          <p:attrName>style.visibility</p:attrName>
                                        </p:attrNameLst>
                                      </p:cBhvr>
                                      <p:to>
                                        <p:strVal val="visible"/>
                                      </p:to>
                                    </p:set>
                                    <p:animEffect transition="in" filter="fade">
                                      <p:cBhvr>
                                        <p:cTn id="114"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6" grpId="0"/>
      <p:bldP spid="7" grpId="0"/>
      <p:bldP spid="8" grpId="0"/>
      <p:bldP spid="20" grpId="0"/>
      <p:bldP spid="21" grpId="0" animBg="1"/>
      <p:bldP spid="23" grpId="0"/>
      <p:bldP spid="31" grpId="0"/>
      <p:bldP spid="27" grpId="0" animBg="1"/>
      <p:bldP spid="41" grpId="0"/>
      <p:bldP spid="51" grpId="0"/>
      <p:bldP spid="44" grpId="0"/>
      <p:bldP spid="55" grpId="0" animBg="1"/>
      <p:bldP spid="56" grpId="0" animBg="1"/>
      <p:bldP spid="58" grpId="0" animBg="1"/>
      <p:bldP spid="5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4"/>
          <p:cNvSpPr>
            <a:spLocks noGrp="1" noChangeArrowheads="1"/>
          </p:cNvSpPr>
          <p:nvPr>
            <p:ph type="title"/>
          </p:nvPr>
        </p:nvSpPr>
        <p:spPr/>
        <p:txBody>
          <a:bodyPr/>
          <a:lstStyle/>
          <a:p>
            <a:r>
              <a:rPr lang="en-US" sz="2800" b="1" dirty="0" smtClean="0"/>
              <a:t>How Pauling’s model `fixes’ the problems with Lewis model</a:t>
            </a:r>
            <a:endParaRPr lang="en-US" sz="2800" b="1" dirty="0"/>
          </a:p>
        </p:txBody>
      </p:sp>
      <p:sp>
        <p:nvSpPr>
          <p:cNvPr id="7" name="TextBox 6"/>
          <p:cNvSpPr txBox="1"/>
          <p:nvPr/>
        </p:nvSpPr>
        <p:spPr>
          <a:xfrm>
            <a:off x="63500" y="2590800"/>
            <a:ext cx="9017000" cy="4247317"/>
          </a:xfrm>
          <a:prstGeom prst="rect">
            <a:avLst/>
          </a:prstGeom>
          <a:noFill/>
        </p:spPr>
        <p:txBody>
          <a:bodyPr wrap="square" rtlCol="0">
            <a:spAutoFit/>
          </a:bodyPr>
          <a:lstStyle/>
          <a:p>
            <a:r>
              <a:rPr lang="en-US" sz="2700" dirty="0" smtClean="0">
                <a:solidFill>
                  <a:srgbClr val="FF0000"/>
                </a:solidFill>
              </a:rPr>
              <a:t>Atomic </a:t>
            </a:r>
            <a:r>
              <a:rPr lang="en-US" sz="2700" dirty="0" err="1" smtClean="0">
                <a:solidFill>
                  <a:srgbClr val="FF0000"/>
                </a:solidFill>
              </a:rPr>
              <a:t>orbitals</a:t>
            </a:r>
            <a:r>
              <a:rPr lang="en-US" sz="2700" dirty="0" smtClean="0">
                <a:solidFill>
                  <a:srgbClr val="FF0000"/>
                </a:solidFill>
              </a:rPr>
              <a:t>  </a:t>
            </a:r>
            <a:r>
              <a:rPr lang="en-US" sz="2700" dirty="0" smtClean="0">
                <a:solidFill>
                  <a:srgbClr val="000000"/>
                </a:solidFill>
              </a:rPr>
              <a:t>(</a:t>
            </a:r>
            <a:r>
              <a:rPr lang="en-US" sz="2700" dirty="0" smtClean="0">
                <a:solidFill>
                  <a:srgbClr val="FF0000"/>
                </a:solidFill>
              </a:rPr>
              <a:t>AO</a:t>
            </a:r>
            <a:r>
              <a:rPr lang="en-US" sz="2700" dirty="0" smtClean="0">
                <a:solidFill>
                  <a:srgbClr val="000000"/>
                </a:solidFill>
              </a:rPr>
              <a:t>)  `reorganize’ (hybridize) when individual atoms approach each other such that the number of `links’ predicted by the Lewis model = the number of s, p (and d and f) </a:t>
            </a:r>
            <a:r>
              <a:rPr lang="en-US" sz="2700" dirty="0" err="1" smtClean="0">
                <a:solidFill>
                  <a:srgbClr val="000000"/>
                </a:solidFill>
              </a:rPr>
              <a:t>orbitals</a:t>
            </a:r>
            <a:r>
              <a:rPr lang="en-US" sz="2700" dirty="0" smtClean="0">
                <a:solidFill>
                  <a:srgbClr val="000000"/>
                </a:solidFill>
              </a:rPr>
              <a:t> combined in the reorganization.  The `hybrid’ combinations are called </a:t>
            </a:r>
            <a:r>
              <a:rPr lang="en-US" sz="2700" dirty="0" smtClean="0">
                <a:solidFill>
                  <a:srgbClr val="002060"/>
                </a:solidFill>
              </a:rPr>
              <a:t>Linear Combinations of Atomic </a:t>
            </a:r>
            <a:r>
              <a:rPr lang="en-US" sz="2700" dirty="0" err="1" smtClean="0">
                <a:solidFill>
                  <a:srgbClr val="002060"/>
                </a:solidFill>
              </a:rPr>
              <a:t>Orbitals</a:t>
            </a:r>
            <a:r>
              <a:rPr lang="en-US" sz="2700" dirty="0" smtClean="0">
                <a:solidFill>
                  <a:srgbClr val="002060"/>
                </a:solidFill>
              </a:rPr>
              <a:t> (LCAO</a:t>
            </a:r>
            <a:r>
              <a:rPr lang="en-US" sz="2700" dirty="0" smtClean="0">
                <a:solidFill>
                  <a:srgbClr val="000000"/>
                </a:solidFill>
              </a:rPr>
              <a:t>). The `lobes’ in  </a:t>
            </a:r>
            <a:r>
              <a:rPr lang="en-US" sz="2700" dirty="0" smtClean="0">
                <a:solidFill>
                  <a:srgbClr val="002060"/>
                </a:solidFill>
              </a:rPr>
              <a:t>LCAO  on individual atoms </a:t>
            </a:r>
            <a:r>
              <a:rPr lang="en-US" sz="2700" dirty="0" smtClean="0">
                <a:solidFill>
                  <a:srgbClr val="000000"/>
                </a:solidFill>
              </a:rPr>
              <a:t>overlap and share two electrons between the atoms  in a `</a:t>
            </a:r>
            <a:r>
              <a:rPr lang="en-US" sz="2700" dirty="0" smtClean="0">
                <a:solidFill>
                  <a:srgbClr val="002060"/>
                </a:solidFill>
              </a:rPr>
              <a:t>sigma</a:t>
            </a:r>
            <a:r>
              <a:rPr lang="en-US" sz="2700" dirty="0" smtClean="0">
                <a:solidFill>
                  <a:srgbClr val="000000"/>
                </a:solidFill>
              </a:rPr>
              <a:t>’  bond (often called a `valence’ or  structural linkage bond.)</a:t>
            </a:r>
            <a:endParaRPr lang="en-US" sz="2700" dirty="0">
              <a:solidFill>
                <a:srgbClr val="000000"/>
              </a:solidFill>
            </a:endParaRPr>
          </a:p>
        </p:txBody>
      </p:sp>
      <p:pic>
        <p:nvPicPr>
          <p:cNvPr id="2051"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3500" y="1468437"/>
            <a:ext cx="9017000" cy="11223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68335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txBox="1">
            <a:spLocks noChangeArrowheads="1"/>
          </p:cNvSpPr>
          <p:nvPr/>
        </p:nvSpPr>
        <p:spPr bwMode="auto">
          <a:xfrm>
            <a:off x="190500" y="150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algn="ctr">
              <a:defRPr/>
            </a:pPr>
            <a:r>
              <a:rPr lang="en-US" sz="2400" b="0" kern="0" dirty="0" smtClean="0">
                <a:solidFill>
                  <a:srgbClr val="000000"/>
                </a:solidFill>
                <a:latin typeface="Arial"/>
              </a:rPr>
              <a:t>How Pauling’s model `fixes’ the problems with Lewis model</a:t>
            </a:r>
          </a:p>
          <a:p>
            <a:pPr algn="ctr">
              <a:defRPr/>
            </a:pPr>
            <a:r>
              <a:rPr lang="en-US" sz="2400" b="0" kern="0" dirty="0" smtClean="0">
                <a:solidFill>
                  <a:srgbClr val="000000"/>
                </a:solidFill>
                <a:latin typeface="Arial"/>
              </a:rPr>
              <a:t>(continued)</a:t>
            </a:r>
            <a:endParaRPr lang="en-US" sz="2400" b="0" kern="0" dirty="0">
              <a:solidFill>
                <a:srgbClr val="000000"/>
              </a:solidFill>
              <a:latin typeface="Arial"/>
            </a:endParaRPr>
          </a:p>
        </p:txBody>
      </p:sp>
      <p:sp>
        <p:nvSpPr>
          <p:cNvPr id="7" name="TextBox 6"/>
          <p:cNvSpPr txBox="1"/>
          <p:nvPr/>
        </p:nvSpPr>
        <p:spPr>
          <a:xfrm>
            <a:off x="304800" y="2634228"/>
            <a:ext cx="8686800" cy="4247317"/>
          </a:xfrm>
          <a:prstGeom prst="rect">
            <a:avLst/>
          </a:prstGeom>
          <a:noFill/>
        </p:spPr>
        <p:txBody>
          <a:bodyPr wrap="square" rtlCol="0">
            <a:spAutoFit/>
          </a:bodyPr>
          <a:lstStyle/>
          <a:p>
            <a:r>
              <a:rPr lang="en-US" sz="2400" dirty="0" smtClean="0">
                <a:solidFill>
                  <a:srgbClr val="000000"/>
                </a:solidFill>
              </a:rPr>
              <a:t>`</a:t>
            </a:r>
            <a:r>
              <a:rPr lang="en-US" sz="2700" dirty="0" smtClean="0">
                <a:solidFill>
                  <a:srgbClr val="000000"/>
                </a:solidFill>
              </a:rPr>
              <a:t>pi’  bonds are far less stable and far more reactive than sigma bonds. (Further out, softer, not between atoms but above and below)  Ethane is held together by just `sigma bonds and is thus not very reactive.</a:t>
            </a:r>
          </a:p>
          <a:p>
            <a:endParaRPr lang="en-US" sz="2700" dirty="0" smtClean="0">
              <a:solidFill>
                <a:srgbClr val="000000"/>
              </a:solidFill>
            </a:endParaRPr>
          </a:p>
          <a:p>
            <a:r>
              <a:rPr lang="en-US" sz="2700" dirty="0" smtClean="0">
                <a:solidFill>
                  <a:srgbClr val="000000"/>
                </a:solidFill>
              </a:rPr>
              <a:t>Both ethylene and acetylene have pi bonds which are easily reacted. That acetylene is more reactive thane ethylene results because it has two pi bonds while ethylene has only 1 pi bond</a:t>
            </a:r>
            <a:endParaRPr lang="en-US" sz="2700" dirty="0">
              <a:solidFill>
                <a:srgbClr val="000000"/>
              </a:solidFill>
            </a:endParaRPr>
          </a:p>
        </p:txBody>
      </p:sp>
      <p:sp>
        <p:nvSpPr>
          <p:cNvPr id="5" name="TextBox 4"/>
          <p:cNvSpPr txBox="1"/>
          <p:nvPr/>
        </p:nvSpPr>
        <p:spPr>
          <a:xfrm>
            <a:off x="138112" y="1295400"/>
            <a:ext cx="8686800" cy="1338828"/>
          </a:xfrm>
          <a:prstGeom prst="rect">
            <a:avLst/>
          </a:prstGeom>
          <a:solidFill>
            <a:srgbClr val="FFFF00"/>
          </a:solidFill>
        </p:spPr>
        <p:txBody>
          <a:bodyPr wrap="square" rtlCol="0">
            <a:spAutoFit/>
          </a:bodyPr>
          <a:lstStyle/>
          <a:p>
            <a:pPr marL="457200" indent="-457200"/>
            <a:r>
              <a:rPr lang="en-US" sz="2400" dirty="0">
                <a:solidFill>
                  <a:srgbClr val="FF0000"/>
                </a:solidFill>
              </a:rPr>
              <a:t>2</a:t>
            </a:r>
            <a:r>
              <a:rPr lang="en-US" sz="2400" dirty="0" smtClean="0">
                <a:solidFill>
                  <a:srgbClr val="FF0000"/>
                </a:solidFill>
              </a:rPr>
              <a:t>.  </a:t>
            </a:r>
            <a:r>
              <a:rPr lang="en-US" sz="2700" dirty="0" smtClean="0">
                <a:solidFill>
                  <a:srgbClr val="FF0000"/>
                </a:solidFill>
              </a:rPr>
              <a:t>How does octet model account for the observed reactivity trend of ethane </a:t>
            </a:r>
            <a:r>
              <a:rPr lang="en-US" sz="2700" dirty="0" err="1" smtClean="0">
                <a:solidFill>
                  <a:srgbClr val="FF0000"/>
                </a:solidFill>
              </a:rPr>
              <a:t>vs</a:t>
            </a:r>
            <a:r>
              <a:rPr lang="en-US" sz="2700" dirty="0" smtClean="0">
                <a:solidFill>
                  <a:srgbClr val="FF0000"/>
                </a:solidFill>
              </a:rPr>
              <a:t> </a:t>
            </a:r>
            <a:r>
              <a:rPr lang="en-US" sz="2700" dirty="0" err="1" smtClean="0">
                <a:solidFill>
                  <a:srgbClr val="FF0000"/>
                </a:solidFill>
              </a:rPr>
              <a:t>ethene</a:t>
            </a:r>
            <a:r>
              <a:rPr lang="en-US" sz="2700" dirty="0" smtClean="0">
                <a:solidFill>
                  <a:srgbClr val="FF0000"/>
                </a:solidFill>
              </a:rPr>
              <a:t> </a:t>
            </a:r>
            <a:r>
              <a:rPr lang="en-US" sz="2700" dirty="0" err="1" smtClean="0">
                <a:solidFill>
                  <a:srgbClr val="FF0000"/>
                </a:solidFill>
              </a:rPr>
              <a:t>vs</a:t>
            </a:r>
            <a:r>
              <a:rPr lang="en-US" sz="2700" dirty="0" smtClean="0">
                <a:solidFill>
                  <a:srgbClr val="FF0000"/>
                </a:solidFill>
              </a:rPr>
              <a:t> </a:t>
            </a:r>
            <a:r>
              <a:rPr lang="en-US" sz="2700" dirty="0" err="1" smtClean="0">
                <a:solidFill>
                  <a:srgbClr val="FF0000"/>
                </a:solidFill>
              </a:rPr>
              <a:t>ethyne</a:t>
            </a:r>
            <a:r>
              <a:rPr lang="en-US" sz="2700" dirty="0" smtClean="0">
                <a:solidFill>
                  <a:srgbClr val="FF0000"/>
                </a:solidFill>
              </a:rPr>
              <a:t> with halogens and ozone ?</a:t>
            </a:r>
            <a:r>
              <a:rPr lang="en-US" sz="2700" baseline="30000" dirty="0" smtClean="0">
                <a:solidFill>
                  <a:srgbClr val="FF0000"/>
                </a:solidFill>
              </a:rPr>
              <a:t> </a:t>
            </a:r>
          </a:p>
        </p:txBody>
      </p:sp>
    </p:spTree>
    <p:extLst>
      <p:ext uri="{BB962C8B-B14F-4D97-AF65-F5344CB8AC3E}">
        <p14:creationId xmlns:p14="http://schemas.microsoft.com/office/powerpoint/2010/main" xmlns="" val="3161041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txBox="1">
            <a:spLocks noChangeArrowheads="1"/>
          </p:cNvSpPr>
          <p:nvPr/>
        </p:nvSpPr>
        <p:spPr bwMode="auto">
          <a:xfrm>
            <a:off x="609600" y="4270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algn="ctr">
              <a:defRPr/>
            </a:pPr>
            <a:r>
              <a:rPr lang="en-US" sz="2400" b="0" kern="0" dirty="0" smtClean="0">
                <a:solidFill>
                  <a:srgbClr val="000000"/>
                </a:solidFill>
                <a:latin typeface="Arial"/>
              </a:rPr>
              <a:t>How Pauling’s model `fixes’ the problems with Lewis model</a:t>
            </a:r>
          </a:p>
          <a:p>
            <a:pPr algn="ctr">
              <a:defRPr/>
            </a:pPr>
            <a:r>
              <a:rPr lang="en-US" sz="2400" b="0" kern="0" dirty="0" smtClean="0">
                <a:solidFill>
                  <a:srgbClr val="000000"/>
                </a:solidFill>
                <a:latin typeface="Arial"/>
              </a:rPr>
              <a:t>(continued)</a:t>
            </a:r>
            <a:endParaRPr lang="en-US" sz="2400" b="0" kern="0" dirty="0">
              <a:solidFill>
                <a:srgbClr val="000000"/>
              </a:solidFill>
              <a:latin typeface="Arial"/>
            </a:endParaRPr>
          </a:p>
        </p:txBody>
      </p:sp>
      <p:sp>
        <p:nvSpPr>
          <p:cNvPr id="7" name="TextBox 6"/>
          <p:cNvSpPr txBox="1"/>
          <p:nvPr/>
        </p:nvSpPr>
        <p:spPr>
          <a:xfrm>
            <a:off x="609600" y="2895600"/>
            <a:ext cx="7848600" cy="3539430"/>
          </a:xfrm>
          <a:prstGeom prst="rect">
            <a:avLst/>
          </a:prstGeom>
          <a:noFill/>
        </p:spPr>
        <p:txBody>
          <a:bodyPr wrap="square" rtlCol="0">
            <a:spAutoFit/>
          </a:bodyPr>
          <a:lstStyle/>
          <a:p>
            <a:r>
              <a:rPr lang="en-US" sz="2800" dirty="0" smtClean="0">
                <a:solidFill>
                  <a:srgbClr val="000000"/>
                </a:solidFill>
              </a:rPr>
              <a:t>The large and loose electronic clouds above the metals are `soft’ and easily `blended’ (overlapped’ with like electronic distributions (e.g. soft and fluid). Pi bonds are soft and fluid; sigma bonds aren’t. Moreover, the pi bonds are far away from the central core of the molecule, thus reducing nuclear-nuclear repulsions.</a:t>
            </a:r>
            <a:endParaRPr lang="en-US" sz="2800" dirty="0">
              <a:solidFill>
                <a:srgbClr val="000000"/>
              </a:solidFill>
            </a:endParaRPr>
          </a:p>
        </p:txBody>
      </p:sp>
      <p:sp>
        <p:nvSpPr>
          <p:cNvPr id="5" name="TextBox 4"/>
          <p:cNvSpPr txBox="1"/>
          <p:nvPr/>
        </p:nvSpPr>
        <p:spPr>
          <a:xfrm>
            <a:off x="190500" y="1752600"/>
            <a:ext cx="8534400" cy="923330"/>
          </a:xfrm>
          <a:prstGeom prst="rect">
            <a:avLst/>
          </a:prstGeom>
          <a:solidFill>
            <a:srgbClr val="FFFF00"/>
          </a:solidFill>
        </p:spPr>
        <p:txBody>
          <a:bodyPr wrap="square" rtlCol="0">
            <a:spAutoFit/>
          </a:bodyPr>
          <a:lstStyle/>
          <a:p>
            <a:r>
              <a:rPr lang="en-US" sz="2700" dirty="0" smtClean="0">
                <a:solidFill>
                  <a:srgbClr val="FF0000"/>
                </a:solidFill>
              </a:rPr>
              <a:t>3. How come </a:t>
            </a:r>
            <a:r>
              <a:rPr lang="en-US" sz="2700" dirty="0" err="1" smtClean="0">
                <a:solidFill>
                  <a:srgbClr val="FF0000"/>
                </a:solidFill>
              </a:rPr>
              <a:t>ethene</a:t>
            </a:r>
            <a:r>
              <a:rPr lang="en-US" sz="2700" dirty="0" smtClean="0">
                <a:solidFill>
                  <a:srgbClr val="FF0000"/>
                </a:solidFill>
              </a:rPr>
              <a:t> sticks to Pt, Rh and Ni in</a:t>
            </a:r>
          </a:p>
          <a:p>
            <a:r>
              <a:rPr lang="en-US" sz="2700" dirty="0">
                <a:solidFill>
                  <a:srgbClr val="FF0000"/>
                </a:solidFill>
              </a:rPr>
              <a:t> </a:t>
            </a:r>
            <a:r>
              <a:rPr lang="en-US" sz="2700" dirty="0" smtClean="0">
                <a:solidFill>
                  <a:srgbClr val="FF0000"/>
                </a:solidFill>
              </a:rPr>
              <a:t>    catalysis, but ethane doesn’t ???</a:t>
            </a:r>
            <a:endParaRPr lang="en-US" sz="2700" dirty="0">
              <a:solidFill>
                <a:srgbClr val="FF0000"/>
              </a:solidFill>
            </a:endParaRPr>
          </a:p>
        </p:txBody>
      </p:sp>
    </p:spTree>
    <p:extLst>
      <p:ext uri="{BB962C8B-B14F-4D97-AF65-F5344CB8AC3E}">
        <p14:creationId xmlns:p14="http://schemas.microsoft.com/office/powerpoint/2010/main" xmlns="" val="2402831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txBox="1">
            <a:spLocks noChangeArrowheads="1"/>
          </p:cNvSpPr>
          <p:nvPr/>
        </p:nvSpPr>
        <p:spPr bwMode="auto">
          <a:xfrm>
            <a:off x="609600" y="4270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algn="ctr">
              <a:defRPr/>
            </a:pPr>
            <a:r>
              <a:rPr lang="en-US" sz="2400" b="0" kern="0" dirty="0" smtClean="0">
                <a:solidFill>
                  <a:srgbClr val="000000"/>
                </a:solidFill>
                <a:latin typeface="Arial"/>
              </a:rPr>
              <a:t>How Pauling’s model `fixes’ the problems with Lewis model</a:t>
            </a:r>
          </a:p>
          <a:p>
            <a:pPr algn="ctr">
              <a:defRPr/>
            </a:pPr>
            <a:r>
              <a:rPr lang="en-US" sz="2400" b="0" kern="0" dirty="0" smtClean="0">
                <a:solidFill>
                  <a:srgbClr val="000000"/>
                </a:solidFill>
                <a:latin typeface="Arial"/>
              </a:rPr>
              <a:t>(continued)</a:t>
            </a:r>
            <a:endParaRPr lang="en-US" sz="2400" b="0" kern="0" dirty="0">
              <a:solidFill>
                <a:srgbClr val="000000"/>
              </a:solidFill>
              <a:latin typeface="Arial"/>
            </a:endParaRPr>
          </a:p>
        </p:txBody>
      </p:sp>
      <p:sp>
        <p:nvSpPr>
          <p:cNvPr id="5" name="TextBox 4"/>
          <p:cNvSpPr txBox="1"/>
          <p:nvPr/>
        </p:nvSpPr>
        <p:spPr>
          <a:xfrm>
            <a:off x="685800" y="3352800"/>
            <a:ext cx="7162800" cy="2169825"/>
          </a:xfrm>
          <a:prstGeom prst="rect">
            <a:avLst/>
          </a:prstGeom>
          <a:noFill/>
        </p:spPr>
        <p:txBody>
          <a:bodyPr wrap="square" rtlCol="0">
            <a:spAutoFit/>
          </a:bodyPr>
          <a:lstStyle/>
          <a:p>
            <a:r>
              <a:rPr lang="en-US" sz="2700" dirty="0" smtClean="0">
                <a:solidFill>
                  <a:srgbClr val="000000"/>
                </a:solidFill>
              </a:rPr>
              <a:t>The pi bonds occupy space above and below the sigma bond and thus do not crowd them. The two pi bonds are also on different and perpendicularly aligned planes to minimize pi-pi crowding. </a:t>
            </a:r>
            <a:endParaRPr lang="en-US" sz="2700" dirty="0">
              <a:solidFill>
                <a:srgbClr val="000000"/>
              </a:solidFill>
            </a:endParaRPr>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8575" y="1630363"/>
            <a:ext cx="8761413" cy="1536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9046060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43000" y="1447800"/>
            <a:ext cx="7010400" cy="2308324"/>
          </a:xfrm>
          <a:prstGeom prst="rect">
            <a:avLst/>
          </a:prstGeom>
          <a:noFill/>
        </p:spPr>
        <p:txBody>
          <a:bodyPr wrap="square" rtlCol="0">
            <a:spAutoFit/>
          </a:bodyPr>
          <a:lstStyle/>
          <a:p>
            <a:r>
              <a:rPr lang="en-US" sz="4800" dirty="0" smtClean="0"/>
              <a:t>USING THE PAULING  MODEL:</a:t>
            </a:r>
          </a:p>
          <a:p>
            <a:r>
              <a:rPr lang="en-US" sz="4800" dirty="0" smtClean="0"/>
              <a:t>IN CLASS EXERCISE 3</a:t>
            </a:r>
            <a:endParaRPr lang="en-US" sz="4800" dirty="0"/>
          </a:p>
        </p:txBody>
      </p:sp>
    </p:spTree>
    <p:extLst>
      <p:ext uri="{BB962C8B-B14F-4D97-AF65-F5344CB8AC3E}">
        <p14:creationId xmlns:p14="http://schemas.microsoft.com/office/powerpoint/2010/main" xmlns="" val="28536550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4" descr="pauling"/>
          <p:cNvPicPr>
            <a:picLocks noChangeAspect="1" noChangeArrowheads="1"/>
          </p:cNvPicPr>
          <p:nvPr/>
        </p:nvPicPr>
        <p:blipFill>
          <a:blip r:embed="rId2" cstate="print"/>
          <a:srcRect/>
          <a:stretch>
            <a:fillRect/>
          </a:stretch>
        </p:blipFill>
        <p:spPr bwMode="auto">
          <a:xfrm>
            <a:off x="762000" y="2057400"/>
            <a:ext cx="3505200" cy="4255221"/>
          </a:xfrm>
          <a:prstGeom prst="rect">
            <a:avLst/>
          </a:prstGeom>
          <a:noFill/>
          <a:ln w="9525">
            <a:noFill/>
            <a:miter lim="800000"/>
            <a:headEnd/>
            <a:tailEnd/>
          </a:ln>
        </p:spPr>
      </p:pic>
      <p:sp>
        <p:nvSpPr>
          <p:cNvPr id="4" name="TextBox 3"/>
          <p:cNvSpPr txBox="1"/>
          <p:nvPr/>
        </p:nvSpPr>
        <p:spPr>
          <a:xfrm>
            <a:off x="4548187" y="1524000"/>
            <a:ext cx="4648200" cy="1754326"/>
          </a:xfrm>
          <a:prstGeom prst="rect">
            <a:avLst/>
          </a:prstGeom>
          <a:noFill/>
        </p:spPr>
        <p:txBody>
          <a:bodyPr wrap="square" rtlCol="0">
            <a:spAutoFit/>
          </a:bodyPr>
          <a:lstStyle/>
          <a:p>
            <a:r>
              <a:rPr lang="en-US" sz="3600" dirty="0" smtClean="0">
                <a:solidFill>
                  <a:srgbClr val="000000"/>
                </a:solidFill>
              </a:rPr>
              <a:t>“I am awesome</a:t>
            </a:r>
          </a:p>
          <a:p>
            <a:r>
              <a:rPr lang="en-US" sz="3600" dirty="0" smtClean="0">
                <a:solidFill>
                  <a:srgbClr val="000000"/>
                </a:solidFill>
              </a:rPr>
              <a:t> ( and </a:t>
            </a:r>
            <a:r>
              <a:rPr lang="en-US" sz="3600" dirty="0" err="1" smtClean="0">
                <a:solidFill>
                  <a:srgbClr val="000000"/>
                </a:solidFill>
              </a:rPr>
              <a:t>kinda</a:t>
            </a:r>
            <a:r>
              <a:rPr lang="en-US" sz="3600" dirty="0" smtClean="0">
                <a:solidFill>
                  <a:srgbClr val="000000"/>
                </a:solidFill>
              </a:rPr>
              <a:t> cute in a geeky way…)”</a:t>
            </a:r>
            <a:endParaRPr lang="en-US" sz="3600" dirty="0">
              <a:solidFill>
                <a:srgbClr val="000000"/>
              </a:solidFill>
            </a:endParaRPr>
          </a:p>
        </p:txBody>
      </p:sp>
      <p:sp>
        <p:nvSpPr>
          <p:cNvPr id="5" name="TextBox 4"/>
          <p:cNvSpPr txBox="1"/>
          <p:nvPr/>
        </p:nvSpPr>
        <p:spPr>
          <a:xfrm>
            <a:off x="457200" y="152400"/>
            <a:ext cx="7391400" cy="1200329"/>
          </a:xfrm>
          <a:prstGeom prst="rect">
            <a:avLst/>
          </a:prstGeom>
          <a:noFill/>
        </p:spPr>
        <p:txBody>
          <a:bodyPr wrap="square" rtlCol="0">
            <a:spAutoFit/>
          </a:bodyPr>
          <a:lstStyle/>
          <a:p>
            <a:r>
              <a:rPr lang="en-US" sz="3600" b="1" dirty="0" smtClean="0">
                <a:solidFill>
                  <a:srgbClr val="000000"/>
                </a:solidFill>
              </a:rPr>
              <a:t>Linus Pauling</a:t>
            </a:r>
          </a:p>
          <a:p>
            <a:r>
              <a:rPr lang="en-US" sz="3600" b="1" dirty="0" smtClean="0">
                <a:solidFill>
                  <a:srgbClr val="000000"/>
                </a:solidFill>
              </a:rPr>
              <a:t>An American Chemical  Genius</a:t>
            </a:r>
          </a:p>
        </p:txBody>
      </p:sp>
      <p:sp>
        <p:nvSpPr>
          <p:cNvPr id="6" name="TextBox 5"/>
          <p:cNvSpPr txBox="1"/>
          <p:nvPr/>
        </p:nvSpPr>
        <p:spPr>
          <a:xfrm>
            <a:off x="4548187" y="3200400"/>
            <a:ext cx="4595813" cy="1077218"/>
          </a:xfrm>
          <a:prstGeom prst="rect">
            <a:avLst/>
          </a:prstGeom>
          <a:noFill/>
        </p:spPr>
        <p:txBody>
          <a:bodyPr wrap="square" rtlCol="0">
            <a:spAutoFit/>
          </a:bodyPr>
          <a:lstStyle/>
          <a:p>
            <a:r>
              <a:rPr lang="en-US" dirty="0" smtClean="0">
                <a:solidFill>
                  <a:srgbClr val="000000"/>
                </a:solidFill>
              </a:rPr>
              <a:t>…</a:t>
            </a:r>
            <a:r>
              <a:rPr lang="en-US" sz="3200" dirty="0" smtClean="0">
                <a:solidFill>
                  <a:srgbClr val="000000"/>
                </a:solidFill>
              </a:rPr>
              <a:t>one of the heroes of my chemical youth…</a:t>
            </a:r>
            <a:endParaRPr lang="en-US" sz="3200" dirty="0">
              <a:solidFill>
                <a:srgbClr val="000000"/>
              </a:solidFill>
            </a:endParaRPr>
          </a:p>
        </p:txBody>
      </p:sp>
      <p:sp>
        <p:nvSpPr>
          <p:cNvPr id="7" name="Heart 6"/>
          <p:cNvSpPr/>
          <p:nvPr/>
        </p:nvSpPr>
        <p:spPr bwMode="auto">
          <a:xfrm>
            <a:off x="5181600" y="4343400"/>
            <a:ext cx="914400" cy="914400"/>
          </a:xfrm>
          <a:prstGeom prst="hear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mtClean="0">
              <a:solidFill>
                <a:srgbClr val="000000"/>
              </a:solidFill>
              <a:effectLst>
                <a:outerShdw blurRad="38100" dist="38100" dir="2700000" algn="tl">
                  <a:srgbClr val="000000">
                    <a:alpha val="43137"/>
                  </a:srgbClr>
                </a:outerShdw>
              </a:effectLst>
            </a:endParaRPr>
          </a:p>
        </p:txBody>
      </p:sp>
      <p:sp>
        <p:nvSpPr>
          <p:cNvPr id="8" name="TextBox 7"/>
          <p:cNvSpPr txBox="1"/>
          <p:nvPr/>
        </p:nvSpPr>
        <p:spPr>
          <a:xfrm>
            <a:off x="4572000" y="4191000"/>
            <a:ext cx="1066800" cy="769441"/>
          </a:xfrm>
          <a:prstGeom prst="rect">
            <a:avLst/>
          </a:prstGeom>
          <a:noFill/>
        </p:spPr>
        <p:txBody>
          <a:bodyPr wrap="square" rtlCol="0">
            <a:spAutoFit/>
          </a:bodyPr>
          <a:lstStyle/>
          <a:p>
            <a:r>
              <a:rPr lang="en-US" sz="4400" dirty="0" smtClean="0">
                <a:solidFill>
                  <a:srgbClr val="000000"/>
                </a:solidFill>
                <a:latin typeface="Times New Roman" pitchFamily="18" charset="0"/>
                <a:cs typeface="Times New Roman" pitchFamily="18" charset="0"/>
              </a:rPr>
              <a:t>I</a:t>
            </a:r>
            <a:r>
              <a:rPr lang="en-US" dirty="0" smtClean="0">
                <a:solidFill>
                  <a:srgbClr val="000000"/>
                </a:solidFill>
              </a:rPr>
              <a:t> </a:t>
            </a:r>
            <a:endParaRPr lang="en-US" dirty="0">
              <a:solidFill>
                <a:srgbClr val="000000"/>
              </a:solidFill>
            </a:endParaRPr>
          </a:p>
        </p:txBody>
      </p:sp>
      <p:sp>
        <p:nvSpPr>
          <p:cNvPr id="9" name="TextBox 8"/>
          <p:cNvSpPr txBox="1"/>
          <p:nvPr/>
        </p:nvSpPr>
        <p:spPr>
          <a:xfrm>
            <a:off x="6172200" y="4495800"/>
            <a:ext cx="2743200" cy="707886"/>
          </a:xfrm>
          <a:prstGeom prst="rect">
            <a:avLst/>
          </a:prstGeom>
          <a:noFill/>
        </p:spPr>
        <p:txBody>
          <a:bodyPr wrap="square" rtlCol="0">
            <a:spAutoFit/>
          </a:bodyPr>
          <a:lstStyle/>
          <a:p>
            <a:r>
              <a:rPr lang="en-US" sz="4000" dirty="0" smtClean="0">
                <a:solidFill>
                  <a:srgbClr val="000000"/>
                </a:solidFill>
              </a:rPr>
              <a:t>PAULING</a:t>
            </a:r>
            <a:endParaRPr lang="en-US" sz="4000" dirty="0">
              <a:solidFill>
                <a:srgbClr val="000000"/>
              </a:solidFill>
            </a:endParaRPr>
          </a:p>
        </p:txBody>
      </p:sp>
    </p:spTree>
    <p:extLst>
      <p:ext uri="{BB962C8B-B14F-4D97-AF65-F5344CB8AC3E}">
        <p14:creationId xmlns:p14="http://schemas.microsoft.com/office/powerpoint/2010/main" xmlns="" val="939774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blinds(horizontal)">
                                      <p:cBhvr>
                                        <p:cTn id="25" dur="500"/>
                                        <p:tgtEl>
                                          <p:spTgt spid="7"/>
                                        </p:tgtEl>
                                      </p:cBhvr>
                                    </p:animEffect>
                                  </p:childTnLst>
                                </p:cTn>
                              </p:par>
                            </p:childTnLst>
                          </p:cTn>
                        </p:par>
                      </p:childTnLst>
                    </p:cTn>
                  </p:par>
                  <p:par>
                    <p:cTn id="26" fill="hold">
                      <p:stCondLst>
                        <p:cond delay="indefinite"/>
                      </p:stCondLst>
                      <p:childTnLst>
                        <p:par>
                          <p:cTn id="27" fill="hold">
                            <p:stCondLst>
                              <p:cond delay="0"/>
                            </p:stCondLst>
                            <p:childTnLst>
                              <p:par>
                                <p:cTn id="28" presetID="6" presetClass="emph" presetSubtype="0" fill="hold" grpId="1" nodeType="clickEffect">
                                  <p:stCondLst>
                                    <p:cond delay="0"/>
                                  </p:stCondLst>
                                  <p:childTnLst>
                                    <p:animScale>
                                      <p:cBhvr>
                                        <p:cTn id="29" dur="2000" fill="hold"/>
                                        <p:tgtEl>
                                          <p:spTgt spid="7"/>
                                        </p:tgtEl>
                                      </p:cBhvr>
                                      <p:by x="150000" y="150000"/>
                                    </p:animScale>
                                  </p:childTnLst>
                                </p:cTn>
                              </p:par>
                              <p:par>
                                <p:cTn id="30" presetID="3" presetClass="entr" presetSubtype="10"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linds(horizontal)">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animBg="1"/>
      <p:bldP spid="7" grpId="1" animBg="1"/>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4" descr="pauling"/>
          <p:cNvPicPr>
            <a:picLocks noChangeAspect="1" noChangeArrowheads="1"/>
          </p:cNvPicPr>
          <p:nvPr/>
        </p:nvPicPr>
        <p:blipFill>
          <a:blip r:embed="rId2" cstate="print"/>
          <a:srcRect/>
          <a:stretch>
            <a:fillRect/>
          </a:stretch>
        </p:blipFill>
        <p:spPr bwMode="auto">
          <a:xfrm>
            <a:off x="228600" y="1828800"/>
            <a:ext cx="4142758" cy="5029200"/>
          </a:xfrm>
          <a:prstGeom prst="rect">
            <a:avLst/>
          </a:prstGeom>
          <a:noFill/>
          <a:ln w="9525">
            <a:noFill/>
            <a:miter lim="800000"/>
            <a:headEnd/>
            <a:tailEnd/>
          </a:ln>
        </p:spPr>
      </p:pic>
      <p:sp>
        <p:nvSpPr>
          <p:cNvPr id="4" name="TextBox 3"/>
          <p:cNvSpPr txBox="1"/>
          <p:nvPr/>
        </p:nvSpPr>
        <p:spPr>
          <a:xfrm>
            <a:off x="4533900" y="2209800"/>
            <a:ext cx="4648200" cy="2800767"/>
          </a:xfrm>
          <a:prstGeom prst="rect">
            <a:avLst/>
          </a:prstGeom>
          <a:noFill/>
        </p:spPr>
        <p:txBody>
          <a:bodyPr wrap="square" rtlCol="0">
            <a:spAutoFit/>
          </a:bodyPr>
          <a:lstStyle/>
          <a:p>
            <a:r>
              <a:rPr lang="en-US" sz="4400" dirty="0" smtClean="0"/>
              <a:t>FYI: You are </a:t>
            </a:r>
            <a:r>
              <a:rPr lang="en-US" sz="4400" u="sng" dirty="0" smtClean="0"/>
              <a:t>all</a:t>
            </a:r>
            <a:r>
              <a:rPr lang="en-US" sz="4400" dirty="0" smtClean="0"/>
              <a:t>  the great grandchildren of Linus Pauling !!!</a:t>
            </a:r>
            <a:endParaRPr lang="en-US" sz="4400" dirty="0"/>
          </a:p>
        </p:txBody>
      </p:sp>
      <p:sp>
        <p:nvSpPr>
          <p:cNvPr id="5" name="Rectangle 4"/>
          <p:cNvSpPr/>
          <p:nvPr/>
        </p:nvSpPr>
        <p:spPr>
          <a:xfrm>
            <a:off x="0" y="228600"/>
            <a:ext cx="9144000" cy="1508105"/>
          </a:xfrm>
          <a:prstGeom prst="rect">
            <a:avLst/>
          </a:prstGeom>
          <a:solidFill>
            <a:srgbClr val="FFFF00"/>
          </a:solidFill>
        </p:spPr>
        <p:txBody>
          <a:bodyPr wrap="square">
            <a:spAutoFit/>
          </a:bodyPr>
          <a:lstStyle/>
          <a:p>
            <a:r>
              <a:rPr lang="en-US" sz="3200" dirty="0" smtClean="0">
                <a:solidFill>
                  <a:srgbClr val="000000"/>
                </a:solidFill>
              </a:rPr>
              <a:t> Keen </a:t>
            </a:r>
            <a:r>
              <a:rPr lang="en-US" sz="2800" dirty="0" smtClean="0">
                <a:solidFill>
                  <a:srgbClr val="000000"/>
                </a:solidFill>
              </a:rPr>
              <a:t>intuition </a:t>
            </a:r>
            <a:r>
              <a:rPr lang="en-US" sz="2800" dirty="0">
                <a:solidFill>
                  <a:srgbClr val="000000"/>
                </a:solidFill>
              </a:rPr>
              <a:t>+ mathematical rigor + outside the </a:t>
            </a:r>
            <a:r>
              <a:rPr lang="en-US" sz="2800" dirty="0" smtClean="0">
                <a:solidFill>
                  <a:srgbClr val="000000"/>
                </a:solidFill>
              </a:rPr>
              <a:t>box thinking +…he’s was a really nice guy and an inspired teacher  </a:t>
            </a:r>
            <a:r>
              <a:rPr lang="en-US" sz="3200" dirty="0" smtClean="0">
                <a:solidFill>
                  <a:srgbClr val="000000"/>
                </a:solidFill>
              </a:rPr>
              <a:t>!</a:t>
            </a:r>
            <a:endParaRPr lang="en-US" sz="3200" dirty="0">
              <a:solidFill>
                <a:srgbClr val="000000"/>
              </a:solidFill>
            </a:endParaRPr>
          </a:p>
        </p:txBody>
      </p:sp>
    </p:spTree>
    <p:extLst>
      <p:ext uri="{BB962C8B-B14F-4D97-AF65-F5344CB8AC3E}">
        <p14:creationId xmlns:p14="http://schemas.microsoft.com/office/powerpoint/2010/main" xmlns="" val="1663851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TotalTime>
  <Words>723</Words>
  <Application>Microsoft Office PowerPoint</Application>
  <PresentationFormat>On-screen Show (4:3)</PresentationFormat>
  <Paragraphs>85</Paragraphs>
  <Slides>15</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Office Theme</vt:lpstr>
      <vt:lpstr>ChemSketch</vt:lpstr>
      <vt:lpstr>Pi bonds: Pauling’s really great idea to use the `leftovers’</vt:lpstr>
      <vt:lpstr>Pi bonds: Pauling’s really great idea to use the `leftovers’ (cont.)</vt:lpstr>
      <vt:lpstr>How Pauling’s model `fixes’ the problems with Lewis model</vt:lpstr>
      <vt:lpstr>Slide 4</vt:lpstr>
      <vt:lpstr>Slide 5</vt:lpstr>
      <vt:lpstr>Slide 6</vt:lpstr>
      <vt:lpstr>Slide 7</vt:lpstr>
      <vt:lpstr>Slide 8</vt:lpstr>
      <vt:lpstr>Slide 9</vt:lpstr>
      <vt:lpstr>Slide 10</vt:lpstr>
      <vt:lpstr>Slide 11</vt:lpstr>
      <vt:lpstr>Problems with Pauling Valence Bond (LCAO) Model: 1955</vt:lpstr>
      <vt:lpstr>Problems with Pauling Valence Bond (LCAO) Model: 1955</vt:lpstr>
      <vt:lpstr>Slide 14</vt:lpstr>
      <vt:lpstr>Slide 15</vt:lpstr>
    </vt:vector>
  </TitlesOfParts>
  <Company>Alfred State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Fong, Jerry</dc:creator>
  <cp:lastModifiedBy>fong</cp:lastModifiedBy>
  <cp:revision>18</cp:revision>
  <dcterms:created xsi:type="dcterms:W3CDTF">2012-09-03T13:45:47Z</dcterms:created>
  <dcterms:modified xsi:type="dcterms:W3CDTF">2014-09-04T02:50:32Z</dcterms:modified>
</cp:coreProperties>
</file>