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2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00E5-655D-45A8-A707-A31992D36966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B435-B7C2-4C9B-AF29-F8166EC4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AFB435-B7C2-4C9B-AF29-F8166EC4AA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8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0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8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7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8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5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4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6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745F-F3B3-4093-B82E-DA00D1F2B6C8}" type="datetimeFigureOut">
              <a:rPr lang="en-US" smtClean="0"/>
              <a:pPr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57554" y="1087438"/>
            <a:ext cx="8763000" cy="3332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zh-CN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octet	             octet		   octet	     	  octet	            no octet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lone pairs	no lone pairs	   lone pairs	lone pairs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no charge	no charge	  no charge	charge			  </a:t>
            </a:r>
            <a:endParaRPr kumimoji="0" lang="en-US" altLang="zh-CN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no dipole	dipole                       dipole	dipole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2800" b="1" i="1" dirty="0" smtClean="0">
                <a:solidFill>
                  <a:srgbClr val="FF0000"/>
                </a:solidFill>
                <a:latin typeface="Calibri" pitchFamily="34" charset="0"/>
                <a:ea typeface="SimSun" pitchFamily="2" charset="-122"/>
                <a:cs typeface="Arial" pitchFamily="34" charset="0"/>
              </a:rPr>
              <a:t>EXAMPLES </a:t>
            </a:r>
            <a:endParaRPr kumimoji="0" lang="en-US" altLang="zh-CN" sz="28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4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   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-CH-CH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:NH</a:t>
            </a:r>
            <a:r>
              <a:rPr kumimoji="0" lang="en-US" altLang="zh-CN" sz="2800" b="1" i="1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          HC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  <a:sym typeface="Symbol" pitchFamily="18" charset="2"/>
              </a:rPr>
              <a:t>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C: 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-</a:t>
            </a:r>
            <a:r>
              <a:rPr kumimoji="0" lang="en-US" altLang="zh-CN" sz="2800" b="1" i="1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kumimoji="0" lang="en-US" altLang="zh-CN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	HOO*									Br*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	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CH</a:t>
            </a:r>
            <a:r>
              <a:rPr kumimoji="0" lang="en-US" altLang="zh-CN" sz="28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3</a:t>
            </a:r>
            <a:r>
              <a:rPr kumimoji="0" lang="en-US" altLang="zh-CN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*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						</a:t>
            </a:r>
            <a:r>
              <a:rPr kumimoji="0" lang="en-US" altLang="zh-CN" sz="24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  </a:t>
            </a:r>
            <a:r>
              <a:rPr kumimoji="0" lang="en-US" altLang="zh-CN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Arial" pitchFamily="34" charset="0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CN" sz="4000" b="1" i="1" dirty="0" smtClean="0">
                <a:latin typeface="Times New Roman" pitchFamily="18" charset="0"/>
                <a:ea typeface="SimSun" pitchFamily="2" charset="-122"/>
                <a:cs typeface="Arial" pitchFamily="34" charset="0"/>
              </a:rPr>
              <a:t>Reactivity increases to right</a:t>
            </a:r>
            <a:endParaRPr kumimoji="0" lang="en-US" altLang="zh-CN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8862" y="5791200"/>
            <a:ext cx="6096000" cy="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76200"/>
            <a:ext cx="6711462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Rough Lewis predictions for reactivity trends (Supplement 2)</a:t>
            </a:r>
            <a:endParaRPr lang="en-US" sz="2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133600" y="1087438"/>
            <a:ext cx="17555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8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14503"/>
            <a:ext cx="8356600" cy="3886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152400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Electronegativity</a:t>
            </a:r>
            <a:r>
              <a:rPr lang="en-US" sz="3200" dirty="0" smtClean="0"/>
              <a:t> is a measure of how badly a given element wants to steal electrons from its neighbors. (pp 28-30). It guides predictions for dipole directions</a:t>
            </a:r>
          </a:p>
          <a:p>
            <a:r>
              <a:rPr lang="en-US" sz="3200" dirty="0" smtClean="0"/>
              <a:t>(CH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OH example)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653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26" y="1828800"/>
            <a:ext cx="8991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CF</a:t>
            </a:r>
            <a:r>
              <a:rPr lang="en-US" sz="4000" baseline="-25000" dirty="0" smtClean="0"/>
              <a:t>4</a:t>
            </a:r>
            <a:r>
              <a:rPr lang="en-US" sz="4000" dirty="0" smtClean="0"/>
              <a:t>	  F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C=CH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   CO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	    CBr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 CH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=CH</a:t>
            </a:r>
            <a:r>
              <a:rPr lang="en-US" sz="4000" baseline="-25000" dirty="0" smtClean="0"/>
              <a:t>2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87224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EXERCISE 2.1 :  Dipoles ???	</a:t>
            </a:r>
            <a:r>
              <a:rPr lang="en-US" sz="3600" dirty="0" smtClean="0">
                <a:solidFill>
                  <a:srgbClr val="0070C0"/>
                </a:solidFill>
              </a:rPr>
              <a:t>YES</a:t>
            </a:r>
            <a:r>
              <a:rPr lang="en-US" sz="3600" dirty="0" smtClean="0"/>
              <a:t> OR </a:t>
            </a:r>
            <a:r>
              <a:rPr lang="en-US" sz="3600" dirty="0" smtClean="0">
                <a:solidFill>
                  <a:srgbClr val="FF0000"/>
                </a:solidFill>
              </a:rPr>
              <a:t>NO</a:t>
            </a:r>
            <a:r>
              <a:rPr lang="en-US" sz="3600" dirty="0" smtClean="0"/>
              <a:t> 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367742"/>
            <a:ext cx="10668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NO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9213" y="3352800"/>
            <a:ext cx="10668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NO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0" y="3227233"/>
            <a:ext cx="914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NO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6038" y="3336965"/>
            <a:ext cx="1143000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YES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5306" y="3229689"/>
            <a:ext cx="1143000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YES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28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371028"/>
              </p:ext>
            </p:extLst>
          </p:nvPr>
        </p:nvGraphicFramePr>
        <p:xfrm>
          <a:off x="3281363" y="2176463"/>
          <a:ext cx="258127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emSketch" r:id="rId3" imgW="2581560" imgH="2505600" progId="ACD.ChemSketch.20">
                  <p:embed/>
                </p:oleObj>
              </mc:Choice>
              <mc:Fallback>
                <p:oleObj name="ChemSketch" r:id="rId3" imgW="2581560" imgH="2505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1363" y="2176463"/>
                        <a:ext cx="2581275" cy="250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458" y="2197245"/>
            <a:ext cx="2820742" cy="20942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35469" y="2362200"/>
            <a:ext cx="2526563" cy="2133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304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From exercise 2.2: Which end of these molecules is the `attacking’ end ?</a:t>
            </a:r>
            <a:endParaRPr lang="en-US" sz="36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635269" y="1354096"/>
            <a:ext cx="76200" cy="315753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456011" y="2176463"/>
            <a:ext cx="0" cy="29289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557526" y="1676400"/>
            <a:ext cx="41224" cy="314673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27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71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Symbol</vt:lpstr>
      <vt:lpstr>Times New Roman</vt:lpstr>
      <vt:lpstr>Office Theme</vt:lpstr>
      <vt:lpstr>ACD/ChemSketch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13</cp:revision>
  <dcterms:created xsi:type="dcterms:W3CDTF">2012-09-03T13:45:47Z</dcterms:created>
  <dcterms:modified xsi:type="dcterms:W3CDTF">2014-09-02T19:18:59Z</dcterms:modified>
</cp:coreProperties>
</file>