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7" r:id="rId2"/>
    <p:sldId id="278" r:id="rId3"/>
    <p:sldId id="276" r:id="rId4"/>
    <p:sldId id="264" r:id="rId5"/>
    <p:sldId id="283" r:id="rId6"/>
    <p:sldId id="284" r:id="rId7"/>
    <p:sldId id="285" r:id="rId8"/>
    <p:sldId id="286" r:id="rId9"/>
    <p:sldId id="287" r:id="rId10"/>
    <p:sldId id="288" r:id="rId11"/>
    <p:sldId id="289" r:id="rId12"/>
    <p:sldId id="290" r:id="rId13"/>
    <p:sldId id="291" r:id="rId14"/>
    <p:sldId id="297" r:id="rId15"/>
    <p:sldId id="292" r:id="rId16"/>
    <p:sldId id="296" r:id="rId17"/>
    <p:sldId id="294" r:id="rId18"/>
    <p:sldId id="295" r:id="rId19"/>
    <p:sldId id="293" r:id="rId20"/>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910" autoAdjust="0"/>
  </p:normalViewPr>
  <p:slideViewPr>
    <p:cSldViewPr>
      <p:cViewPr varScale="1">
        <p:scale>
          <a:sx n="67" d="100"/>
          <a:sy n="67" d="100"/>
        </p:scale>
        <p:origin x="-146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6F6AA8-E896-48B7-A46A-3143CA4EDB97}" type="datetimeFigureOut">
              <a:rPr lang="en-US" smtClean="0"/>
              <a:pPr/>
              <a:t>9/4/2013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FA3427-0D09-4621-BF76-E6BD19D93522}" type="slidenum">
              <a:rPr lang="en-US" smtClean="0"/>
              <a:pPr/>
              <a:t>‹#›</a:t>
            </a:fld>
            <a:endParaRPr lang="en-US"/>
          </a:p>
        </p:txBody>
      </p:sp>
    </p:spTree>
    <p:extLst>
      <p:ext uri="{BB962C8B-B14F-4D97-AF65-F5344CB8AC3E}">
        <p14:creationId xmlns:p14="http://schemas.microsoft.com/office/powerpoint/2010/main" val="750769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FA3427-0D09-4621-BF76-E6BD19D93522}"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556DED-051B-43E1-92DB-F79C04E2452B}" type="slidenum">
              <a:rPr lang="en-US" smtClean="0">
                <a:solidFill>
                  <a:prstClr val="black"/>
                </a:solidFill>
              </a:rPr>
              <a:pPr/>
              <a:t>6</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FA3427-0D09-4621-BF76-E6BD19D93522}" type="slidenum">
              <a:rPr lang="en-US" smtClean="0">
                <a:solidFill>
                  <a:prstClr val="black"/>
                </a:solidFill>
              </a:rPr>
              <a:pPr/>
              <a:t>7</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FA3427-0D09-4621-BF76-E6BD19D93522}"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903333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FA3427-0D09-4621-BF76-E6BD19D93522}"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174942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641AFF-7932-412D-AFE3-2063A3A2AD3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957F37-0D70-48CD-B5A1-F84B83F6231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A7FDB8-5D39-4B27-A8A1-C829D48C433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C6BCE9-B962-428E-9336-3E3199B6BA7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0F7E9C-1449-44CE-AEC6-2EF5D540886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2867B0-C575-4DFE-8EA8-61202B4DBDE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1AF7582-E200-4D0E-A31F-6FE1DF29030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9D5F98-0D3E-4ACB-B083-B2A55509C24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5BD16E4-9F53-42C5-B380-1D95FA04BFD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8950EBA-0B28-4E71-AA59-ACA2C19F04D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A1068D1-6957-4067-9E47-A37FAC112E9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smtClean="0">
                <a:effectLs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smtClean="0">
                <a:effectLs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smtClean="0">
                <a:effectLst/>
              </a:defRPr>
            </a:lvl1pPr>
          </a:lstStyle>
          <a:p>
            <a:pPr>
              <a:defRPr/>
            </a:pPr>
            <a:fld id="{A49172AB-24D4-46D8-BE83-97C8F651066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google.com/url?sa=i&amp;rct=j&amp;q=&amp;esrc=s&amp;frm=1&amp;source=images&amp;cd=&amp;cad=rja&amp;docid=JRMWI9WMdbKSDM&amp;tbnid=wdUbtCjRRnu1yM:&amp;ved=&amp;url=http://pages.pomona.edu/~wes04747/chem164/MolZoo/MolZoo.htm&amp;ei=dFclUvrqCIPH2wWY3YDwDw&amp;psig=AFQjCNFJ4jO2LA18KsTFPCMydArkS8hwCw&amp;ust=1378265332390880"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google.com/url?sa=i&amp;rct=j&amp;q=&amp;esrc=s&amp;frm=1&amp;source=images&amp;cd=&amp;cad=rja&amp;docid=oEXQ3o-Xd-2J4M&amp;tbnid=w6tss_y1ASRTiM:&amp;ved=&amp;url=http://academictree.org/chemistry/peopleinfo.php?pid=68119&amp;ei=ZlklUszKHKHF2AWg_4FA&amp;bvm=bv.51495398,d.b2I&amp;psig=AFQjCNFWorlHk0TnJA_KcE4zdpIn2BeXWg&amp;ust=1378265830993355" TargetMode="Externa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wmf"/><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4.xml"/><Relationship Id="rId7" Type="http://schemas.openxmlformats.org/officeDocument/2006/relationships/image" Target="../media/image11.w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14.wmf"/><Relationship Id="rId10" Type="http://schemas.openxmlformats.org/officeDocument/2006/relationships/image" Target="../media/image15.png"/><Relationship Id="rId4" Type="http://schemas.openxmlformats.org/officeDocument/2006/relationships/image" Target="../media/image13.jpeg"/><Relationship Id="rId9" Type="http://schemas.openxmlformats.org/officeDocument/2006/relationships/image" Target="../media/image12.wmf"/></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5.xml"/><Relationship Id="rId7" Type="http://schemas.openxmlformats.org/officeDocument/2006/relationships/image" Target="../media/image16.wm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8.wmf"/><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62200" y="228600"/>
            <a:ext cx="5257800" cy="400110"/>
          </a:xfrm>
          <a:prstGeom prst="rect">
            <a:avLst/>
          </a:prstGeom>
          <a:noFill/>
        </p:spPr>
        <p:txBody>
          <a:bodyPr wrap="square" rtlCol="0">
            <a:spAutoFit/>
          </a:bodyPr>
          <a:lstStyle/>
          <a:p>
            <a:r>
              <a:rPr lang="en-US" sz="2000" dirty="0" smtClean="0"/>
              <a:t>Summary of Lewis Model successes</a:t>
            </a:r>
            <a:endParaRPr lang="en-US" sz="2000" dirty="0"/>
          </a:p>
        </p:txBody>
      </p:sp>
      <p:sp>
        <p:nvSpPr>
          <p:cNvPr id="4" name="TextBox 3"/>
          <p:cNvSpPr txBox="1"/>
          <p:nvPr/>
        </p:nvSpPr>
        <p:spPr>
          <a:xfrm>
            <a:off x="533400" y="838200"/>
            <a:ext cx="7924800" cy="6986528"/>
          </a:xfrm>
          <a:prstGeom prst="rect">
            <a:avLst/>
          </a:prstGeom>
          <a:noFill/>
        </p:spPr>
        <p:txBody>
          <a:bodyPr wrap="square" rtlCol="0">
            <a:spAutoFit/>
          </a:bodyPr>
          <a:lstStyle/>
          <a:p>
            <a:pPr>
              <a:buFont typeface="Arial" pitchFamily="34" charset="0"/>
              <a:buChar char="•"/>
            </a:pPr>
            <a:r>
              <a:rPr lang="en-US" sz="2800" dirty="0" smtClean="0"/>
              <a:t>Provides simple process leading to sensible predictions of electronic distributions  in most (but not all) compounds in both ground and excited states </a:t>
            </a:r>
            <a:r>
              <a:rPr lang="en-US" sz="2800" dirty="0" smtClean="0">
                <a:solidFill>
                  <a:srgbClr val="FF0000"/>
                </a:solidFill>
              </a:rPr>
              <a:t>(Extended Lewis rules)</a:t>
            </a:r>
          </a:p>
          <a:p>
            <a:pPr>
              <a:buFont typeface="Arial" pitchFamily="34" charset="0"/>
              <a:buChar char="•"/>
            </a:pPr>
            <a:endParaRPr lang="en-US" sz="2800" dirty="0" smtClean="0"/>
          </a:p>
          <a:p>
            <a:pPr>
              <a:buFont typeface="Arial" pitchFamily="34" charset="0"/>
              <a:buChar char="•"/>
            </a:pPr>
            <a:r>
              <a:rPr lang="en-US" sz="2800" dirty="0" smtClean="0"/>
              <a:t>Lewis structures lead to simple and accurate predictions of molecular shapes </a:t>
            </a:r>
            <a:r>
              <a:rPr lang="en-US" sz="2800" dirty="0" smtClean="0">
                <a:solidFill>
                  <a:srgbClr val="FF0000"/>
                </a:solidFill>
              </a:rPr>
              <a:t>(VSEPR</a:t>
            </a:r>
            <a:r>
              <a:rPr lang="en-US" sz="2800" dirty="0" smtClean="0"/>
              <a:t>)</a:t>
            </a:r>
          </a:p>
          <a:p>
            <a:endParaRPr lang="en-US" sz="2800" dirty="0"/>
          </a:p>
          <a:p>
            <a:pPr>
              <a:buFont typeface="Arial" pitchFamily="34" charset="0"/>
              <a:buChar char="•"/>
            </a:pPr>
            <a:r>
              <a:rPr lang="en-US" sz="2800" dirty="0" smtClean="0"/>
              <a:t>Lewis predictions of electronic distributions provide simple way to predict chemical interaction and relative stabilities, and provides basis for general acid-base model of reactivity.  (</a:t>
            </a:r>
            <a:r>
              <a:rPr lang="en-US" sz="2800" dirty="0" smtClean="0">
                <a:solidFill>
                  <a:srgbClr val="FF0000"/>
                </a:solidFill>
              </a:rPr>
              <a:t>Supplement 2</a:t>
            </a:r>
            <a:r>
              <a:rPr lang="en-US" sz="2800" dirty="0" smtClean="0"/>
              <a:t>)</a:t>
            </a:r>
          </a:p>
          <a:p>
            <a:pPr>
              <a:buFont typeface="Arial" pitchFamily="34" charset="0"/>
              <a:buChar char="•"/>
            </a:pPr>
            <a:endParaRPr lang="en-US" sz="2800" dirty="0"/>
          </a:p>
          <a:p>
            <a:endParaRPr lang="en-US" sz="2800" dirty="0"/>
          </a:p>
          <a:p>
            <a:r>
              <a:rPr lang="en-US" sz="2800" dirty="0" smtClean="0"/>
              <a:t> </a:t>
            </a:r>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Grp="1" noChangeArrowheads="1"/>
          </p:cNvSpPr>
          <p:nvPr>
            <p:ph type="title"/>
          </p:nvPr>
        </p:nvSpPr>
        <p:spPr/>
        <p:txBody>
          <a:bodyPr/>
          <a:lstStyle/>
          <a:p>
            <a:r>
              <a:rPr lang="en-US" sz="2800" b="1" dirty="0" smtClean="0"/>
              <a:t>How Pauling’s model `fixes’ the problems with Lewis model</a:t>
            </a:r>
            <a:endParaRPr lang="en-US" sz="2800" b="1" dirty="0"/>
          </a:p>
        </p:txBody>
      </p:sp>
      <p:sp>
        <p:nvSpPr>
          <p:cNvPr id="7" name="TextBox 6"/>
          <p:cNvSpPr txBox="1"/>
          <p:nvPr/>
        </p:nvSpPr>
        <p:spPr>
          <a:xfrm>
            <a:off x="63500" y="2590800"/>
            <a:ext cx="9017000" cy="4247317"/>
          </a:xfrm>
          <a:prstGeom prst="rect">
            <a:avLst/>
          </a:prstGeom>
          <a:noFill/>
        </p:spPr>
        <p:txBody>
          <a:bodyPr wrap="square" rtlCol="0">
            <a:spAutoFit/>
          </a:bodyPr>
          <a:lstStyle/>
          <a:p>
            <a:r>
              <a:rPr lang="en-US" sz="2700" dirty="0" smtClean="0">
                <a:solidFill>
                  <a:srgbClr val="FF0000"/>
                </a:solidFill>
              </a:rPr>
              <a:t>Atomic </a:t>
            </a:r>
            <a:r>
              <a:rPr lang="en-US" sz="2700" dirty="0" err="1" smtClean="0">
                <a:solidFill>
                  <a:srgbClr val="FF0000"/>
                </a:solidFill>
              </a:rPr>
              <a:t>orbitals</a:t>
            </a:r>
            <a:r>
              <a:rPr lang="en-US" sz="2700" dirty="0" smtClean="0">
                <a:solidFill>
                  <a:srgbClr val="FF0000"/>
                </a:solidFill>
              </a:rPr>
              <a:t>  </a:t>
            </a:r>
            <a:r>
              <a:rPr lang="en-US" sz="2700" dirty="0" smtClean="0">
                <a:solidFill>
                  <a:srgbClr val="000000"/>
                </a:solidFill>
              </a:rPr>
              <a:t>(</a:t>
            </a:r>
            <a:r>
              <a:rPr lang="en-US" sz="2700" dirty="0" smtClean="0">
                <a:solidFill>
                  <a:srgbClr val="FF0000"/>
                </a:solidFill>
              </a:rPr>
              <a:t>AO</a:t>
            </a:r>
            <a:r>
              <a:rPr lang="en-US" sz="2700" dirty="0" smtClean="0">
                <a:solidFill>
                  <a:srgbClr val="000000"/>
                </a:solidFill>
              </a:rPr>
              <a:t>)  `reorganize’ (hybridize) when individual atoms approach each other such that the number of `links’ predicted by the Lewis model = the number of s, p (and d and f) </a:t>
            </a:r>
            <a:r>
              <a:rPr lang="en-US" sz="2700" dirty="0" err="1" smtClean="0">
                <a:solidFill>
                  <a:srgbClr val="000000"/>
                </a:solidFill>
              </a:rPr>
              <a:t>orbitals</a:t>
            </a:r>
            <a:r>
              <a:rPr lang="en-US" sz="2700" dirty="0" smtClean="0">
                <a:solidFill>
                  <a:srgbClr val="000000"/>
                </a:solidFill>
              </a:rPr>
              <a:t> combined in the reorganization.  The `hybrid’ combinations are called </a:t>
            </a:r>
            <a:r>
              <a:rPr lang="en-US" sz="2700" dirty="0" smtClean="0">
                <a:solidFill>
                  <a:srgbClr val="002060"/>
                </a:solidFill>
              </a:rPr>
              <a:t>Linear Combinations of Atomic </a:t>
            </a:r>
            <a:r>
              <a:rPr lang="en-US" sz="2700" dirty="0" err="1" smtClean="0">
                <a:solidFill>
                  <a:srgbClr val="002060"/>
                </a:solidFill>
              </a:rPr>
              <a:t>Orbitals</a:t>
            </a:r>
            <a:r>
              <a:rPr lang="en-US" sz="2700" dirty="0" smtClean="0">
                <a:solidFill>
                  <a:srgbClr val="002060"/>
                </a:solidFill>
              </a:rPr>
              <a:t> (LCAO</a:t>
            </a:r>
            <a:r>
              <a:rPr lang="en-US" sz="2700" dirty="0" smtClean="0">
                <a:solidFill>
                  <a:srgbClr val="000000"/>
                </a:solidFill>
              </a:rPr>
              <a:t>). The `lobes’ in  </a:t>
            </a:r>
            <a:r>
              <a:rPr lang="en-US" sz="2700" dirty="0" smtClean="0">
                <a:solidFill>
                  <a:srgbClr val="002060"/>
                </a:solidFill>
              </a:rPr>
              <a:t>LCAO  on individual atoms </a:t>
            </a:r>
            <a:r>
              <a:rPr lang="en-US" sz="2700" dirty="0" smtClean="0">
                <a:solidFill>
                  <a:srgbClr val="000000"/>
                </a:solidFill>
              </a:rPr>
              <a:t>overlap and share two electrons between the atoms  in a `</a:t>
            </a:r>
            <a:r>
              <a:rPr lang="en-US" sz="2700" dirty="0" smtClean="0">
                <a:solidFill>
                  <a:srgbClr val="002060"/>
                </a:solidFill>
              </a:rPr>
              <a:t>sigma</a:t>
            </a:r>
            <a:r>
              <a:rPr lang="en-US" sz="2700" dirty="0" smtClean="0">
                <a:solidFill>
                  <a:srgbClr val="000000"/>
                </a:solidFill>
              </a:rPr>
              <a:t>’  bond (often called a `valence’ or  structural linkage bond.)</a:t>
            </a:r>
            <a:endParaRPr lang="en-US" sz="2700" dirty="0">
              <a:solidFill>
                <a:srgbClr val="000000"/>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1468437"/>
            <a:ext cx="9017000" cy="112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658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190500" y="150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defRPr/>
            </a:pPr>
            <a:r>
              <a:rPr lang="en-US" sz="2400" b="0" kern="0" dirty="0" smtClean="0">
                <a:solidFill>
                  <a:srgbClr val="000000"/>
                </a:solidFill>
                <a:latin typeface="Arial"/>
              </a:rPr>
              <a:t>How Pauling’s model `fixes’ the problems with Lewis model</a:t>
            </a:r>
          </a:p>
          <a:p>
            <a:pPr algn="ctr">
              <a:defRPr/>
            </a:pPr>
            <a:r>
              <a:rPr lang="en-US" sz="2400" b="0" kern="0" dirty="0" smtClean="0">
                <a:solidFill>
                  <a:srgbClr val="000000"/>
                </a:solidFill>
                <a:latin typeface="Arial"/>
              </a:rPr>
              <a:t>(continued)</a:t>
            </a:r>
            <a:endParaRPr lang="en-US" sz="2400" b="0" kern="0" dirty="0">
              <a:solidFill>
                <a:srgbClr val="000000"/>
              </a:solidFill>
              <a:latin typeface="Arial"/>
            </a:endParaRPr>
          </a:p>
        </p:txBody>
      </p:sp>
      <p:sp>
        <p:nvSpPr>
          <p:cNvPr id="7" name="TextBox 6"/>
          <p:cNvSpPr txBox="1"/>
          <p:nvPr/>
        </p:nvSpPr>
        <p:spPr>
          <a:xfrm>
            <a:off x="304800" y="2634228"/>
            <a:ext cx="8686800" cy="4247317"/>
          </a:xfrm>
          <a:prstGeom prst="rect">
            <a:avLst/>
          </a:prstGeom>
          <a:noFill/>
        </p:spPr>
        <p:txBody>
          <a:bodyPr wrap="square" rtlCol="0">
            <a:spAutoFit/>
          </a:bodyPr>
          <a:lstStyle/>
          <a:p>
            <a:r>
              <a:rPr lang="en-US" sz="2400" dirty="0" smtClean="0">
                <a:solidFill>
                  <a:srgbClr val="000000"/>
                </a:solidFill>
              </a:rPr>
              <a:t>`</a:t>
            </a:r>
            <a:r>
              <a:rPr lang="en-US" sz="2700" dirty="0" smtClean="0">
                <a:solidFill>
                  <a:srgbClr val="000000"/>
                </a:solidFill>
              </a:rPr>
              <a:t>pi’  bonds are far less stable and far more reactive than sigma bonds. (Further out, softer, not between atoms but above and below)  Ethane is held together by just `sigma bonds and is thus not very reactive.</a:t>
            </a:r>
          </a:p>
          <a:p>
            <a:endParaRPr lang="en-US" sz="2700" dirty="0" smtClean="0">
              <a:solidFill>
                <a:srgbClr val="000000"/>
              </a:solidFill>
            </a:endParaRPr>
          </a:p>
          <a:p>
            <a:r>
              <a:rPr lang="en-US" sz="2700" dirty="0" smtClean="0">
                <a:solidFill>
                  <a:srgbClr val="000000"/>
                </a:solidFill>
              </a:rPr>
              <a:t>Both ethylene and acetylene have pi bonds which are easily reacted. That acetylene is more reactive thane ethylene results because it has two pi bonds while ethylene has only 1 pi bond</a:t>
            </a:r>
            <a:endParaRPr lang="en-US" sz="2700" dirty="0">
              <a:solidFill>
                <a:srgbClr val="000000"/>
              </a:solidFill>
            </a:endParaRPr>
          </a:p>
        </p:txBody>
      </p:sp>
      <p:sp>
        <p:nvSpPr>
          <p:cNvPr id="5" name="TextBox 4"/>
          <p:cNvSpPr txBox="1"/>
          <p:nvPr/>
        </p:nvSpPr>
        <p:spPr>
          <a:xfrm>
            <a:off x="138112" y="1295400"/>
            <a:ext cx="8686800" cy="1338828"/>
          </a:xfrm>
          <a:prstGeom prst="rect">
            <a:avLst/>
          </a:prstGeom>
          <a:solidFill>
            <a:srgbClr val="FFFF00"/>
          </a:solidFill>
        </p:spPr>
        <p:txBody>
          <a:bodyPr wrap="square" rtlCol="0">
            <a:spAutoFit/>
          </a:bodyPr>
          <a:lstStyle/>
          <a:p>
            <a:pPr marL="457200" indent="-457200"/>
            <a:r>
              <a:rPr lang="en-US" sz="2400" dirty="0">
                <a:solidFill>
                  <a:srgbClr val="FF0000"/>
                </a:solidFill>
              </a:rPr>
              <a:t>2</a:t>
            </a:r>
            <a:r>
              <a:rPr lang="en-US" sz="2400" dirty="0" smtClean="0">
                <a:solidFill>
                  <a:srgbClr val="FF0000"/>
                </a:solidFill>
              </a:rPr>
              <a:t>.  </a:t>
            </a:r>
            <a:r>
              <a:rPr lang="en-US" sz="2700" dirty="0" smtClean="0">
                <a:solidFill>
                  <a:srgbClr val="FF0000"/>
                </a:solidFill>
              </a:rPr>
              <a:t>How does octet model account for the observed reactivity trend of ethane </a:t>
            </a:r>
            <a:r>
              <a:rPr lang="en-US" sz="2700" dirty="0" err="1" smtClean="0">
                <a:solidFill>
                  <a:srgbClr val="FF0000"/>
                </a:solidFill>
              </a:rPr>
              <a:t>vs</a:t>
            </a:r>
            <a:r>
              <a:rPr lang="en-US" sz="2700" dirty="0" smtClean="0">
                <a:solidFill>
                  <a:srgbClr val="FF0000"/>
                </a:solidFill>
              </a:rPr>
              <a:t> </a:t>
            </a:r>
            <a:r>
              <a:rPr lang="en-US" sz="2700" dirty="0" err="1" smtClean="0">
                <a:solidFill>
                  <a:srgbClr val="FF0000"/>
                </a:solidFill>
              </a:rPr>
              <a:t>ethene</a:t>
            </a:r>
            <a:r>
              <a:rPr lang="en-US" sz="2700" dirty="0" smtClean="0">
                <a:solidFill>
                  <a:srgbClr val="FF0000"/>
                </a:solidFill>
              </a:rPr>
              <a:t> </a:t>
            </a:r>
            <a:r>
              <a:rPr lang="en-US" sz="2700" dirty="0" err="1" smtClean="0">
                <a:solidFill>
                  <a:srgbClr val="FF0000"/>
                </a:solidFill>
              </a:rPr>
              <a:t>vs</a:t>
            </a:r>
            <a:r>
              <a:rPr lang="en-US" sz="2700" dirty="0" smtClean="0">
                <a:solidFill>
                  <a:srgbClr val="FF0000"/>
                </a:solidFill>
              </a:rPr>
              <a:t> </a:t>
            </a:r>
            <a:r>
              <a:rPr lang="en-US" sz="2700" dirty="0" err="1" smtClean="0">
                <a:solidFill>
                  <a:srgbClr val="FF0000"/>
                </a:solidFill>
              </a:rPr>
              <a:t>ethyne</a:t>
            </a:r>
            <a:r>
              <a:rPr lang="en-US" sz="2700" dirty="0" smtClean="0">
                <a:solidFill>
                  <a:srgbClr val="FF0000"/>
                </a:solidFill>
              </a:rPr>
              <a:t> with halogens and ozone ?</a:t>
            </a:r>
            <a:r>
              <a:rPr lang="en-US" sz="2700" baseline="30000" dirty="0" smtClean="0">
                <a:solidFill>
                  <a:srgbClr val="FF0000"/>
                </a:solidFill>
              </a:rPr>
              <a:t> </a:t>
            </a:r>
          </a:p>
        </p:txBody>
      </p:sp>
    </p:spTree>
    <p:extLst>
      <p:ext uri="{BB962C8B-B14F-4D97-AF65-F5344CB8AC3E}">
        <p14:creationId xmlns:p14="http://schemas.microsoft.com/office/powerpoint/2010/main" val="249988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609600" y="4270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defRPr/>
            </a:pPr>
            <a:r>
              <a:rPr lang="en-US" sz="2400" b="0" kern="0" dirty="0" smtClean="0">
                <a:solidFill>
                  <a:srgbClr val="000000"/>
                </a:solidFill>
                <a:latin typeface="Arial"/>
              </a:rPr>
              <a:t>How Pauling’s model `fixes’ the problems with Lewis model</a:t>
            </a:r>
          </a:p>
          <a:p>
            <a:pPr algn="ctr">
              <a:defRPr/>
            </a:pPr>
            <a:r>
              <a:rPr lang="en-US" sz="2400" b="0" kern="0" dirty="0" smtClean="0">
                <a:solidFill>
                  <a:srgbClr val="000000"/>
                </a:solidFill>
                <a:latin typeface="Arial"/>
              </a:rPr>
              <a:t>(continued)</a:t>
            </a:r>
            <a:endParaRPr lang="en-US" sz="2400" b="0" kern="0" dirty="0">
              <a:solidFill>
                <a:srgbClr val="000000"/>
              </a:solidFill>
              <a:latin typeface="Arial"/>
            </a:endParaRPr>
          </a:p>
        </p:txBody>
      </p:sp>
      <p:sp>
        <p:nvSpPr>
          <p:cNvPr id="7" name="TextBox 6"/>
          <p:cNvSpPr txBox="1"/>
          <p:nvPr/>
        </p:nvSpPr>
        <p:spPr>
          <a:xfrm>
            <a:off x="609600" y="2895600"/>
            <a:ext cx="7848600" cy="3539430"/>
          </a:xfrm>
          <a:prstGeom prst="rect">
            <a:avLst/>
          </a:prstGeom>
          <a:noFill/>
        </p:spPr>
        <p:txBody>
          <a:bodyPr wrap="square" rtlCol="0">
            <a:spAutoFit/>
          </a:bodyPr>
          <a:lstStyle/>
          <a:p>
            <a:r>
              <a:rPr lang="en-US" sz="2800" dirty="0" smtClean="0">
                <a:solidFill>
                  <a:srgbClr val="000000"/>
                </a:solidFill>
              </a:rPr>
              <a:t>The large and loose electronic clouds above the metals are `soft’ and easily `blended’ (overlapped’ with like electronic distributions (e.g. soft and fluid). Pi bonds are soft and fluid; sigma bonds aren’t. Moreover, the pi bonds are far away from the central core of the molecule, thus reducing nuclear-nuclear repulsions.</a:t>
            </a:r>
            <a:endParaRPr lang="en-US" sz="2800" dirty="0">
              <a:solidFill>
                <a:srgbClr val="000000"/>
              </a:solidFill>
            </a:endParaRPr>
          </a:p>
        </p:txBody>
      </p:sp>
      <p:sp>
        <p:nvSpPr>
          <p:cNvPr id="5" name="TextBox 4"/>
          <p:cNvSpPr txBox="1"/>
          <p:nvPr/>
        </p:nvSpPr>
        <p:spPr>
          <a:xfrm>
            <a:off x="190500" y="1752600"/>
            <a:ext cx="8534400" cy="923330"/>
          </a:xfrm>
          <a:prstGeom prst="rect">
            <a:avLst/>
          </a:prstGeom>
          <a:solidFill>
            <a:srgbClr val="FFFF00"/>
          </a:solidFill>
        </p:spPr>
        <p:txBody>
          <a:bodyPr wrap="square" rtlCol="0">
            <a:spAutoFit/>
          </a:bodyPr>
          <a:lstStyle/>
          <a:p>
            <a:r>
              <a:rPr lang="en-US" sz="2700" dirty="0" smtClean="0">
                <a:solidFill>
                  <a:srgbClr val="FF0000"/>
                </a:solidFill>
              </a:rPr>
              <a:t>3. How come </a:t>
            </a:r>
            <a:r>
              <a:rPr lang="en-US" sz="2700" dirty="0" err="1" smtClean="0">
                <a:solidFill>
                  <a:srgbClr val="FF0000"/>
                </a:solidFill>
              </a:rPr>
              <a:t>ethene</a:t>
            </a:r>
            <a:r>
              <a:rPr lang="en-US" sz="2700" dirty="0" smtClean="0">
                <a:solidFill>
                  <a:srgbClr val="FF0000"/>
                </a:solidFill>
              </a:rPr>
              <a:t> sticks to Pt, Rh and Ni in</a:t>
            </a:r>
          </a:p>
          <a:p>
            <a:r>
              <a:rPr lang="en-US" sz="2700" dirty="0">
                <a:solidFill>
                  <a:srgbClr val="FF0000"/>
                </a:solidFill>
              </a:rPr>
              <a:t> </a:t>
            </a:r>
            <a:r>
              <a:rPr lang="en-US" sz="2700" dirty="0" smtClean="0">
                <a:solidFill>
                  <a:srgbClr val="FF0000"/>
                </a:solidFill>
              </a:rPr>
              <a:t>    catalysis, but ethane doesn’t ???</a:t>
            </a:r>
            <a:endParaRPr lang="en-US" sz="2700" dirty="0">
              <a:solidFill>
                <a:srgbClr val="FF0000"/>
              </a:solidFill>
            </a:endParaRPr>
          </a:p>
        </p:txBody>
      </p:sp>
    </p:spTree>
    <p:extLst>
      <p:ext uri="{BB962C8B-B14F-4D97-AF65-F5344CB8AC3E}">
        <p14:creationId xmlns:p14="http://schemas.microsoft.com/office/powerpoint/2010/main" val="1414630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09600" y="4270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defRPr/>
            </a:pPr>
            <a:r>
              <a:rPr lang="en-US" sz="2400" b="0" kern="0" dirty="0" smtClean="0">
                <a:solidFill>
                  <a:srgbClr val="000000"/>
                </a:solidFill>
                <a:latin typeface="Arial"/>
              </a:rPr>
              <a:t>How Pauling’s model `fixes’ the problems with Lewis model</a:t>
            </a:r>
          </a:p>
          <a:p>
            <a:pPr algn="ctr">
              <a:defRPr/>
            </a:pPr>
            <a:r>
              <a:rPr lang="en-US" sz="2400" b="0" kern="0" dirty="0" smtClean="0">
                <a:solidFill>
                  <a:srgbClr val="000000"/>
                </a:solidFill>
                <a:latin typeface="Arial"/>
              </a:rPr>
              <a:t>(continued)</a:t>
            </a:r>
            <a:endParaRPr lang="en-US" sz="2400" b="0" kern="0" dirty="0">
              <a:solidFill>
                <a:srgbClr val="000000"/>
              </a:solidFill>
              <a:latin typeface="Arial"/>
            </a:endParaRPr>
          </a:p>
        </p:txBody>
      </p:sp>
      <p:sp>
        <p:nvSpPr>
          <p:cNvPr id="5" name="TextBox 4"/>
          <p:cNvSpPr txBox="1"/>
          <p:nvPr/>
        </p:nvSpPr>
        <p:spPr>
          <a:xfrm>
            <a:off x="685800" y="3352800"/>
            <a:ext cx="7162800" cy="2169825"/>
          </a:xfrm>
          <a:prstGeom prst="rect">
            <a:avLst/>
          </a:prstGeom>
          <a:noFill/>
        </p:spPr>
        <p:txBody>
          <a:bodyPr wrap="square" rtlCol="0">
            <a:spAutoFit/>
          </a:bodyPr>
          <a:lstStyle/>
          <a:p>
            <a:r>
              <a:rPr lang="en-US" sz="2700" dirty="0" smtClean="0">
                <a:solidFill>
                  <a:srgbClr val="000000"/>
                </a:solidFill>
              </a:rPr>
              <a:t>The pi bonds occupy space above and below the sigma bond and thus do not crowd them. The two pi bonds are also on different and perpendicularly aligned planes to minimize pi-pi crowding. </a:t>
            </a:r>
            <a:endParaRPr lang="en-US" sz="2700" dirty="0">
              <a:solidFill>
                <a:srgbClr val="00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1630363"/>
            <a:ext cx="8761413" cy="153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92917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3000" y="1447800"/>
            <a:ext cx="7010400" cy="2308324"/>
          </a:xfrm>
          <a:prstGeom prst="rect">
            <a:avLst/>
          </a:prstGeom>
          <a:noFill/>
        </p:spPr>
        <p:txBody>
          <a:bodyPr wrap="square" rtlCol="0">
            <a:spAutoFit/>
          </a:bodyPr>
          <a:lstStyle/>
          <a:p>
            <a:r>
              <a:rPr lang="en-US" sz="4800" dirty="0" smtClean="0"/>
              <a:t>USING THE PAULING  MODEL:</a:t>
            </a:r>
          </a:p>
          <a:p>
            <a:r>
              <a:rPr lang="en-US" sz="4800" dirty="0" smtClean="0"/>
              <a:t>IN CLASS EXERCISE 3</a:t>
            </a:r>
            <a:endParaRPr lang="en-US" sz="4800" dirty="0"/>
          </a:p>
        </p:txBody>
      </p:sp>
    </p:spTree>
    <p:extLst>
      <p:ext uri="{BB962C8B-B14F-4D97-AF65-F5344CB8AC3E}">
        <p14:creationId xmlns:p14="http://schemas.microsoft.com/office/powerpoint/2010/main" val="28536550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4" descr="pauling"/>
          <p:cNvPicPr>
            <a:picLocks noChangeAspect="1" noChangeArrowheads="1"/>
          </p:cNvPicPr>
          <p:nvPr/>
        </p:nvPicPr>
        <p:blipFill>
          <a:blip r:embed="rId2" cstate="print"/>
          <a:srcRect/>
          <a:stretch>
            <a:fillRect/>
          </a:stretch>
        </p:blipFill>
        <p:spPr bwMode="auto">
          <a:xfrm>
            <a:off x="762000" y="2057400"/>
            <a:ext cx="3505200" cy="4255221"/>
          </a:xfrm>
          <a:prstGeom prst="rect">
            <a:avLst/>
          </a:prstGeom>
          <a:noFill/>
          <a:ln w="9525">
            <a:noFill/>
            <a:miter lim="800000"/>
            <a:headEnd/>
            <a:tailEnd/>
          </a:ln>
        </p:spPr>
      </p:pic>
      <p:sp>
        <p:nvSpPr>
          <p:cNvPr id="4" name="TextBox 3"/>
          <p:cNvSpPr txBox="1"/>
          <p:nvPr/>
        </p:nvSpPr>
        <p:spPr>
          <a:xfrm>
            <a:off x="4548187" y="1524000"/>
            <a:ext cx="4648200" cy="1754326"/>
          </a:xfrm>
          <a:prstGeom prst="rect">
            <a:avLst/>
          </a:prstGeom>
          <a:noFill/>
        </p:spPr>
        <p:txBody>
          <a:bodyPr wrap="square" rtlCol="0">
            <a:spAutoFit/>
          </a:bodyPr>
          <a:lstStyle/>
          <a:p>
            <a:r>
              <a:rPr lang="en-US" sz="3600" dirty="0" smtClean="0">
                <a:solidFill>
                  <a:srgbClr val="000000"/>
                </a:solidFill>
              </a:rPr>
              <a:t>“I am awesome</a:t>
            </a:r>
          </a:p>
          <a:p>
            <a:r>
              <a:rPr lang="en-US" sz="3600" dirty="0" smtClean="0">
                <a:solidFill>
                  <a:srgbClr val="000000"/>
                </a:solidFill>
              </a:rPr>
              <a:t> ( and </a:t>
            </a:r>
            <a:r>
              <a:rPr lang="en-US" sz="3600" dirty="0" err="1" smtClean="0">
                <a:solidFill>
                  <a:srgbClr val="000000"/>
                </a:solidFill>
              </a:rPr>
              <a:t>kinda</a:t>
            </a:r>
            <a:r>
              <a:rPr lang="en-US" sz="3600" dirty="0" smtClean="0">
                <a:solidFill>
                  <a:srgbClr val="000000"/>
                </a:solidFill>
              </a:rPr>
              <a:t> cute in a geeky way…)”</a:t>
            </a:r>
            <a:endParaRPr lang="en-US" sz="3600" dirty="0">
              <a:solidFill>
                <a:srgbClr val="000000"/>
              </a:solidFill>
            </a:endParaRPr>
          </a:p>
        </p:txBody>
      </p:sp>
      <p:sp>
        <p:nvSpPr>
          <p:cNvPr id="5" name="TextBox 4"/>
          <p:cNvSpPr txBox="1"/>
          <p:nvPr/>
        </p:nvSpPr>
        <p:spPr>
          <a:xfrm>
            <a:off x="457200" y="152400"/>
            <a:ext cx="7391400" cy="1077218"/>
          </a:xfrm>
          <a:prstGeom prst="rect">
            <a:avLst/>
          </a:prstGeom>
          <a:noFill/>
        </p:spPr>
        <p:txBody>
          <a:bodyPr wrap="square" rtlCol="0">
            <a:spAutoFit/>
          </a:bodyPr>
          <a:lstStyle/>
          <a:p>
            <a:r>
              <a:rPr lang="en-US" sz="3200" dirty="0" smtClean="0">
                <a:solidFill>
                  <a:srgbClr val="000000"/>
                </a:solidFill>
              </a:rPr>
              <a:t>Linus Pauling</a:t>
            </a:r>
          </a:p>
          <a:p>
            <a:r>
              <a:rPr lang="en-US" sz="3200" dirty="0" smtClean="0">
                <a:solidFill>
                  <a:srgbClr val="000000"/>
                </a:solidFill>
              </a:rPr>
              <a:t>An American Chemical  Genius</a:t>
            </a:r>
          </a:p>
        </p:txBody>
      </p:sp>
      <p:sp>
        <p:nvSpPr>
          <p:cNvPr id="6" name="TextBox 5"/>
          <p:cNvSpPr txBox="1"/>
          <p:nvPr/>
        </p:nvSpPr>
        <p:spPr>
          <a:xfrm>
            <a:off x="4538661" y="3646401"/>
            <a:ext cx="4595813" cy="1077218"/>
          </a:xfrm>
          <a:prstGeom prst="rect">
            <a:avLst/>
          </a:prstGeom>
          <a:noFill/>
        </p:spPr>
        <p:txBody>
          <a:bodyPr wrap="square" rtlCol="0">
            <a:spAutoFit/>
          </a:bodyPr>
          <a:lstStyle/>
          <a:p>
            <a:r>
              <a:rPr lang="en-US" dirty="0" smtClean="0">
                <a:solidFill>
                  <a:srgbClr val="000000"/>
                </a:solidFill>
              </a:rPr>
              <a:t>…</a:t>
            </a:r>
            <a:r>
              <a:rPr lang="en-US" sz="3200" dirty="0" smtClean="0">
                <a:solidFill>
                  <a:srgbClr val="000000"/>
                </a:solidFill>
              </a:rPr>
              <a:t>one </a:t>
            </a:r>
            <a:r>
              <a:rPr lang="en-US" sz="3200" dirty="0" smtClean="0">
                <a:solidFill>
                  <a:srgbClr val="000000"/>
                </a:solidFill>
              </a:rPr>
              <a:t>of the heroes of my chemical youth…</a:t>
            </a:r>
            <a:endParaRPr lang="en-US" sz="3200" dirty="0">
              <a:solidFill>
                <a:srgbClr val="000000"/>
              </a:solidFill>
            </a:endParaRPr>
          </a:p>
        </p:txBody>
      </p:sp>
      <p:sp>
        <p:nvSpPr>
          <p:cNvPr id="7" name="Heart 6"/>
          <p:cNvSpPr/>
          <p:nvPr/>
        </p:nvSpPr>
        <p:spPr bwMode="auto">
          <a:xfrm>
            <a:off x="5257800" y="5398221"/>
            <a:ext cx="914400" cy="914400"/>
          </a:xfrm>
          <a:prstGeom prst="hear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ffectLst>
                <a:outerShdw blurRad="38100" dist="38100" dir="2700000" algn="tl">
                  <a:srgbClr val="000000">
                    <a:alpha val="43137"/>
                  </a:srgbClr>
                </a:outerShdw>
              </a:effectLst>
            </a:endParaRPr>
          </a:p>
        </p:txBody>
      </p:sp>
      <p:sp>
        <p:nvSpPr>
          <p:cNvPr id="8" name="TextBox 7"/>
          <p:cNvSpPr txBox="1"/>
          <p:nvPr/>
        </p:nvSpPr>
        <p:spPr>
          <a:xfrm>
            <a:off x="4548187" y="5436691"/>
            <a:ext cx="1066800" cy="769441"/>
          </a:xfrm>
          <a:prstGeom prst="rect">
            <a:avLst/>
          </a:prstGeom>
          <a:noFill/>
        </p:spPr>
        <p:txBody>
          <a:bodyPr wrap="square" rtlCol="0">
            <a:spAutoFit/>
          </a:bodyPr>
          <a:lstStyle/>
          <a:p>
            <a:r>
              <a:rPr lang="en-US" sz="4400" dirty="0" smtClean="0">
                <a:solidFill>
                  <a:srgbClr val="000000"/>
                </a:solidFill>
                <a:latin typeface="Times New Roman" pitchFamily="18" charset="0"/>
                <a:cs typeface="Times New Roman" pitchFamily="18" charset="0"/>
              </a:rPr>
              <a:t>I</a:t>
            </a:r>
            <a:r>
              <a:rPr lang="en-US" dirty="0" smtClean="0">
                <a:solidFill>
                  <a:srgbClr val="000000"/>
                </a:solidFill>
              </a:rPr>
              <a:t> </a:t>
            </a:r>
            <a:endParaRPr lang="en-US" dirty="0">
              <a:solidFill>
                <a:srgbClr val="000000"/>
              </a:solidFill>
            </a:endParaRPr>
          </a:p>
        </p:txBody>
      </p:sp>
      <p:sp>
        <p:nvSpPr>
          <p:cNvPr id="9" name="TextBox 8"/>
          <p:cNvSpPr txBox="1"/>
          <p:nvPr/>
        </p:nvSpPr>
        <p:spPr>
          <a:xfrm>
            <a:off x="6243637" y="5638800"/>
            <a:ext cx="2743200" cy="707886"/>
          </a:xfrm>
          <a:prstGeom prst="rect">
            <a:avLst/>
          </a:prstGeom>
          <a:noFill/>
        </p:spPr>
        <p:txBody>
          <a:bodyPr wrap="square" rtlCol="0">
            <a:spAutoFit/>
          </a:bodyPr>
          <a:lstStyle/>
          <a:p>
            <a:r>
              <a:rPr lang="en-US" sz="4000" dirty="0" smtClean="0">
                <a:solidFill>
                  <a:srgbClr val="000000"/>
                </a:solidFill>
              </a:rPr>
              <a:t>PAULING</a:t>
            </a:r>
            <a:endParaRPr lang="en-US" sz="4000" dirty="0">
              <a:solidFill>
                <a:srgbClr val="000000"/>
              </a:solidFill>
            </a:endParaRPr>
          </a:p>
        </p:txBody>
      </p:sp>
    </p:spTree>
    <p:extLst>
      <p:ext uri="{BB962C8B-B14F-4D97-AF65-F5344CB8AC3E}">
        <p14:creationId xmlns:p14="http://schemas.microsoft.com/office/powerpoint/2010/main" val="93977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linds(horizontal)">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4" descr="pauling"/>
          <p:cNvPicPr>
            <a:picLocks noChangeAspect="1" noChangeArrowheads="1"/>
          </p:cNvPicPr>
          <p:nvPr/>
        </p:nvPicPr>
        <p:blipFill>
          <a:blip r:embed="rId2" cstate="print"/>
          <a:srcRect/>
          <a:stretch>
            <a:fillRect/>
          </a:stretch>
        </p:blipFill>
        <p:spPr bwMode="auto">
          <a:xfrm>
            <a:off x="228600" y="1828800"/>
            <a:ext cx="4142758" cy="5029200"/>
          </a:xfrm>
          <a:prstGeom prst="rect">
            <a:avLst/>
          </a:prstGeom>
          <a:noFill/>
          <a:ln w="9525">
            <a:noFill/>
            <a:miter lim="800000"/>
            <a:headEnd/>
            <a:tailEnd/>
          </a:ln>
        </p:spPr>
      </p:pic>
      <p:sp>
        <p:nvSpPr>
          <p:cNvPr id="4" name="TextBox 3"/>
          <p:cNvSpPr txBox="1"/>
          <p:nvPr/>
        </p:nvSpPr>
        <p:spPr>
          <a:xfrm>
            <a:off x="4533900" y="2209800"/>
            <a:ext cx="4648200" cy="2800767"/>
          </a:xfrm>
          <a:prstGeom prst="rect">
            <a:avLst/>
          </a:prstGeom>
          <a:noFill/>
        </p:spPr>
        <p:txBody>
          <a:bodyPr wrap="square" rtlCol="0">
            <a:spAutoFit/>
          </a:bodyPr>
          <a:lstStyle/>
          <a:p>
            <a:r>
              <a:rPr lang="en-US" sz="4400" dirty="0" smtClean="0"/>
              <a:t>FYI: You are </a:t>
            </a:r>
            <a:r>
              <a:rPr lang="en-US" sz="4400" u="sng" dirty="0" smtClean="0"/>
              <a:t>all</a:t>
            </a:r>
            <a:r>
              <a:rPr lang="en-US" sz="4400" dirty="0" smtClean="0"/>
              <a:t>  the great grandchildren of Linus Pauling !!!</a:t>
            </a:r>
            <a:endParaRPr lang="en-US" sz="4400" dirty="0"/>
          </a:p>
        </p:txBody>
      </p:sp>
      <p:sp>
        <p:nvSpPr>
          <p:cNvPr id="5" name="Rectangle 4"/>
          <p:cNvSpPr/>
          <p:nvPr/>
        </p:nvSpPr>
        <p:spPr>
          <a:xfrm>
            <a:off x="-76200" y="152400"/>
            <a:ext cx="9220200" cy="1508105"/>
          </a:xfrm>
          <a:prstGeom prst="rect">
            <a:avLst/>
          </a:prstGeom>
          <a:solidFill>
            <a:srgbClr val="FFFF00"/>
          </a:solidFill>
        </p:spPr>
        <p:txBody>
          <a:bodyPr wrap="square">
            <a:spAutoFit/>
          </a:bodyPr>
          <a:lstStyle/>
          <a:p>
            <a:r>
              <a:rPr lang="en-US" sz="3200" dirty="0" smtClean="0">
                <a:solidFill>
                  <a:srgbClr val="000000"/>
                </a:solidFill>
              </a:rPr>
              <a:t> Keen </a:t>
            </a:r>
            <a:r>
              <a:rPr lang="en-US" sz="2800" dirty="0" smtClean="0">
                <a:solidFill>
                  <a:srgbClr val="000000"/>
                </a:solidFill>
              </a:rPr>
              <a:t>intuition </a:t>
            </a:r>
            <a:r>
              <a:rPr lang="en-US" sz="2800" dirty="0">
                <a:solidFill>
                  <a:srgbClr val="000000"/>
                </a:solidFill>
              </a:rPr>
              <a:t>+ mathematical rigor + outside the </a:t>
            </a:r>
            <a:r>
              <a:rPr lang="en-US" sz="2800" dirty="0" smtClean="0">
                <a:solidFill>
                  <a:srgbClr val="000000"/>
                </a:solidFill>
              </a:rPr>
              <a:t>box thinking +…he’s was a really nice guy and an inspired teacher  </a:t>
            </a:r>
            <a:r>
              <a:rPr lang="en-US" sz="3200" dirty="0" smtClean="0">
                <a:solidFill>
                  <a:srgbClr val="000000"/>
                </a:solidFill>
              </a:rPr>
              <a:t>!</a:t>
            </a:r>
            <a:endParaRPr lang="en-US" sz="3200" dirty="0">
              <a:solidFill>
                <a:srgbClr val="000000"/>
              </a:solidFill>
            </a:endParaRPr>
          </a:p>
        </p:txBody>
      </p:sp>
    </p:spTree>
    <p:extLst>
      <p:ext uri="{BB962C8B-B14F-4D97-AF65-F5344CB8AC3E}">
        <p14:creationId xmlns:p14="http://schemas.microsoft.com/office/powerpoint/2010/main" val="166385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pages.pomona.edu/~wes04747/chem164/MolZoo/EBW.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1" y="133431"/>
            <a:ext cx="3048000" cy="33742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4" descr="pauling"/>
          <p:cNvPicPr>
            <a:picLocks noChangeAspect="1" noChangeArrowheads="1"/>
          </p:cNvPicPr>
          <p:nvPr/>
        </p:nvPicPr>
        <p:blipFill>
          <a:blip r:embed="rId4" cstate="print"/>
          <a:srcRect/>
          <a:stretch>
            <a:fillRect/>
          </a:stretch>
        </p:blipFill>
        <p:spPr bwMode="auto">
          <a:xfrm>
            <a:off x="314325" y="133431"/>
            <a:ext cx="2971800" cy="3607687"/>
          </a:xfrm>
          <a:prstGeom prst="rect">
            <a:avLst/>
          </a:prstGeom>
          <a:noFill/>
          <a:ln w="9525">
            <a:noFill/>
            <a:miter lim="800000"/>
            <a:headEnd/>
            <a:tailEnd/>
          </a:ln>
        </p:spPr>
      </p:pic>
      <p:sp>
        <p:nvSpPr>
          <p:cNvPr id="3" name="TextBox 2"/>
          <p:cNvSpPr txBox="1"/>
          <p:nvPr/>
        </p:nvSpPr>
        <p:spPr>
          <a:xfrm>
            <a:off x="4114801" y="3657600"/>
            <a:ext cx="4724399" cy="1415772"/>
          </a:xfrm>
          <a:prstGeom prst="rect">
            <a:avLst/>
          </a:prstGeom>
          <a:noFill/>
        </p:spPr>
        <p:txBody>
          <a:bodyPr wrap="square" rtlCol="0">
            <a:spAutoFit/>
          </a:bodyPr>
          <a:lstStyle/>
          <a:p>
            <a:r>
              <a:rPr lang="en-US" sz="3200" dirty="0" smtClean="0"/>
              <a:t>E. Bright Wilson</a:t>
            </a:r>
          </a:p>
          <a:p>
            <a:r>
              <a:rPr lang="en-US" dirty="0" smtClean="0"/>
              <a:t> Harvard University, Chemistry</a:t>
            </a:r>
          </a:p>
          <a:p>
            <a:pPr marL="285750" indent="-285750">
              <a:buFont typeface="Arial" pitchFamily="34" charset="0"/>
              <a:buChar char="•"/>
            </a:pPr>
            <a:r>
              <a:rPr lang="en-US" dirty="0" smtClean="0"/>
              <a:t>National Medal of Science 1975</a:t>
            </a:r>
          </a:p>
          <a:p>
            <a:pPr marL="285750" indent="-285750">
              <a:buFont typeface="Arial" pitchFamily="34" charset="0"/>
              <a:buChar char="•"/>
            </a:pPr>
            <a:r>
              <a:rPr lang="en-US" dirty="0" smtClean="0"/>
              <a:t>T.W. Richards Endowed Chair </a:t>
            </a:r>
            <a:endParaRPr lang="en-US" dirty="0"/>
          </a:p>
        </p:txBody>
      </p:sp>
      <p:sp>
        <p:nvSpPr>
          <p:cNvPr id="6" name="TextBox 5"/>
          <p:cNvSpPr txBox="1"/>
          <p:nvPr/>
        </p:nvSpPr>
        <p:spPr>
          <a:xfrm>
            <a:off x="23813" y="3962400"/>
            <a:ext cx="3938588" cy="1692771"/>
          </a:xfrm>
          <a:prstGeom prst="rect">
            <a:avLst/>
          </a:prstGeom>
          <a:noFill/>
        </p:spPr>
        <p:txBody>
          <a:bodyPr wrap="square" rtlCol="0">
            <a:spAutoFit/>
          </a:bodyPr>
          <a:lstStyle/>
          <a:p>
            <a:r>
              <a:rPr lang="en-US" sz="3200" dirty="0" smtClean="0"/>
              <a:t>Linus Pauling</a:t>
            </a:r>
          </a:p>
          <a:p>
            <a:r>
              <a:rPr lang="en-US" dirty="0" smtClean="0"/>
              <a:t>Cal </a:t>
            </a:r>
            <a:r>
              <a:rPr lang="en-US" dirty="0" smtClean="0"/>
              <a:t>Tech, </a:t>
            </a:r>
            <a:r>
              <a:rPr lang="en-US" dirty="0" smtClean="0"/>
              <a:t>Chemistry </a:t>
            </a:r>
          </a:p>
          <a:p>
            <a:pPr marL="285750" indent="-285750">
              <a:buFont typeface="Arial" pitchFamily="34" charset="0"/>
              <a:buChar char="•"/>
            </a:pPr>
            <a:r>
              <a:rPr lang="en-US" dirty="0" smtClean="0"/>
              <a:t>Nobel Prize in Chemistry 1954</a:t>
            </a:r>
          </a:p>
          <a:p>
            <a:pPr marL="285750" indent="-285750">
              <a:buFont typeface="Arial" pitchFamily="34" charset="0"/>
              <a:buChar char="•"/>
            </a:pPr>
            <a:r>
              <a:rPr lang="en-US" dirty="0" smtClean="0"/>
              <a:t>Nobel Peace Prize 1962</a:t>
            </a:r>
          </a:p>
          <a:p>
            <a:pPr marL="285750" indent="-285750">
              <a:buFont typeface="Arial" pitchFamily="34" charset="0"/>
              <a:buChar char="•"/>
            </a:pPr>
            <a:endParaRPr lang="en-US" dirty="0"/>
          </a:p>
        </p:txBody>
      </p:sp>
      <p:cxnSp>
        <p:nvCxnSpPr>
          <p:cNvPr id="7" name="Straight Arrow Connector 6"/>
          <p:cNvCxnSpPr/>
          <p:nvPr/>
        </p:nvCxnSpPr>
        <p:spPr bwMode="auto">
          <a:xfrm>
            <a:off x="3276600" y="2133600"/>
            <a:ext cx="685801" cy="0"/>
          </a:xfrm>
          <a:prstGeom prst="straightConnector1">
            <a:avLst/>
          </a:prstGeom>
          <a:solidFill>
            <a:schemeClr val="accent1"/>
          </a:solidFill>
          <a:ln w="82550" cap="flat" cmpd="sng" algn="ctr">
            <a:solidFill>
              <a:schemeClr val="tx1"/>
            </a:solidFill>
            <a:prstDash val="solid"/>
            <a:round/>
            <a:headEnd type="none" w="med" len="med"/>
            <a:tailEnd type="arrow"/>
          </a:ln>
          <a:effectLst/>
        </p:spPr>
      </p:cxnSp>
      <p:cxnSp>
        <p:nvCxnSpPr>
          <p:cNvPr id="9" name="Straight Arrow Connector 8"/>
          <p:cNvCxnSpPr/>
          <p:nvPr/>
        </p:nvCxnSpPr>
        <p:spPr bwMode="auto">
          <a:xfrm>
            <a:off x="7467600" y="2019381"/>
            <a:ext cx="685801" cy="0"/>
          </a:xfrm>
          <a:prstGeom prst="straightConnector1">
            <a:avLst/>
          </a:prstGeom>
          <a:solidFill>
            <a:schemeClr val="accent1"/>
          </a:solidFill>
          <a:ln w="8255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2602353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6146"/>
                                        </p:tgtEl>
                                        <p:attrNameLst>
                                          <p:attrName>style.visibility</p:attrName>
                                        </p:attrNameLst>
                                      </p:cBhvr>
                                      <p:to>
                                        <p:strVal val="visible"/>
                                      </p:to>
                                    </p:set>
                                    <p:animEffect transition="in" filter="fade">
                                      <p:cBhvr>
                                        <p:cTn id="15" dur="500"/>
                                        <p:tgtEl>
                                          <p:spTgt spid="614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academictree.org/photo/cache.068119.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0975"/>
            <a:ext cx="3962398" cy="3962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 y="4252912"/>
            <a:ext cx="4114800" cy="1200329"/>
          </a:xfrm>
          <a:prstGeom prst="rect">
            <a:avLst/>
          </a:prstGeom>
          <a:noFill/>
        </p:spPr>
        <p:txBody>
          <a:bodyPr wrap="square" rtlCol="0">
            <a:spAutoFit/>
          </a:bodyPr>
          <a:lstStyle/>
          <a:p>
            <a:r>
              <a:rPr lang="en-US" sz="3600" dirty="0" smtClean="0"/>
              <a:t>R. L. </a:t>
            </a:r>
            <a:r>
              <a:rPr lang="en-US" sz="3600" dirty="0" err="1" smtClean="0"/>
              <a:t>Kuczkowski</a:t>
            </a:r>
            <a:endParaRPr lang="en-US" sz="3600" dirty="0" smtClean="0"/>
          </a:p>
          <a:p>
            <a:r>
              <a:rPr lang="en-US" dirty="0" smtClean="0"/>
              <a:t>University of </a:t>
            </a:r>
            <a:r>
              <a:rPr lang="en-US" dirty="0" smtClean="0"/>
              <a:t>Michigan, </a:t>
            </a:r>
            <a:r>
              <a:rPr lang="en-US" dirty="0" smtClean="0"/>
              <a:t>Chemistry</a:t>
            </a:r>
          </a:p>
          <a:p>
            <a:r>
              <a:rPr lang="en-US" dirty="0" smtClean="0"/>
              <a:t>Department Chair </a:t>
            </a:r>
            <a:endParaRPr lang="en-US" dirty="0"/>
          </a:p>
        </p:txBody>
      </p:sp>
      <p:cxnSp>
        <p:nvCxnSpPr>
          <p:cNvPr id="4" name="Straight Arrow Connector 3"/>
          <p:cNvCxnSpPr/>
          <p:nvPr/>
        </p:nvCxnSpPr>
        <p:spPr bwMode="auto">
          <a:xfrm>
            <a:off x="4152899" y="2067570"/>
            <a:ext cx="685801" cy="0"/>
          </a:xfrm>
          <a:prstGeom prst="straightConnector1">
            <a:avLst/>
          </a:prstGeom>
          <a:solidFill>
            <a:schemeClr val="accent1"/>
          </a:solidFill>
          <a:ln w="82550" cap="flat" cmpd="sng" algn="ctr">
            <a:solidFill>
              <a:schemeClr val="tx1"/>
            </a:solidFill>
            <a:prstDash val="solid"/>
            <a:round/>
            <a:headEnd type="none" w="med" len="med"/>
            <a:tailEnd type="arrow"/>
          </a:ln>
          <a:effectLst/>
        </p:spPr>
      </p:cxnSp>
      <p:pic>
        <p:nvPicPr>
          <p:cNvPr id="5" name="Picture 7" descr="madsci1"/>
          <p:cNvPicPr>
            <a:picLocks noChangeAspect="1" noChangeArrowheads="1"/>
          </p:cNvPicPr>
          <p:nvPr/>
        </p:nvPicPr>
        <p:blipFill>
          <a:blip r:embed="rId4" cstate="print"/>
          <a:srcRect/>
          <a:stretch>
            <a:fillRect/>
          </a:stretch>
        </p:blipFill>
        <p:spPr bwMode="auto">
          <a:xfrm>
            <a:off x="4800600" y="330381"/>
            <a:ext cx="3276599" cy="3183867"/>
          </a:xfrm>
          <a:prstGeom prst="rect">
            <a:avLst/>
          </a:prstGeom>
          <a:noFill/>
          <a:ln w="9525">
            <a:noFill/>
            <a:miter lim="800000"/>
            <a:headEnd/>
            <a:tailEnd/>
          </a:ln>
        </p:spPr>
      </p:pic>
      <p:sp>
        <p:nvSpPr>
          <p:cNvPr id="3" name="TextBox 2"/>
          <p:cNvSpPr txBox="1"/>
          <p:nvPr/>
        </p:nvSpPr>
        <p:spPr>
          <a:xfrm>
            <a:off x="4495800" y="3514248"/>
            <a:ext cx="4800600" cy="1477328"/>
          </a:xfrm>
          <a:prstGeom prst="rect">
            <a:avLst/>
          </a:prstGeom>
          <a:noFill/>
        </p:spPr>
        <p:txBody>
          <a:bodyPr wrap="square" rtlCol="0">
            <a:spAutoFit/>
          </a:bodyPr>
          <a:lstStyle/>
          <a:p>
            <a:r>
              <a:rPr lang="en-US" sz="3600" dirty="0" smtClean="0"/>
              <a:t>‘Doc’ Fong</a:t>
            </a:r>
          </a:p>
          <a:p>
            <a:r>
              <a:rPr lang="en-US" dirty="0" smtClean="0"/>
              <a:t>SUNY Alfred </a:t>
            </a:r>
            <a:r>
              <a:rPr lang="en-US" dirty="0" err="1" smtClean="0"/>
              <a:t>Stat,e</a:t>
            </a:r>
            <a:r>
              <a:rPr lang="en-US" dirty="0" smtClean="0"/>
              <a:t> </a:t>
            </a:r>
            <a:r>
              <a:rPr lang="en-US" dirty="0" smtClean="0"/>
              <a:t>Chemistry</a:t>
            </a:r>
          </a:p>
          <a:p>
            <a:r>
              <a:rPr lang="en-US" dirty="0" smtClean="0"/>
              <a:t>Coordinator, Forensic Science Technology (and nut case)</a:t>
            </a:r>
            <a:endParaRPr lang="en-US" dirty="0"/>
          </a:p>
        </p:txBody>
      </p:sp>
      <p:cxnSp>
        <p:nvCxnSpPr>
          <p:cNvPr id="7" name="Straight Arrow Connector 6"/>
          <p:cNvCxnSpPr/>
          <p:nvPr/>
        </p:nvCxnSpPr>
        <p:spPr bwMode="auto">
          <a:xfrm>
            <a:off x="6762750" y="1886040"/>
            <a:ext cx="671512" cy="0"/>
          </a:xfrm>
          <a:prstGeom prst="straightConnector1">
            <a:avLst/>
          </a:prstGeom>
          <a:solidFill>
            <a:schemeClr val="accent1"/>
          </a:solidFill>
          <a:ln w="82550" cap="flat" cmpd="sng" algn="ctr">
            <a:solidFill>
              <a:schemeClr val="tx1"/>
            </a:solidFill>
            <a:prstDash val="solid"/>
            <a:round/>
            <a:headEnd type="none" w="med" len="med"/>
            <a:tailEnd type="arrow"/>
          </a:ln>
          <a:effectLst/>
        </p:spPr>
      </p:cxnSp>
      <p:sp>
        <p:nvSpPr>
          <p:cNvPr id="11" name="TextBox 10"/>
          <p:cNvSpPr txBox="1"/>
          <p:nvPr/>
        </p:nvSpPr>
        <p:spPr>
          <a:xfrm>
            <a:off x="7462836" y="1515844"/>
            <a:ext cx="1752600" cy="646331"/>
          </a:xfrm>
          <a:prstGeom prst="rect">
            <a:avLst/>
          </a:prstGeom>
          <a:noFill/>
        </p:spPr>
        <p:txBody>
          <a:bodyPr wrap="square" rtlCol="0">
            <a:spAutoFit/>
          </a:bodyPr>
          <a:lstStyle/>
          <a:p>
            <a:r>
              <a:rPr lang="en-US" sz="3600" dirty="0" smtClean="0"/>
              <a:t>YOU !</a:t>
            </a:r>
            <a:endParaRPr lang="en-US" sz="3600" dirty="0"/>
          </a:p>
        </p:txBody>
      </p:sp>
    </p:spTree>
    <p:extLst>
      <p:ext uri="{BB962C8B-B14F-4D97-AF65-F5344CB8AC3E}">
        <p14:creationId xmlns:p14="http://schemas.microsoft.com/office/powerpoint/2010/main" val="2251059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sz="4000"/>
              <a:t>Problems with Pauling Valence Bond (LCAO) Model: </a:t>
            </a:r>
            <a:r>
              <a:rPr lang="en-US" sz="4000" smtClean="0"/>
              <a:t>1955</a:t>
            </a:r>
            <a:endParaRPr lang="en-US" sz="4000"/>
          </a:p>
        </p:txBody>
      </p:sp>
      <p:sp>
        <p:nvSpPr>
          <p:cNvPr id="61443" name="Text Box 3"/>
          <p:cNvSpPr txBox="1">
            <a:spLocks noChangeArrowheads="1"/>
          </p:cNvSpPr>
          <p:nvPr/>
        </p:nvSpPr>
        <p:spPr bwMode="auto">
          <a:xfrm>
            <a:off x="1143000" y="1600200"/>
            <a:ext cx="7239000" cy="3716338"/>
          </a:xfrm>
          <a:prstGeom prst="rect">
            <a:avLst/>
          </a:prstGeom>
          <a:noFill/>
          <a:ln w="9525">
            <a:noFill/>
            <a:miter lim="800000"/>
            <a:headEnd/>
            <a:tailEnd/>
          </a:ln>
          <a:effectLst/>
        </p:spPr>
        <p:txBody>
          <a:bodyPr>
            <a:spAutoFit/>
          </a:bodyPr>
          <a:lstStyle/>
          <a:p>
            <a:pPr>
              <a:spcBef>
                <a:spcPct val="50000"/>
              </a:spcBef>
              <a:buFont typeface="Wingdings" pitchFamily="2" charset="2"/>
              <a:buChar char="ü"/>
            </a:pPr>
            <a:r>
              <a:rPr lang="en-US" sz="2400">
                <a:solidFill>
                  <a:srgbClr val="FF0066"/>
                </a:solidFill>
                <a:effectLst>
                  <a:outerShdw blurRad="38100" dist="38100" dir="2700000" algn="tl">
                    <a:srgbClr val="C0C0C0"/>
                  </a:outerShdw>
                </a:effectLst>
              </a:rPr>
              <a:t>Fails to provide procedure to determine the numeric details of molecular energy and spectra  </a:t>
            </a:r>
          </a:p>
          <a:p>
            <a:pPr>
              <a:spcBef>
                <a:spcPct val="50000"/>
              </a:spcBef>
              <a:buFont typeface="Wingdings" pitchFamily="2" charset="2"/>
              <a:buNone/>
            </a:pPr>
            <a:r>
              <a:rPr lang="en-US" sz="2000" i="1">
                <a:solidFill>
                  <a:srgbClr val="000000"/>
                </a:solidFill>
                <a:effectLst>
                  <a:outerShdw blurRad="38100" dist="38100" dir="2700000" algn="tl">
                    <a:srgbClr val="C0C0C0"/>
                  </a:outerShdw>
                </a:effectLst>
              </a:rPr>
              <a:t>translation…can’t compute a stinking thing</a:t>
            </a:r>
          </a:p>
          <a:p>
            <a:pPr>
              <a:spcBef>
                <a:spcPct val="50000"/>
              </a:spcBef>
              <a:buFont typeface="Wingdings" pitchFamily="2" charset="2"/>
              <a:buChar char="ü"/>
            </a:pPr>
            <a:r>
              <a:rPr lang="en-US" sz="2400">
                <a:solidFill>
                  <a:srgbClr val="FF0066"/>
                </a:solidFill>
                <a:effectLst>
                  <a:outerShdw blurRad="38100" dist="38100" dir="2700000" algn="tl">
                    <a:srgbClr val="C0C0C0"/>
                  </a:outerShdw>
                </a:effectLst>
              </a:rPr>
              <a:t>Doesn’t allow  adjustments for changes of atoms bonded to the central atom</a:t>
            </a:r>
          </a:p>
          <a:p>
            <a:pPr>
              <a:spcBef>
                <a:spcPct val="50000"/>
              </a:spcBef>
              <a:buFont typeface="Wingdings" pitchFamily="2" charset="2"/>
              <a:buNone/>
            </a:pPr>
            <a:r>
              <a:rPr lang="en-US" sz="2000" i="1">
                <a:solidFill>
                  <a:srgbClr val="000000"/>
                </a:solidFill>
                <a:effectLst>
                  <a:outerShdw blurRad="38100" dist="38100" dir="2700000" algn="tl">
                    <a:srgbClr val="C0C0C0"/>
                  </a:outerShdw>
                </a:effectLst>
              </a:rPr>
              <a:t>Example: can’t distinguish electronic shape or density of CH</a:t>
            </a:r>
            <a:r>
              <a:rPr lang="en-US" sz="2000" i="1" baseline="-25000">
                <a:solidFill>
                  <a:srgbClr val="000000"/>
                </a:solidFill>
                <a:effectLst>
                  <a:outerShdw blurRad="38100" dist="38100" dir="2700000" algn="tl">
                    <a:srgbClr val="C0C0C0"/>
                  </a:outerShdw>
                </a:effectLst>
              </a:rPr>
              <a:t>4 </a:t>
            </a:r>
            <a:r>
              <a:rPr lang="en-US" sz="2000" i="1">
                <a:solidFill>
                  <a:srgbClr val="000000"/>
                </a:solidFill>
                <a:effectLst>
                  <a:outerShdw blurRad="38100" dist="38100" dir="2700000" algn="tl">
                    <a:srgbClr val="C0C0C0"/>
                  </a:outerShdw>
                </a:effectLst>
              </a:rPr>
              <a:t>vs CF</a:t>
            </a:r>
            <a:r>
              <a:rPr lang="en-US" sz="2000" i="1" baseline="-25000">
                <a:solidFill>
                  <a:srgbClr val="000000"/>
                </a:solidFill>
                <a:effectLst>
                  <a:outerShdw blurRad="38100" dist="38100" dir="2700000" algn="tl">
                    <a:srgbClr val="C0C0C0"/>
                  </a:outerShdw>
                </a:effectLst>
              </a:rPr>
              <a:t>4</a:t>
            </a:r>
            <a:r>
              <a:rPr lang="en-US" sz="2000" i="1">
                <a:solidFill>
                  <a:srgbClr val="000000"/>
                </a:solidFill>
                <a:effectLst>
                  <a:outerShdw blurRad="38100" dist="38100" dir="2700000" algn="tl">
                    <a:srgbClr val="C0C0C0"/>
                  </a:outerShdw>
                </a:effectLst>
              </a:rPr>
              <a:t> except with `electronegativity’ and vague sketches</a:t>
            </a:r>
          </a:p>
          <a:p>
            <a:pPr>
              <a:spcBef>
                <a:spcPct val="50000"/>
              </a:spcBef>
              <a:buFont typeface="Wingdings" pitchFamily="2" charset="2"/>
              <a:buNone/>
            </a:pPr>
            <a:endParaRPr lang="en-US" sz="2000" i="1">
              <a:solidFill>
                <a:srgbClr val="000000"/>
              </a:solidFill>
              <a:effectLst>
                <a:outerShdw blurRad="38100" dist="38100" dir="2700000" algn="tl">
                  <a:srgbClr val="C0C0C0"/>
                </a:outerShdw>
              </a:effectLst>
            </a:endParaRPr>
          </a:p>
        </p:txBody>
      </p:sp>
      <p:pic>
        <p:nvPicPr>
          <p:cNvPr id="61444" name="Picture 4" descr="LinusPaulingmiddle school"/>
          <p:cNvPicPr>
            <a:picLocks noChangeAspect="1" noChangeArrowheads="1"/>
          </p:cNvPicPr>
          <p:nvPr/>
        </p:nvPicPr>
        <p:blipFill>
          <a:blip r:embed="rId2" cstate="print"/>
          <a:srcRect/>
          <a:stretch>
            <a:fillRect/>
          </a:stretch>
        </p:blipFill>
        <p:spPr bwMode="auto">
          <a:xfrm>
            <a:off x="1143000" y="4881563"/>
            <a:ext cx="2971800" cy="1976437"/>
          </a:xfrm>
          <a:prstGeom prst="rect">
            <a:avLst/>
          </a:prstGeom>
          <a:noFill/>
        </p:spPr>
      </p:pic>
      <p:pic>
        <p:nvPicPr>
          <p:cNvPr id="61445" name="Picture 5" descr="Pauling_Vit_C_Book_Cover"/>
          <p:cNvPicPr>
            <a:picLocks noChangeAspect="1" noChangeArrowheads="1"/>
          </p:cNvPicPr>
          <p:nvPr/>
        </p:nvPicPr>
        <p:blipFill>
          <a:blip r:embed="rId3" cstate="print"/>
          <a:srcRect/>
          <a:stretch>
            <a:fillRect/>
          </a:stretch>
        </p:blipFill>
        <p:spPr bwMode="auto">
          <a:xfrm>
            <a:off x="5791200" y="4648200"/>
            <a:ext cx="2209800" cy="2209800"/>
          </a:xfrm>
          <a:prstGeom prst="rect">
            <a:avLst/>
          </a:prstGeom>
          <a:noFill/>
        </p:spPr>
      </p:pic>
      <p:sp>
        <p:nvSpPr>
          <p:cNvPr id="61446" name="Text Box 6"/>
          <p:cNvSpPr txBox="1">
            <a:spLocks noChangeArrowheads="1"/>
          </p:cNvSpPr>
          <p:nvPr/>
        </p:nvSpPr>
        <p:spPr bwMode="auto">
          <a:xfrm>
            <a:off x="4114800" y="4800600"/>
            <a:ext cx="2133600" cy="1323439"/>
          </a:xfrm>
          <a:prstGeom prst="rect">
            <a:avLst/>
          </a:prstGeom>
          <a:noFill/>
          <a:ln w="9525">
            <a:noFill/>
            <a:miter lim="800000"/>
            <a:headEnd/>
            <a:tailEnd/>
          </a:ln>
          <a:effectLst/>
        </p:spPr>
        <p:txBody>
          <a:bodyPr wrap="square">
            <a:spAutoFit/>
          </a:bodyPr>
          <a:lstStyle/>
          <a:p>
            <a:pPr>
              <a:spcBef>
                <a:spcPct val="50000"/>
              </a:spcBef>
            </a:pPr>
            <a:r>
              <a:rPr lang="en-US" sz="2000" dirty="0" err="1">
                <a:solidFill>
                  <a:srgbClr val="333399"/>
                </a:solidFill>
                <a:effectLst>
                  <a:outerShdw blurRad="38100" dist="38100" dir="2700000" algn="tl">
                    <a:srgbClr val="C0C0C0"/>
                  </a:outerShdw>
                </a:effectLst>
              </a:rPr>
              <a:t>Linus</a:t>
            </a:r>
            <a:r>
              <a:rPr lang="en-US" sz="2000" dirty="0">
                <a:solidFill>
                  <a:srgbClr val="333399"/>
                </a:solidFill>
                <a:effectLst>
                  <a:outerShdw blurRad="38100" dist="38100" dir="2700000" algn="tl">
                    <a:srgbClr val="C0C0C0"/>
                  </a:outerShdw>
                </a:effectLst>
              </a:rPr>
              <a:t> Pauling</a:t>
            </a:r>
          </a:p>
          <a:p>
            <a:pPr>
              <a:spcBef>
                <a:spcPct val="50000"/>
              </a:spcBef>
            </a:pPr>
            <a:r>
              <a:rPr lang="en-US" sz="2000" dirty="0">
                <a:solidFill>
                  <a:srgbClr val="333399"/>
                </a:solidFill>
                <a:effectLst>
                  <a:outerShdw blurRad="38100" dist="38100" dir="2700000" algn="tl">
                    <a:srgbClr val="C0C0C0"/>
                  </a:outerShdw>
                </a:effectLst>
              </a:rPr>
              <a:t>Middle School</a:t>
            </a:r>
          </a:p>
          <a:p>
            <a:pPr>
              <a:spcBef>
                <a:spcPct val="50000"/>
              </a:spcBef>
            </a:pPr>
            <a:r>
              <a:rPr lang="en-US" sz="2000" dirty="0">
                <a:solidFill>
                  <a:srgbClr val="333399"/>
                </a:solidFill>
                <a:effectLst>
                  <a:outerShdw blurRad="38100" dist="38100" dir="2700000" algn="tl">
                    <a:srgbClr val="C0C0C0"/>
                  </a:outerShdw>
                </a:effectLst>
              </a:rPr>
              <a:t>Corvallis Ore.</a:t>
            </a:r>
          </a:p>
        </p:txBody>
      </p:sp>
    </p:spTree>
    <p:extLst>
      <p:ext uri="{BB962C8B-B14F-4D97-AF65-F5344CB8AC3E}">
        <p14:creationId xmlns:p14="http://schemas.microsoft.com/office/powerpoint/2010/main" val="288709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box(in)">
                                      <p:cBhvr>
                                        <p:cTn id="7" dur="500"/>
                                        <p:tgtEl>
                                          <p:spTgt spid="614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1443">
                                            <p:txEl>
                                              <p:pRg st="1" end="1"/>
                                            </p:txEl>
                                          </p:spTgt>
                                        </p:tgtEl>
                                        <p:attrNameLst>
                                          <p:attrName>style.visibility</p:attrName>
                                        </p:attrNameLst>
                                      </p:cBhvr>
                                      <p:to>
                                        <p:strVal val="visible"/>
                                      </p:to>
                                    </p:set>
                                    <p:animEffect transition="in" filter="box(in)">
                                      <p:cBhvr>
                                        <p:cTn id="12" dur="500"/>
                                        <p:tgtEl>
                                          <p:spTgt spid="614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1443">
                                            <p:txEl>
                                              <p:pRg st="2" end="2"/>
                                            </p:txEl>
                                          </p:spTgt>
                                        </p:tgtEl>
                                        <p:attrNameLst>
                                          <p:attrName>style.visibility</p:attrName>
                                        </p:attrNameLst>
                                      </p:cBhvr>
                                      <p:to>
                                        <p:strVal val="visible"/>
                                      </p:to>
                                    </p:set>
                                    <p:animEffect transition="in" filter="box(in)">
                                      <p:cBhvr>
                                        <p:cTn id="17" dur="500"/>
                                        <p:tgtEl>
                                          <p:spTgt spid="614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61443">
                                            <p:txEl>
                                              <p:pRg st="3" end="3"/>
                                            </p:txEl>
                                          </p:spTgt>
                                        </p:tgtEl>
                                        <p:attrNameLst>
                                          <p:attrName>style.visibility</p:attrName>
                                        </p:attrNameLst>
                                      </p:cBhvr>
                                      <p:to>
                                        <p:strVal val="visible"/>
                                      </p:to>
                                    </p:set>
                                    <p:animEffect transition="in" filter="box(in)">
                                      <p:cBhvr>
                                        <p:cTn id="22" dur="500"/>
                                        <p:tgtEl>
                                          <p:spTgt spid="614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txBox="1">
            <a:spLocks noChangeArrowheads="1"/>
          </p:cNvSpPr>
          <p:nvPr/>
        </p:nvSpPr>
        <p:spPr>
          <a:xfrm>
            <a:off x="381000" y="381000"/>
            <a:ext cx="8229600" cy="609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i="0" u="none" strike="noStrike" kern="0" cap="none" spc="0" normalizeH="0" baseline="0" noProof="0" dirty="0" smtClean="0">
                <a:ln>
                  <a:noFill/>
                </a:ln>
                <a:solidFill>
                  <a:schemeClr val="tx2"/>
                </a:solidFill>
                <a:effectLst/>
                <a:uLnTx/>
                <a:uFillTx/>
                <a:latin typeface="+mj-lt"/>
                <a:ea typeface="+mj-ea"/>
                <a:cs typeface="+mj-cs"/>
              </a:rPr>
              <a:t>SOME ISSUES WITH THE LEWIS</a:t>
            </a:r>
            <a:r>
              <a:rPr kumimoji="0" lang="en-US" sz="3200" i="0" u="none" strike="noStrike" kern="0" cap="none" spc="0" normalizeH="0" noProof="0" dirty="0" smtClean="0">
                <a:ln>
                  <a:noFill/>
                </a:ln>
                <a:solidFill>
                  <a:schemeClr val="tx2"/>
                </a:solidFill>
                <a:effectLst/>
                <a:uLnTx/>
                <a:uFillTx/>
                <a:latin typeface="+mj-lt"/>
                <a:ea typeface="+mj-ea"/>
                <a:cs typeface="+mj-cs"/>
              </a:rPr>
              <a:t> OCTET </a:t>
            </a:r>
            <a:r>
              <a:rPr kumimoji="0" lang="en-US" sz="2800" i="0" u="none" strike="noStrike" kern="0" cap="none" spc="0" normalizeH="0" noProof="0" dirty="0" smtClean="0">
                <a:ln>
                  <a:noFill/>
                </a:ln>
                <a:solidFill>
                  <a:schemeClr val="tx2"/>
                </a:solidFill>
                <a:effectLst/>
                <a:uLnTx/>
                <a:uFillTx/>
                <a:latin typeface="+mj-lt"/>
                <a:ea typeface="+mj-ea"/>
                <a:cs typeface="+mj-cs"/>
              </a:rPr>
              <a:t>MODEL  </a:t>
            </a:r>
            <a:r>
              <a:rPr lang="en-US" sz="2800" kern="0" baseline="0" dirty="0" smtClean="0">
                <a:solidFill>
                  <a:schemeClr val="tx2"/>
                </a:solidFill>
                <a:latin typeface="+mj-lt"/>
                <a:ea typeface="+mj-ea"/>
                <a:cs typeface="+mj-cs"/>
              </a:rPr>
              <a:t>(the</a:t>
            </a:r>
            <a:r>
              <a:rPr lang="en-US" sz="2800" kern="0" dirty="0" smtClean="0">
                <a:solidFill>
                  <a:schemeClr val="tx2"/>
                </a:solidFill>
                <a:latin typeface="+mj-lt"/>
                <a:ea typeface="+mj-ea"/>
                <a:cs typeface="+mj-cs"/>
              </a:rPr>
              <a:t> </a:t>
            </a:r>
            <a:r>
              <a:rPr lang="en-US" sz="2800" kern="0" baseline="0" dirty="0" smtClean="0">
                <a:solidFill>
                  <a:schemeClr val="tx2"/>
                </a:solidFill>
                <a:latin typeface="+mj-lt"/>
                <a:ea typeface="+mj-ea"/>
                <a:cs typeface="+mj-cs"/>
              </a:rPr>
              <a:t>nitpicking starts…)</a:t>
            </a:r>
            <a:endParaRPr kumimoji="0" lang="en-US" sz="2800" i="0" u="none" strike="noStrike" kern="0" cap="none" spc="0" normalizeH="0" baseline="0" noProof="0" dirty="0" smtClean="0">
              <a:ln>
                <a:noFill/>
              </a:ln>
              <a:solidFill>
                <a:schemeClr val="tx2"/>
              </a:solidFill>
              <a:effectLst/>
              <a:uLnTx/>
              <a:uFillTx/>
              <a:latin typeface="+mj-lt"/>
              <a:ea typeface="+mj-ea"/>
              <a:cs typeface="+mj-cs"/>
            </a:endParaRPr>
          </a:p>
        </p:txBody>
      </p:sp>
      <p:sp>
        <p:nvSpPr>
          <p:cNvPr id="9" name="TextBox 8"/>
          <p:cNvSpPr txBox="1"/>
          <p:nvPr/>
        </p:nvSpPr>
        <p:spPr>
          <a:xfrm>
            <a:off x="228600" y="2438400"/>
            <a:ext cx="8686800" cy="1338828"/>
          </a:xfrm>
          <a:prstGeom prst="rect">
            <a:avLst/>
          </a:prstGeom>
          <a:solidFill>
            <a:srgbClr val="FFFF00"/>
          </a:solidFill>
        </p:spPr>
        <p:txBody>
          <a:bodyPr wrap="square" rtlCol="0">
            <a:spAutoFit/>
          </a:bodyPr>
          <a:lstStyle/>
          <a:p>
            <a:pPr marL="457200" indent="-457200"/>
            <a:r>
              <a:rPr lang="en-US" sz="2400" dirty="0">
                <a:solidFill>
                  <a:srgbClr val="FF0000"/>
                </a:solidFill>
              </a:rPr>
              <a:t>2</a:t>
            </a:r>
            <a:r>
              <a:rPr lang="en-US" sz="2400" dirty="0" smtClean="0">
                <a:solidFill>
                  <a:srgbClr val="FF0000"/>
                </a:solidFill>
              </a:rPr>
              <a:t>.  </a:t>
            </a:r>
            <a:r>
              <a:rPr lang="en-US" sz="2700" dirty="0" smtClean="0">
                <a:solidFill>
                  <a:srgbClr val="FF0000"/>
                </a:solidFill>
              </a:rPr>
              <a:t>How does octet model account for the observed reactivity trend of ethane vs. </a:t>
            </a:r>
            <a:r>
              <a:rPr lang="en-US" sz="2700" dirty="0" err="1" smtClean="0">
                <a:solidFill>
                  <a:srgbClr val="FF0000"/>
                </a:solidFill>
              </a:rPr>
              <a:t>ethene</a:t>
            </a:r>
            <a:r>
              <a:rPr lang="en-US" sz="2700" dirty="0" smtClean="0">
                <a:solidFill>
                  <a:srgbClr val="FF0000"/>
                </a:solidFill>
              </a:rPr>
              <a:t> </a:t>
            </a:r>
            <a:r>
              <a:rPr lang="en-US" sz="2700" dirty="0" err="1" smtClean="0">
                <a:solidFill>
                  <a:srgbClr val="FF0000"/>
                </a:solidFill>
              </a:rPr>
              <a:t>vs</a:t>
            </a:r>
            <a:r>
              <a:rPr lang="en-US" sz="2700" dirty="0" smtClean="0">
                <a:solidFill>
                  <a:srgbClr val="FF0000"/>
                </a:solidFill>
              </a:rPr>
              <a:t> </a:t>
            </a:r>
            <a:r>
              <a:rPr lang="en-US" sz="2700" dirty="0" err="1" smtClean="0">
                <a:solidFill>
                  <a:srgbClr val="FF0000"/>
                </a:solidFill>
              </a:rPr>
              <a:t>ethyne</a:t>
            </a:r>
            <a:r>
              <a:rPr lang="en-US" sz="2700" dirty="0" smtClean="0">
                <a:solidFill>
                  <a:srgbClr val="FF0000"/>
                </a:solidFill>
              </a:rPr>
              <a:t> with halogens and ozone ?</a:t>
            </a:r>
            <a:r>
              <a:rPr lang="en-US" sz="2700" baseline="30000" dirty="0" smtClean="0">
                <a:solidFill>
                  <a:srgbClr val="FF0000"/>
                </a:solidFill>
              </a:rPr>
              <a:t> </a:t>
            </a:r>
          </a:p>
        </p:txBody>
      </p:sp>
      <p:sp>
        <p:nvSpPr>
          <p:cNvPr id="11" name="TextBox 10"/>
          <p:cNvSpPr txBox="1"/>
          <p:nvPr/>
        </p:nvSpPr>
        <p:spPr>
          <a:xfrm>
            <a:off x="266700" y="5181600"/>
            <a:ext cx="8458200" cy="1338828"/>
          </a:xfrm>
          <a:prstGeom prst="rect">
            <a:avLst/>
          </a:prstGeom>
          <a:solidFill>
            <a:srgbClr val="FFFF00"/>
          </a:solidFill>
        </p:spPr>
        <p:txBody>
          <a:bodyPr wrap="square" rtlCol="0">
            <a:spAutoFit/>
          </a:bodyPr>
          <a:lstStyle/>
          <a:p>
            <a:pPr marL="457200" indent="-457200"/>
            <a:r>
              <a:rPr lang="en-US" sz="2700" dirty="0">
                <a:solidFill>
                  <a:srgbClr val="FF0000"/>
                </a:solidFill>
              </a:rPr>
              <a:t>4</a:t>
            </a:r>
            <a:r>
              <a:rPr lang="en-US" sz="2700" dirty="0" smtClean="0">
                <a:solidFill>
                  <a:srgbClr val="FF0000"/>
                </a:solidFill>
              </a:rPr>
              <a:t>.   How can you get all those electrons between carbons in double and triple bonds ? Don’t they repel ?</a:t>
            </a:r>
            <a:endParaRPr lang="en-US" sz="2700" dirty="0">
              <a:solidFill>
                <a:srgbClr val="FF0000"/>
              </a:solidFill>
            </a:endParaRPr>
          </a:p>
        </p:txBody>
      </p:sp>
      <p:sp>
        <p:nvSpPr>
          <p:cNvPr id="12" name="TextBox 11"/>
          <p:cNvSpPr txBox="1"/>
          <p:nvPr/>
        </p:nvSpPr>
        <p:spPr>
          <a:xfrm>
            <a:off x="190500" y="1371600"/>
            <a:ext cx="8915400" cy="923330"/>
          </a:xfrm>
          <a:prstGeom prst="rect">
            <a:avLst/>
          </a:prstGeom>
          <a:solidFill>
            <a:srgbClr val="FFFF00"/>
          </a:solidFill>
        </p:spPr>
        <p:txBody>
          <a:bodyPr wrap="square" rtlCol="0">
            <a:spAutoFit/>
          </a:bodyPr>
          <a:lstStyle/>
          <a:p>
            <a:pPr marL="457200" indent="-457200">
              <a:buAutoNum type="arabicPeriod"/>
            </a:pPr>
            <a:r>
              <a:rPr lang="en-US" sz="2700" dirty="0" smtClean="0">
                <a:solidFill>
                  <a:srgbClr val="FF0000"/>
                </a:solidFill>
              </a:rPr>
              <a:t>How come the bond shapes in molecules look so</a:t>
            </a:r>
          </a:p>
          <a:p>
            <a:pPr marL="457200" indent="-457200"/>
            <a:r>
              <a:rPr lang="en-US" sz="2700" dirty="0" smtClean="0">
                <a:solidFill>
                  <a:srgbClr val="FF0000"/>
                </a:solidFill>
              </a:rPr>
              <a:t>      little like the original atomic </a:t>
            </a:r>
            <a:r>
              <a:rPr lang="en-US" sz="2700" dirty="0" err="1" smtClean="0">
                <a:solidFill>
                  <a:srgbClr val="FF0000"/>
                </a:solidFill>
              </a:rPr>
              <a:t>orbitals</a:t>
            </a:r>
            <a:r>
              <a:rPr lang="en-US" sz="2700" dirty="0" smtClean="0">
                <a:solidFill>
                  <a:srgbClr val="FF0000"/>
                </a:solidFill>
              </a:rPr>
              <a:t> ????</a:t>
            </a:r>
            <a:endParaRPr lang="en-US" sz="2700" dirty="0">
              <a:solidFill>
                <a:srgbClr val="FF0000"/>
              </a:solidFill>
            </a:endParaRPr>
          </a:p>
        </p:txBody>
      </p:sp>
      <p:sp>
        <p:nvSpPr>
          <p:cNvPr id="13" name="TextBox 12"/>
          <p:cNvSpPr txBox="1"/>
          <p:nvPr/>
        </p:nvSpPr>
        <p:spPr>
          <a:xfrm>
            <a:off x="190500" y="4038600"/>
            <a:ext cx="8534400" cy="923330"/>
          </a:xfrm>
          <a:prstGeom prst="rect">
            <a:avLst/>
          </a:prstGeom>
          <a:solidFill>
            <a:srgbClr val="FFFF00"/>
          </a:solidFill>
        </p:spPr>
        <p:txBody>
          <a:bodyPr wrap="square" rtlCol="0">
            <a:spAutoFit/>
          </a:bodyPr>
          <a:lstStyle/>
          <a:p>
            <a:r>
              <a:rPr lang="en-US" sz="2700" dirty="0" smtClean="0">
                <a:solidFill>
                  <a:srgbClr val="FF0000"/>
                </a:solidFill>
              </a:rPr>
              <a:t>3. How come </a:t>
            </a:r>
            <a:r>
              <a:rPr lang="en-US" sz="2700" dirty="0" err="1" smtClean="0">
                <a:solidFill>
                  <a:srgbClr val="FF0000"/>
                </a:solidFill>
              </a:rPr>
              <a:t>ethene</a:t>
            </a:r>
            <a:r>
              <a:rPr lang="en-US" sz="2700" dirty="0" smtClean="0">
                <a:solidFill>
                  <a:srgbClr val="FF0000"/>
                </a:solidFill>
              </a:rPr>
              <a:t> sticks to Pt, Rh and Ni in</a:t>
            </a:r>
          </a:p>
          <a:p>
            <a:r>
              <a:rPr lang="en-US" sz="2700" dirty="0">
                <a:solidFill>
                  <a:srgbClr val="FF0000"/>
                </a:solidFill>
              </a:rPr>
              <a:t> </a:t>
            </a:r>
            <a:r>
              <a:rPr lang="en-US" sz="2700" dirty="0" smtClean="0">
                <a:solidFill>
                  <a:srgbClr val="FF0000"/>
                </a:solidFill>
              </a:rPr>
              <a:t>    catalysis, but ethane doesn’t ???</a:t>
            </a:r>
            <a:endParaRPr lang="en-US" sz="2700"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58" name="Object 2"/>
          <p:cNvGraphicFramePr>
            <a:graphicFrameLocks noChangeAspect="1"/>
          </p:cNvGraphicFramePr>
          <p:nvPr/>
        </p:nvGraphicFramePr>
        <p:xfrm>
          <a:off x="838200" y="1570038"/>
          <a:ext cx="7620000" cy="5287962"/>
        </p:xfrm>
        <a:graphic>
          <a:graphicData uri="http://schemas.openxmlformats.org/presentationml/2006/ole">
            <mc:AlternateContent xmlns:mc="http://schemas.openxmlformats.org/markup-compatibility/2006">
              <mc:Choice xmlns:v="urn:schemas-microsoft-com:vml" Requires="v">
                <p:oleObj spid="_x0000_s1037" name="Bitmap Image" r:id="rId3" imgW="4667902" imgH="3238952" progId="PBrush">
                  <p:embed/>
                </p:oleObj>
              </mc:Choice>
              <mc:Fallback>
                <p:oleObj name="Bitmap Image" r:id="rId3" imgW="4667902" imgH="3238952" progId="PBrush">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570038"/>
                        <a:ext cx="7620000" cy="528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7" name="Rectangle 3"/>
          <p:cNvSpPr>
            <a:spLocks noGrp="1" noChangeArrowheads="1"/>
          </p:cNvSpPr>
          <p:nvPr>
            <p:ph type="title"/>
          </p:nvPr>
        </p:nvSpPr>
        <p:spPr>
          <a:xfrm>
            <a:off x="533400" y="457200"/>
            <a:ext cx="8229600" cy="1143000"/>
          </a:xfrm>
        </p:spPr>
        <p:txBody>
          <a:bodyPr/>
          <a:lstStyle/>
          <a:p>
            <a:pPr eaLnBrk="1" hangingPunct="1"/>
            <a:r>
              <a:rPr lang="en-US" smtClean="0"/>
              <a:t>Back to the drawing board….</a:t>
            </a:r>
          </a:p>
        </p:txBody>
      </p:sp>
      <p:sp>
        <p:nvSpPr>
          <p:cNvPr id="45060" name="Text Box 4"/>
          <p:cNvSpPr txBox="1">
            <a:spLocks noChangeArrowheads="1"/>
          </p:cNvSpPr>
          <p:nvPr/>
        </p:nvSpPr>
        <p:spPr bwMode="auto">
          <a:xfrm>
            <a:off x="1447800" y="1600200"/>
            <a:ext cx="457200" cy="396875"/>
          </a:xfrm>
          <a:prstGeom prst="rect">
            <a:avLst/>
          </a:prstGeom>
          <a:noFill/>
          <a:ln w="9525">
            <a:noFill/>
            <a:miter lim="800000"/>
            <a:headEnd/>
            <a:tailEnd/>
          </a:ln>
          <a:effectLst/>
        </p:spPr>
        <p:txBody>
          <a:bodyPr>
            <a:spAutoFit/>
          </a:bodyPr>
          <a:lstStyle/>
          <a:p>
            <a:pPr>
              <a:spcBef>
                <a:spcPct val="50000"/>
              </a:spcBef>
              <a:defRPr/>
            </a:pPr>
            <a:r>
              <a:rPr lang="en-US" sz="2000">
                <a:solidFill>
                  <a:srgbClr val="FF0066"/>
                </a:solidFill>
                <a:effectLst>
                  <a:outerShdw blurRad="38100" dist="38100" dir="2700000" algn="tl">
                    <a:srgbClr val="C0C0C0"/>
                  </a:outerShdw>
                </a:effectLst>
              </a:rPr>
              <a:t>s</a:t>
            </a:r>
          </a:p>
        </p:txBody>
      </p:sp>
      <p:sp>
        <p:nvSpPr>
          <p:cNvPr id="45061" name="Text Box 5"/>
          <p:cNvSpPr txBox="1">
            <a:spLocks noChangeArrowheads="1"/>
          </p:cNvSpPr>
          <p:nvPr/>
        </p:nvSpPr>
        <p:spPr bwMode="auto">
          <a:xfrm>
            <a:off x="3124200" y="2743200"/>
            <a:ext cx="914400" cy="457200"/>
          </a:xfrm>
          <a:prstGeom prst="rect">
            <a:avLst/>
          </a:prstGeom>
          <a:noFill/>
          <a:ln w="9525">
            <a:noFill/>
            <a:miter lim="800000"/>
            <a:headEnd/>
            <a:tailEnd/>
          </a:ln>
          <a:effectLst/>
        </p:spPr>
        <p:txBody>
          <a:bodyPr>
            <a:spAutoFit/>
          </a:bodyPr>
          <a:lstStyle/>
          <a:p>
            <a:pPr>
              <a:spcBef>
                <a:spcPct val="50000"/>
              </a:spcBef>
              <a:defRPr/>
            </a:pPr>
            <a:r>
              <a:rPr lang="en-US" sz="2400">
                <a:effectLst>
                  <a:outerShdw blurRad="38100" dist="38100" dir="2700000" algn="tl">
                    <a:srgbClr val="C0C0C0"/>
                  </a:outerShdw>
                </a:effectLst>
              </a:rPr>
              <a:t>d</a:t>
            </a:r>
          </a:p>
        </p:txBody>
      </p:sp>
      <p:sp>
        <p:nvSpPr>
          <p:cNvPr id="45062" name="Text Box 6"/>
          <p:cNvSpPr txBox="1">
            <a:spLocks noChangeArrowheads="1"/>
          </p:cNvSpPr>
          <p:nvPr/>
        </p:nvSpPr>
        <p:spPr bwMode="auto">
          <a:xfrm>
            <a:off x="6019800" y="1828800"/>
            <a:ext cx="838200" cy="457200"/>
          </a:xfrm>
          <a:prstGeom prst="rect">
            <a:avLst/>
          </a:prstGeom>
          <a:noFill/>
          <a:ln w="9525">
            <a:noFill/>
            <a:miter lim="800000"/>
            <a:headEnd/>
            <a:tailEnd/>
          </a:ln>
          <a:effectLst/>
        </p:spPr>
        <p:txBody>
          <a:bodyPr>
            <a:spAutoFit/>
          </a:bodyPr>
          <a:lstStyle/>
          <a:p>
            <a:pPr>
              <a:spcBef>
                <a:spcPct val="50000"/>
              </a:spcBef>
              <a:defRPr/>
            </a:pPr>
            <a:r>
              <a:rPr lang="en-US" sz="2400">
                <a:solidFill>
                  <a:srgbClr val="FF0066"/>
                </a:solidFill>
                <a:effectLst>
                  <a:outerShdw blurRad="38100" dist="38100" dir="2700000" algn="tl">
                    <a:srgbClr val="C0C0C0"/>
                  </a:outerShdw>
                </a:effectLst>
              </a:rPr>
              <a:t>p</a:t>
            </a:r>
          </a:p>
        </p:txBody>
      </p:sp>
      <p:sp>
        <p:nvSpPr>
          <p:cNvPr id="45063" name="Line 7"/>
          <p:cNvSpPr>
            <a:spLocks noChangeShapeType="1"/>
          </p:cNvSpPr>
          <p:nvPr/>
        </p:nvSpPr>
        <p:spPr bwMode="auto">
          <a:xfrm>
            <a:off x="1981200" y="1600200"/>
            <a:ext cx="0" cy="1066800"/>
          </a:xfrm>
          <a:prstGeom prst="line">
            <a:avLst/>
          </a:prstGeom>
          <a:noFill/>
          <a:ln w="9525">
            <a:solidFill>
              <a:schemeClr val="tx1"/>
            </a:solidFill>
            <a:prstDash val="dash"/>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45064" name="Line 8"/>
          <p:cNvSpPr>
            <a:spLocks noChangeShapeType="1"/>
          </p:cNvSpPr>
          <p:nvPr/>
        </p:nvSpPr>
        <p:spPr bwMode="auto">
          <a:xfrm>
            <a:off x="1143000" y="1600200"/>
            <a:ext cx="0" cy="685800"/>
          </a:xfrm>
          <a:prstGeom prst="line">
            <a:avLst/>
          </a:prstGeom>
          <a:noFill/>
          <a:ln w="9525">
            <a:solidFill>
              <a:schemeClr val="tx1"/>
            </a:solidFill>
            <a:prstDash val="dash"/>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45065" name="Line 9"/>
          <p:cNvSpPr>
            <a:spLocks noChangeShapeType="1"/>
          </p:cNvSpPr>
          <p:nvPr/>
        </p:nvSpPr>
        <p:spPr bwMode="auto">
          <a:xfrm>
            <a:off x="5715000" y="1828800"/>
            <a:ext cx="0" cy="838200"/>
          </a:xfrm>
          <a:prstGeom prst="line">
            <a:avLst/>
          </a:prstGeom>
          <a:noFill/>
          <a:ln w="9525">
            <a:solidFill>
              <a:schemeClr val="tx1"/>
            </a:solidFill>
            <a:prstDash val="dashDot"/>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45066" name="Line 10"/>
          <p:cNvSpPr>
            <a:spLocks noChangeShapeType="1"/>
          </p:cNvSpPr>
          <p:nvPr/>
        </p:nvSpPr>
        <p:spPr bwMode="auto">
          <a:xfrm>
            <a:off x="8077200" y="1600200"/>
            <a:ext cx="0" cy="685800"/>
          </a:xfrm>
          <a:prstGeom prst="line">
            <a:avLst/>
          </a:prstGeom>
          <a:noFill/>
          <a:ln w="9525">
            <a:solidFill>
              <a:schemeClr val="tx1"/>
            </a:solidFill>
            <a:prstDash val="lgDash"/>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45067" name="Text Box 11"/>
          <p:cNvSpPr txBox="1">
            <a:spLocks noChangeArrowheads="1"/>
          </p:cNvSpPr>
          <p:nvPr/>
        </p:nvSpPr>
        <p:spPr bwMode="auto">
          <a:xfrm>
            <a:off x="4038600" y="5257800"/>
            <a:ext cx="838200" cy="457200"/>
          </a:xfrm>
          <a:prstGeom prst="rect">
            <a:avLst/>
          </a:prstGeom>
          <a:noFill/>
          <a:ln w="9525">
            <a:noFill/>
            <a:miter lim="800000"/>
            <a:headEnd/>
            <a:tailEnd/>
          </a:ln>
          <a:effectLst/>
        </p:spPr>
        <p:txBody>
          <a:bodyPr>
            <a:spAutoFit/>
          </a:bodyPr>
          <a:lstStyle/>
          <a:p>
            <a:pPr>
              <a:spcBef>
                <a:spcPct val="50000"/>
              </a:spcBef>
              <a:defRPr/>
            </a:pPr>
            <a:r>
              <a:rPr lang="en-US" sz="2400" b="0">
                <a:effectLst>
                  <a:outerShdw blurRad="38100" dist="38100" dir="2700000" algn="tl">
                    <a:srgbClr val="C0C0C0"/>
                  </a:outerShdw>
                </a:effectLst>
              </a:rPr>
              <a:t>f</a:t>
            </a:r>
          </a:p>
        </p:txBody>
      </p:sp>
      <p:sp>
        <p:nvSpPr>
          <p:cNvPr id="45068" name="Text Box 12"/>
          <p:cNvSpPr txBox="1">
            <a:spLocks noChangeArrowheads="1"/>
          </p:cNvSpPr>
          <p:nvPr/>
        </p:nvSpPr>
        <p:spPr bwMode="auto">
          <a:xfrm>
            <a:off x="685800" y="2362200"/>
            <a:ext cx="304800" cy="2843213"/>
          </a:xfrm>
          <a:prstGeom prst="rect">
            <a:avLst/>
          </a:prstGeom>
          <a:solidFill>
            <a:srgbClr val="CCFFCC"/>
          </a:solidFill>
          <a:ln w="9525">
            <a:noFill/>
            <a:miter lim="800000"/>
            <a:headEnd/>
            <a:tailEnd/>
          </a:ln>
          <a:effectLst/>
        </p:spPr>
        <p:txBody>
          <a:bodyPr>
            <a:spAutoFit/>
          </a:bodyPr>
          <a:lstStyle/>
          <a:p>
            <a:pPr>
              <a:spcBef>
                <a:spcPct val="50000"/>
              </a:spcBef>
              <a:defRPr/>
            </a:pPr>
            <a:r>
              <a:rPr lang="en-US">
                <a:effectLst>
                  <a:outerShdw blurRad="38100" dist="38100" dir="2700000" algn="tl">
                    <a:srgbClr val="FFFFFF"/>
                  </a:outerShdw>
                </a:effectLst>
              </a:rPr>
              <a:t>1</a:t>
            </a:r>
          </a:p>
          <a:p>
            <a:pPr>
              <a:spcBef>
                <a:spcPct val="50000"/>
              </a:spcBef>
              <a:defRPr/>
            </a:pPr>
            <a:r>
              <a:rPr lang="en-US">
                <a:effectLst>
                  <a:outerShdw blurRad="38100" dist="38100" dir="2700000" algn="tl">
                    <a:srgbClr val="FFFFFF"/>
                  </a:outerShdw>
                </a:effectLst>
              </a:rPr>
              <a:t>2</a:t>
            </a:r>
          </a:p>
          <a:p>
            <a:pPr>
              <a:spcBef>
                <a:spcPct val="50000"/>
              </a:spcBef>
              <a:defRPr/>
            </a:pPr>
            <a:r>
              <a:rPr lang="en-US">
                <a:effectLst>
                  <a:outerShdw blurRad="38100" dist="38100" dir="2700000" algn="tl">
                    <a:srgbClr val="FFFFFF"/>
                  </a:outerShdw>
                </a:effectLst>
              </a:rPr>
              <a:t>3</a:t>
            </a:r>
          </a:p>
          <a:p>
            <a:pPr>
              <a:spcBef>
                <a:spcPct val="50000"/>
              </a:spcBef>
              <a:defRPr/>
            </a:pPr>
            <a:r>
              <a:rPr lang="en-US">
                <a:effectLst>
                  <a:outerShdw blurRad="38100" dist="38100" dir="2700000" algn="tl">
                    <a:srgbClr val="FFFFFF"/>
                  </a:outerShdw>
                </a:effectLst>
              </a:rPr>
              <a:t>4</a:t>
            </a:r>
          </a:p>
          <a:p>
            <a:pPr>
              <a:spcBef>
                <a:spcPct val="50000"/>
              </a:spcBef>
              <a:defRPr/>
            </a:pPr>
            <a:r>
              <a:rPr lang="en-US">
                <a:effectLst>
                  <a:outerShdw blurRad="38100" dist="38100" dir="2700000" algn="tl">
                    <a:srgbClr val="FFFFFF"/>
                  </a:outerShdw>
                </a:effectLst>
              </a:rPr>
              <a:t>5</a:t>
            </a:r>
          </a:p>
          <a:p>
            <a:pPr>
              <a:spcBef>
                <a:spcPct val="50000"/>
              </a:spcBef>
              <a:defRPr/>
            </a:pPr>
            <a:r>
              <a:rPr lang="en-US">
                <a:effectLst>
                  <a:outerShdw blurRad="38100" dist="38100" dir="2700000" algn="tl">
                    <a:srgbClr val="FFFFFF"/>
                  </a:outerShdw>
                </a:effectLst>
              </a:rPr>
              <a:t>6</a:t>
            </a:r>
          </a:p>
          <a:p>
            <a:pPr>
              <a:spcBef>
                <a:spcPct val="50000"/>
              </a:spcBef>
              <a:defRPr/>
            </a:pPr>
            <a:r>
              <a:rPr lang="en-US">
                <a:effectLst>
                  <a:outerShdw blurRad="38100" dist="38100" dir="2700000" algn="tl">
                    <a:srgbClr val="FFFFFF"/>
                  </a:outerShdw>
                </a:effectLst>
              </a:rPr>
              <a:t>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additive="base">
                                        <p:cTn id="7" dur="500" fill="hold"/>
                                        <p:tgtEl>
                                          <p:spTgt spid="45058"/>
                                        </p:tgtEl>
                                        <p:attrNameLst>
                                          <p:attrName>ppt_x</p:attrName>
                                        </p:attrNameLst>
                                      </p:cBhvr>
                                      <p:tavLst>
                                        <p:tav tm="0">
                                          <p:val>
                                            <p:strVal val="0-#ppt_w/2"/>
                                          </p:val>
                                        </p:tav>
                                        <p:tav tm="100000">
                                          <p:val>
                                            <p:strVal val="#ppt_x"/>
                                          </p:val>
                                        </p:tav>
                                      </p:tavLst>
                                    </p:anim>
                                    <p:anim calcmode="lin" valueType="num">
                                      <p:cBhvr additive="base">
                                        <p:cTn id="8" dur="500" fill="hold"/>
                                        <p:tgtEl>
                                          <p:spTgt spid="450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4" name="Picture 14" descr="pauling"/>
          <p:cNvPicPr>
            <a:picLocks noChangeAspect="1" noChangeArrowheads="1"/>
          </p:cNvPicPr>
          <p:nvPr/>
        </p:nvPicPr>
        <p:blipFill>
          <a:blip r:embed="rId2" cstate="print"/>
          <a:srcRect/>
          <a:stretch>
            <a:fillRect/>
          </a:stretch>
        </p:blipFill>
        <p:spPr bwMode="auto">
          <a:xfrm>
            <a:off x="6400800" y="228600"/>
            <a:ext cx="2409825" cy="2925464"/>
          </a:xfrm>
          <a:prstGeom prst="rect">
            <a:avLst/>
          </a:prstGeom>
          <a:noFill/>
          <a:ln w="9525">
            <a:noFill/>
            <a:miter lim="800000"/>
            <a:headEnd/>
            <a:tailEnd/>
          </a:ln>
        </p:spPr>
      </p:pic>
      <p:sp>
        <p:nvSpPr>
          <p:cNvPr id="20496" name="Text Box 16"/>
          <p:cNvSpPr txBox="1">
            <a:spLocks noChangeArrowheads="1"/>
          </p:cNvSpPr>
          <p:nvPr/>
        </p:nvSpPr>
        <p:spPr bwMode="auto">
          <a:xfrm>
            <a:off x="381000" y="228600"/>
            <a:ext cx="5638800" cy="1615827"/>
          </a:xfrm>
          <a:prstGeom prst="rect">
            <a:avLst/>
          </a:prstGeom>
          <a:solidFill>
            <a:srgbClr val="00FFFF"/>
          </a:solidFill>
          <a:ln w="9525">
            <a:noFill/>
            <a:miter lim="800000"/>
            <a:headEnd/>
            <a:tailEnd/>
          </a:ln>
          <a:effectLst/>
        </p:spPr>
        <p:txBody>
          <a:bodyPr wrap="square">
            <a:spAutoFit/>
          </a:bodyPr>
          <a:lstStyle/>
          <a:p>
            <a:pPr>
              <a:spcBef>
                <a:spcPct val="50000"/>
              </a:spcBef>
              <a:defRPr/>
            </a:pPr>
            <a:r>
              <a:rPr lang="en-US" sz="2400" dirty="0" err="1">
                <a:effectLst>
                  <a:outerShdw blurRad="38100" dist="38100" dir="2700000" algn="tl">
                    <a:srgbClr val="FFFFFF"/>
                  </a:outerShdw>
                </a:effectLst>
              </a:rPr>
              <a:t>Linus</a:t>
            </a:r>
            <a:r>
              <a:rPr lang="en-US" sz="2400" dirty="0">
                <a:effectLst>
                  <a:outerShdw blurRad="38100" dist="38100" dir="2700000" algn="tl">
                    <a:srgbClr val="FFFFFF"/>
                  </a:outerShdw>
                </a:effectLst>
              </a:rPr>
              <a:t> Pauling to the rescue: </a:t>
            </a:r>
            <a:r>
              <a:rPr lang="en-US" sz="2400" dirty="0" smtClean="0">
                <a:solidFill>
                  <a:srgbClr val="FF0000"/>
                </a:solidFill>
                <a:effectLst>
                  <a:outerShdw blurRad="38100" dist="38100" dir="2700000" algn="tl">
                    <a:srgbClr val="FFFFFF"/>
                  </a:outerShdw>
                </a:effectLst>
              </a:rPr>
              <a:t>the </a:t>
            </a:r>
            <a:r>
              <a:rPr lang="en-US" sz="2400" dirty="0">
                <a:solidFill>
                  <a:srgbClr val="FF0000"/>
                </a:solidFill>
                <a:effectLst>
                  <a:outerShdw blurRad="38100" dist="38100" dir="2700000" algn="tl">
                    <a:srgbClr val="FFFFFF"/>
                  </a:outerShdw>
                </a:effectLst>
              </a:rPr>
              <a:t>Valence Bond </a:t>
            </a:r>
            <a:r>
              <a:rPr lang="en-US" sz="2400" dirty="0" smtClean="0">
                <a:solidFill>
                  <a:srgbClr val="FF0000"/>
                </a:solidFill>
                <a:effectLst>
                  <a:outerShdw blurRad="38100" dist="38100" dir="2700000" algn="tl">
                    <a:srgbClr val="FFFFFF"/>
                  </a:outerShdw>
                </a:effectLst>
              </a:rPr>
              <a:t>or Atomic Orbital Hybridization model</a:t>
            </a:r>
            <a:endParaRPr lang="en-US" sz="2400" dirty="0">
              <a:solidFill>
                <a:srgbClr val="FF0000"/>
              </a:solidFill>
              <a:effectLst>
                <a:outerShdw blurRad="38100" dist="38100" dir="2700000" algn="tl">
                  <a:srgbClr val="FFFFFF"/>
                </a:outerShdw>
              </a:effectLst>
            </a:endParaRPr>
          </a:p>
          <a:p>
            <a:pPr>
              <a:spcBef>
                <a:spcPct val="50000"/>
              </a:spcBef>
              <a:defRPr/>
            </a:pPr>
            <a:endParaRPr lang="en-US" dirty="0">
              <a:effectLst>
                <a:outerShdw blurRad="38100" dist="38100" dir="2700000" algn="tl">
                  <a:srgbClr val="FFFFFF"/>
                </a:outerShdw>
              </a:effectLst>
            </a:endParaRPr>
          </a:p>
        </p:txBody>
      </p:sp>
      <p:sp>
        <p:nvSpPr>
          <p:cNvPr id="20499" name="Text Box 19"/>
          <p:cNvSpPr txBox="1">
            <a:spLocks noChangeArrowheads="1"/>
          </p:cNvSpPr>
          <p:nvPr/>
        </p:nvSpPr>
        <p:spPr bwMode="auto">
          <a:xfrm>
            <a:off x="0" y="2133600"/>
            <a:ext cx="6477000" cy="830997"/>
          </a:xfrm>
          <a:prstGeom prst="rect">
            <a:avLst/>
          </a:prstGeom>
          <a:noFill/>
          <a:ln w="9525">
            <a:noFill/>
            <a:miter lim="800000"/>
            <a:headEnd/>
            <a:tailEnd/>
          </a:ln>
          <a:effectLst/>
        </p:spPr>
        <p:txBody>
          <a:bodyPr wrap="square">
            <a:spAutoFit/>
          </a:bodyPr>
          <a:lstStyle/>
          <a:p>
            <a:pPr>
              <a:spcBef>
                <a:spcPct val="50000"/>
              </a:spcBef>
              <a:defRPr/>
            </a:pPr>
            <a:r>
              <a:rPr lang="en-US" sz="2400" dirty="0">
                <a:effectLst>
                  <a:outerShdw blurRad="38100" dist="38100" dir="2700000" algn="tl">
                    <a:srgbClr val="C0C0C0"/>
                  </a:outerShdw>
                </a:effectLst>
              </a:rPr>
              <a:t>a) Atomic </a:t>
            </a:r>
            <a:r>
              <a:rPr lang="en-US" sz="2400" dirty="0" err="1" smtClean="0">
                <a:effectLst>
                  <a:outerShdw blurRad="38100" dist="38100" dir="2700000" algn="tl">
                    <a:srgbClr val="C0C0C0"/>
                  </a:outerShdw>
                </a:effectLst>
              </a:rPr>
              <a:t>orbitals</a:t>
            </a:r>
            <a:r>
              <a:rPr lang="en-US" sz="2400" dirty="0" smtClean="0">
                <a:effectLst>
                  <a:outerShdw blurRad="38100" dist="38100" dir="2700000" algn="tl">
                    <a:srgbClr val="C0C0C0"/>
                  </a:outerShdw>
                </a:effectLst>
              </a:rPr>
              <a:t> (AO) </a:t>
            </a:r>
            <a:r>
              <a:rPr lang="en-US" sz="2400" dirty="0">
                <a:effectLst>
                  <a:outerShdw blurRad="38100" dist="38100" dir="2700000" algn="tl">
                    <a:srgbClr val="C0C0C0"/>
                  </a:outerShdw>
                </a:effectLst>
              </a:rPr>
              <a:t>`reorganize as they approach each other</a:t>
            </a:r>
          </a:p>
        </p:txBody>
      </p:sp>
      <p:sp>
        <p:nvSpPr>
          <p:cNvPr id="20500" name="Text Box 20"/>
          <p:cNvSpPr txBox="1">
            <a:spLocks noChangeArrowheads="1"/>
          </p:cNvSpPr>
          <p:nvPr/>
        </p:nvSpPr>
        <p:spPr bwMode="auto">
          <a:xfrm>
            <a:off x="0" y="3124200"/>
            <a:ext cx="8229600" cy="1384995"/>
          </a:xfrm>
          <a:prstGeom prst="rect">
            <a:avLst/>
          </a:prstGeom>
          <a:noFill/>
          <a:ln w="9525">
            <a:noFill/>
            <a:miter lim="800000"/>
            <a:headEnd/>
            <a:tailEnd/>
          </a:ln>
          <a:effectLst/>
        </p:spPr>
        <p:txBody>
          <a:bodyPr wrap="square">
            <a:spAutoFit/>
          </a:bodyPr>
          <a:lstStyle/>
          <a:p>
            <a:pPr marL="457200" indent="-457200">
              <a:spcBef>
                <a:spcPct val="50000"/>
              </a:spcBef>
              <a:buAutoNum type="alphaLcParenR" startAt="2"/>
              <a:defRPr/>
            </a:pPr>
            <a:r>
              <a:rPr lang="en-US" sz="2400" dirty="0" smtClean="0">
                <a:effectLst>
                  <a:outerShdw blurRad="38100" dist="38100" dir="2700000" algn="tl">
                    <a:srgbClr val="C0C0C0"/>
                  </a:outerShdw>
                </a:effectLst>
              </a:rPr>
              <a:t>s </a:t>
            </a:r>
            <a:r>
              <a:rPr lang="en-US" sz="2400" dirty="0">
                <a:effectLst>
                  <a:outerShdw blurRad="38100" dist="38100" dir="2700000" algn="tl">
                    <a:srgbClr val="C0C0C0"/>
                  </a:outerShdw>
                </a:effectLst>
              </a:rPr>
              <a:t>+ </a:t>
            </a:r>
            <a:r>
              <a:rPr lang="en-US" sz="2400" dirty="0" err="1">
                <a:effectLst>
                  <a:outerShdw blurRad="38100" dist="38100" dir="2700000" algn="tl">
                    <a:srgbClr val="C0C0C0"/>
                  </a:outerShdw>
                </a:effectLst>
              </a:rPr>
              <a:t>np</a:t>
            </a:r>
            <a:r>
              <a:rPr lang="en-US" sz="2400" dirty="0">
                <a:effectLst>
                  <a:outerShdw blurRad="38100" dist="38100" dir="2700000" algn="tl">
                    <a:srgbClr val="C0C0C0"/>
                  </a:outerShdw>
                </a:effectLst>
              </a:rPr>
              <a:t> = </a:t>
            </a:r>
            <a:r>
              <a:rPr lang="en-US" sz="2400" dirty="0" err="1">
                <a:effectLst>
                  <a:outerShdw blurRad="38100" dist="38100" dir="2700000" algn="tl">
                    <a:srgbClr val="C0C0C0"/>
                  </a:outerShdw>
                </a:effectLst>
              </a:rPr>
              <a:t>sp</a:t>
            </a:r>
            <a:r>
              <a:rPr lang="en-US" sz="2400" baseline="30000" dirty="0" err="1">
                <a:effectLst>
                  <a:outerShdw blurRad="38100" dist="38100" dir="2700000" algn="tl">
                    <a:srgbClr val="C0C0C0"/>
                  </a:outerShdw>
                </a:effectLst>
              </a:rPr>
              <a:t>n</a:t>
            </a:r>
            <a:r>
              <a:rPr lang="en-US" sz="2400" baseline="30000" dirty="0">
                <a:effectLst>
                  <a:outerShdw blurRad="38100" dist="38100" dir="2700000" algn="tl">
                    <a:srgbClr val="C0C0C0"/>
                  </a:outerShdw>
                </a:effectLst>
              </a:rPr>
              <a:t>  </a:t>
            </a:r>
            <a:r>
              <a:rPr lang="en-US" sz="2400" dirty="0">
                <a:effectLst>
                  <a:outerShdw blurRad="38100" dist="38100" dir="2700000" algn="tl">
                    <a:srgbClr val="C0C0C0"/>
                  </a:outerShdw>
                </a:effectLst>
                <a:sym typeface="Symbol" pitchFamily="18" charset="2"/>
              </a:rPr>
              <a:t> n+1 equal hybrid </a:t>
            </a:r>
            <a:r>
              <a:rPr lang="en-US" sz="2400" dirty="0" smtClean="0">
                <a:effectLst>
                  <a:outerShdw blurRad="38100" dist="38100" dir="2700000" algn="tl">
                    <a:srgbClr val="C0C0C0"/>
                  </a:outerShdw>
                </a:effectLst>
                <a:sym typeface="Symbol" pitchFamily="18" charset="2"/>
              </a:rPr>
              <a:t>molecular bonding lobes</a:t>
            </a:r>
          </a:p>
          <a:p>
            <a:pPr marL="457200" indent="-457200">
              <a:spcBef>
                <a:spcPct val="50000"/>
              </a:spcBef>
              <a:defRPr/>
            </a:pPr>
            <a:r>
              <a:rPr lang="en-US" sz="2400" dirty="0" smtClean="0">
                <a:effectLst>
                  <a:outerShdw blurRad="38100" dist="38100" dir="2700000" algn="tl">
                    <a:srgbClr val="C0C0C0"/>
                  </a:outerShdw>
                </a:effectLst>
                <a:sym typeface="Symbol" pitchFamily="18" charset="2"/>
              </a:rPr>
              <a:t>(# AO combined = # molecular `bonding lobes’ </a:t>
            </a:r>
            <a:r>
              <a:rPr lang="en-US" sz="2400" dirty="0" smtClean="0">
                <a:effectLst>
                  <a:outerShdw blurRad="38100" dist="38100" dir="2700000" algn="tl">
                    <a:srgbClr val="C0C0C0"/>
                  </a:outerShdw>
                </a:effectLst>
              </a:rPr>
              <a:t> </a:t>
            </a:r>
            <a:endParaRPr lang="en-US" sz="2400" dirty="0">
              <a:effectLst>
                <a:outerShdw blurRad="38100" dist="38100" dir="2700000" algn="tl">
                  <a:srgbClr val="C0C0C0"/>
                </a:outerShdw>
              </a:effectLst>
            </a:endParaRPr>
          </a:p>
        </p:txBody>
      </p:sp>
      <p:sp>
        <p:nvSpPr>
          <p:cNvPr id="20501" name="Text Box 21"/>
          <p:cNvSpPr txBox="1">
            <a:spLocks noChangeArrowheads="1"/>
          </p:cNvSpPr>
          <p:nvPr/>
        </p:nvSpPr>
        <p:spPr bwMode="auto">
          <a:xfrm>
            <a:off x="0" y="4572000"/>
            <a:ext cx="8229600" cy="830997"/>
          </a:xfrm>
          <a:prstGeom prst="rect">
            <a:avLst/>
          </a:prstGeom>
          <a:noFill/>
          <a:ln w="9525">
            <a:noFill/>
            <a:miter lim="800000"/>
            <a:headEnd/>
            <a:tailEnd/>
          </a:ln>
          <a:effectLst/>
        </p:spPr>
        <p:txBody>
          <a:bodyPr wrap="square">
            <a:spAutoFit/>
          </a:bodyPr>
          <a:lstStyle/>
          <a:p>
            <a:pPr>
              <a:spcBef>
                <a:spcPct val="50000"/>
              </a:spcBef>
              <a:defRPr/>
            </a:pPr>
            <a:r>
              <a:rPr lang="en-US" sz="2400" dirty="0">
                <a:effectLst>
                  <a:outerShdw blurRad="38100" dist="38100" dir="2700000" algn="tl">
                    <a:srgbClr val="C0C0C0"/>
                  </a:outerShdw>
                </a:effectLst>
              </a:rPr>
              <a:t>c) </a:t>
            </a:r>
            <a:r>
              <a:rPr lang="en-US" sz="2400" dirty="0" smtClean="0">
                <a:effectLst>
                  <a:outerShdw blurRad="38100" dist="38100" dir="2700000" algn="tl">
                    <a:srgbClr val="C0C0C0"/>
                  </a:outerShdw>
                </a:effectLst>
              </a:rPr>
              <a:t>Bonding Lobes </a:t>
            </a:r>
            <a:r>
              <a:rPr lang="en-US" sz="2400" dirty="0">
                <a:effectLst>
                  <a:outerShdw blurRad="38100" dist="38100" dir="2700000" algn="tl">
                    <a:srgbClr val="C0C0C0"/>
                  </a:outerShdw>
                </a:effectLst>
              </a:rPr>
              <a:t>overlap between atoms to form bonds (2 e</a:t>
            </a:r>
            <a:r>
              <a:rPr lang="en-US" sz="2400" baseline="30000" dirty="0">
                <a:effectLst>
                  <a:outerShdw blurRad="38100" dist="38100" dir="2700000" algn="tl">
                    <a:srgbClr val="C0C0C0"/>
                  </a:outerShdw>
                </a:effectLst>
              </a:rPr>
              <a:t>-</a:t>
            </a:r>
            <a:r>
              <a:rPr lang="en-US" sz="2400" dirty="0">
                <a:effectLst>
                  <a:outerShdw blurRad="38100" dist="38100" dir="2700000" algn="tl">
                    <a:srgbClr val="C0C0C0"/>
                  </a:outerShdw>
                </a:effectLst>
              </a:rPr>
              <a:t> </a:t>
            </a:r>
            <a:r>
              <a:rPr lang="en-US" sz="2400" dirty="0" smtClean="0">
                <a:effectLst>
                  <a:outerShdw blurRad="38100" dist="38100" dir="2700000" algn="tl">
                    <a:srgbClr val="C0C0C0"/>
                  </a:outerShdw>
                </a:effectLst>
              </a:rPr>
              <a:t>bond</a:t>
            </a:r>
            <a:r>
              <a:rPr lang="en-US" sz="2400" dirty="0">
                <a:effectLst>
                  <a:outerShdw blurRad="38100" dist="38100" dir="2700000" algn="tl">
                    <a:srgbClr val="C0C0C0"/>
                  </a:outerShdw>
                </a:effectLst>
              </a:rPr>
              <a:t>)</a:t>
            </a:r>
          </a:p>
        </p:txBody>
      </p:sp>
      <p:sp>
        <p:nvSpPr>
          <p:cNvPr id="20502" name="Text Box 22"/>
          <p:cNvSpPr txBox="1">
            <a:spLocks noChangeArrowheads="1"/>
          </p:cNvSpPr>
          <p:nvPr/>
        </p:nvSpPr>
        <p:spPr bwMode="auto">
          <a:xfrm>
            <a:off x="152400" y="5410200"/>
            <a:ext cx="8991600" cy="1200329"/>
          </a:xfrm>
          <a:prstGeom prst="rect">
            <a:avLst/>
          </a:prstGeom>
          <a:noFill/>
          <a:ln w="9525">
            <a:noFill/>
            <a:miter lim="800000"/>
            <a:headEnd/>
            <a:tailEnd/>
          </a:ln>
          <a:effectLst/>
        </p:spPr>
        <p:txBody>
          <a:bodyPr wrap="square">
            <a:spAutoFit/>
          </a:bodyPr>
          <a:lstStyle/>
          <a:p>
            <a:pPr>
              <a:spcBef>
                <a:spcPct val="50000"/>
              </a:spcBef>
              <a:defRPr/>
            </a:pPr>
            <a:r>
              <a:rPr lang="en-US" sz="2400" dirty="0">
                <a:effectLst>
                  <a:outerShdw blurRad="38100" dist="38100" dir="2700000" algn="tl">
                    <a:srgbClr val="C0C0C0"/>
                  </a:outerShdw>
                </a:effectLst>
              </a:rPr>
              <a:t>d) Hybrid bonds more stable than </a:t>
            </a:r>
            <a:r>
              <a:rPr lang="en-US" sz="2400" dirty="0" err="1">
                <a:effectLst>
                  <a:outerShdw blurRad="38100" dist="38100" dir="2700000" algn="tl">
                    <a:srgbClr val="C0C0C0"/>
                  </a:outerShdw>
                </a:effectLst>
              </a:rPr>
              <a:t>unhybridized</a:t>
            </a:r>
            <a:r>
              <a:rPr lang="en-US" sz="2400" dirty="0">
                <a:effectLst>
                  <a:outerShdw blurRad="38100" dist="38100" dir="2700000" algn="tl">
                    <a:srgbClr val="C0C0C0"/>
                  </a:outerShdw>
                </a:effectLst>
              </a:rPr>
              <a:t> alternatives (`</a:t>
            </a:r>
            <a:r>
              <a:rPr lang="en-US" sz="2400" dirty="0" err="1">
                <a:effectLst>
                  <a:outerShdw blurRad="38100" dist="38100" dir="2700000" algn="tl">
                    <a:srgbClr val="C0C0C0"/>
                  </a:outerShdw>
                </a:effectLst>
              </a:rPr>
              <a:t>variational</a:t>
            </a:r>
            <a:r>
              <a:rPr lang="en-US" sz="2400" dirty="0">
                <a:effectLst>
                  <a:outerShdw blurRad="38100" dist="38100" dir="2700000" algn="tl">
                    <a:srgbClr val="C0C0C0"/>
                  </a:outerShdw>
                </a:effectLst>
              </a:rPr>
              <a:t> </a:t>
            </a:r>
            <a:r>
              <a:rPr lang="en-US" sz="2400" dirty="0" smtClean="0">
                <a:effectLst>
                  <a:outerShdw blurRad="38100" dist="38100" dir="2700000" algn="tl">
                    <a:srgbClr val="C0C0C0"/>
                  </a:outerShdw>
                </a:effectLst>
              </a:rPr>
              <a:t>principle of quantum chemistry…diversity breeds stronger bonds…)</a:t>
            </a:r>
            <a:endParaRPr lang="en-US" sz="2400" dirty="0">
              <a:effectLst>
                <a:outerShdw blurRad="38100" dist="38100" dir="2700000" algn="tl">
                  <a:srgbClr val="C0C0C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496"/>
                                        </p:tgtEl>
                                        <p:attrNameLst>
                                          <p:attrName>style.visibility</p:attrName>
                                        </p:attrNameLst>
                                      </p:cBhvr>
                                      <p:to>
                                        <p:strVal val="visible"/>
                                      </p:to>
                                    </p:set>
                                    <p:animEffect transition="in" filter="box(in)">
                                      <p:cBhvr>
                                        <p:cTn id="7" dur="500"/>
                                        <p:tgtEl>
                                          <p:spTgt spid="2049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0494"/>
                                        </p:tgtEl>
                                        <p:attrNameLst>
                                          <p:attrName>style.visibility</p:attrName>
                                        </p:attrNameLst>
                                      </p:cBhvr>
                                      <p:to>
                                        <p:strVal val="visible"/>
                                      </p:to>
                                    </p:set>
                                    <p:animEffect transition="in" filter="checkerboard(across)">
                                      <p:cBhvr>
                                        <p:cTn id="12" dur="500"/>
                                        <p:tgtEl>
                                          <p:spTgt spid="2049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499"/>
                                        </p:tgtEl>
                                        <p:attrNameLst>
                                          <p:attrName>style.visibility</p:attrName>
                                        </p:attrNameLst>
                                      </p:cBhvr>
                                      <p:to>
                                        <p:strVal val="visible"/>
                                      </p:to>
                                    </p:set>
                                    <p:animEffect transition="in" filter="dissolve">
                                      <p:cBhvr>
                                        <p:cTn id="17" dur="500"/>
                                        <p:tgtEl>
                                          <p:spTgt spid="2049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0500"/>
                                        </p:tgtEl>
                                        <p:attrNameLst>
                                          <p:attrName>style.visibility</p:attrName>
                                        </p:attrNameLst>
                                      </p:cBhvr>
                                      <p:to>
                                        <p:strVal val="visible"/>
                                      </p:to>
                                    </p:set>
                                    <p:animEffect transition="in" filter="dissolve">
                                      <p:cBhvr>
                                        <p:cTn id="22" dur="500"/>
                                        <p:tgtEl>
                                          <p:spTgt spid="2050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0501"/>
                                        </p:tgtEl>
                                        <p:attrNameLst>
                                          <p:attrName>style.visibility</p:attrName>
                                        </p:attrNameLst>
                                      </p:cBhvr>
                                      <p:to>
                                        <p:strVal val="visible"/>
                                      </p:to>
                                    </p:set>
                                    <p:animEffect transition="in" filter="dissolve">
                                      <p:cBhvr>
                                        <p:cTn id="27" dur="500"/>
                                        <p:tgtEl>
                                          <p:spTgt spid="2050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0502"/>
                                        </p:tgtEl>
                                        <p:attrNameLst>
                                          <p:attrName>style.visibility</p:attrName>
                                        </p:attrNameLst>
                                      </p:cBhvr>
                                      <p:to>
                                        <p:strVal val="visible"/>
                                      </p:to>
                                    </p:set>
                                    <p:animEffect transition="in" filter="dissolve">
                                      <p:cBhvr>
                                        <p:cTn id="32" dur="500"/>
                                        <p:tgtEl>
                                          <p:spTgt spid="205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6" grpId="0" animBg="1"/>
      <p:bldP spid="20499" grpId="0"/>
      <p:bldP spid="20500" grpId="0"/>
      <p:bldP spid="20501" grpId="0"/>
      <p:bldP spid="2050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Grp="1" noChangeArrowheads="1"/>
          </p:cNvSpPr>
          <p:nvPr>
            <p:ph type="title"/>
          </p:nvPr>
        </p:nvSpPr>
        <p:spPr>
          <a:xfrm>
            <a:off x="304800" y="0"/>
            <a:ext cx="8229600" cy="1143000"/>
          </a:xfrm>
        </p:spPr>
        <p:txBody>
          <a:bodyPr/>
          <a:lstStyle/>
          <a:p>
            <a:r>
              <a:rPr lang="en-US" sz="2800" b="1" dirty="0"/>
              <a:t>Images of hybrid sigma bond formation</a:t>
            </a:r>
          </a:p>
        </p:txBody>
      </p:sp>
      <p:sp>
        <p:nvSpPr>
          <p:cNvPr id="46088" name="Line 8"/>
          <p:cNvSpPr>
            <a:spLocks noChangeShapeType="1"/>
          </p:cNvSpPr>
          <p:nvPr/>
        </p:nvSpPr>
        <p:spPr bwMode="auto">
          <a:xfrm>
            <a:off x="3276600" y="2286000"/>
            <a:ext cx="1600200" cy="0"/>
          </a:xfrm>
          <a:prstGeom prst="line">
            <a:avLst/>
          </a:prstGeom>
          <a:noFill/>
          <a:ln w="9525">
            <a:solidFill>
              <a:schemeClr val="tx1"/>
            </a:solidFill>
            <a:round/>
            <a:headEnd/>
            <a:tailEnd type="triangle" w="med" len="med"/>
          </a:ln>
          <a:effectLst/>
        </p:spPr>
        <p:txBody>
          <a:bodyPr/>
          <a:lstStyle/>
          <a:p>
            <a:endParaRPr lang="en-US">
              <a:solidFill>
                <a:srgbClr val="000000"/>
              </a:solidFill>
            </a:endParaRPr>
          </a:p>
        </p:txBody>
      </p:sp>
      <p:pic>
        <p:nvPicPr>
          <p:cNvPr id="46090" name="Picture 10"/>
          <p:cNvPicPr>
            <a:picLocks noChangeAspect="1" noChangeArrowheads="1"/>
          </p:cNvPicPr>
          <p:nvPr/>
        </p:nvPicPr>
        <p:blipFill>
          <a:blip r:embed="rId2" cstate="print"/>
          <a:srcRect/>
          <a:stretch>
            <a:fillRect/>
          </a:stretch>
        </p:blipFill>
        <p:spPr bwMode="auto">
          <a:xfrm>
            <a:off x="762000" y="1600200"/>
            <a:ext cx="1600200" cy="1257300"/>
          </a:xfrm>
          <a:prstGeom prst="rect">
            <a:avLst/>
          </a:prstGeom>
          <a:noFill/>
        </p:spPr>
      </p:pic>
      <p:pic>
        <p:nvPicPr>
          <p:cNvPr id="46091" name="Picture 11"/>
          <p:cNvPicPr>
            <a:picLocks noChangeAspect="1" noChangeArrowheads="1"/>
          </p:cNvPicPr>
          <p:nvPr/>
        </p:nvPicPr>
        <p:blipFill>
          <a:blip r:embed="rId3" cstate="print"/>
          <a:srcRect/>
          <a:stretch>
            <a:fillRect/>
          </a:stretch>
        </p:blipFill>
        <p:spPr bwMode="auto">
          <a:xfrm>
            <a:off x="5257800" y="1981200"/>
            <a:ext cx="1371600" cy="514350"/>
          </a:xfrm>
          <a:prstGeom prst="rect">
            <a:avLst/>
          </a:prstGeom>
          <a:noFill/>
        </p:spPr>
      </p:pic>
      <p:pic>
        <p:nvPicPr>
          <p:cNvPr id="46092" name="Picture 12"/>
          <p:cNvPicPr>
            <a:picLocks noChangeAspect="1" noChangeArrowheads="1"/>
          </p:cNvPicPr>
          <p:nvPr/>
        </p:nvPicPr>
        <p:blipFill>
          <a:blip r:embed="rId4" cstate="print"/>
          <a:srcRect/>
          <a:stretch>
            <a:fillRect/>
          </a:stretch>
        </p:blipFill>
        <p:spPr bwMode="auto">
          <a:xfrm>
            <a:off x="609600" y="3124200"/>
            <a:ext cx="3276600" cy="1435100"/>
          </a:xfrm>
          <a:prstGeom prst="rect">
            <a:avLst/>
          </a:prstGeom>
          <a:noFill/>
        </p:spPr>
      </p:pic>
      <p:sp>
        <p:nvSpPr>
          <p:cNvPr id="46093" name="Line 13"/>
          <p:cNvSpPr>
            <a:spLocks noChangeShapeType="1"/>
          </p:cNvSpPr>
          <p:nvPr/>
        </p:nvSpPr>
        <p:spPr bwMode="auto">
          <a:xfrm>
            <a:off x="4419600" y="3733800"/>
            <a:ext cx="1143000" cy="0"/>
          </a:xfrm>
          <a:prstGeom prst="line">
            <a:avLst/>
          </a:prstGeom>
          <a:noFill/>
          <a:ln w="9525">
            <a:solidFill>
              <a:schemeClr val="tx1"/>
            </a:solidFill>
            <a:round/>
            <a:headEnd/>
            <a:tailEnd type="triangle" w="med" len="med"/>
          </a:ln>
          <a:effectLst/>
        </p:spPr>
        <p:txBody>
          <a:bodyPr/>
          <a:lstStyle/>
          <a:p>
            <a:endParaRPr lang="en-US">
              <a:solidFill>
                <a:srgbClr val="000000"/>
              </a:solidFill>
            </a:endParaRPr>
          </a:p>
        </p:txBody>
      </p:sp>
      <p:pic>
        <p:nvPicPr>
          <p:cNvPr id="46096" name="Picture 16"/>
          <p:cNvPicPr>
            <a:picLocks noChangeAspect="1" noChangeArrowheads="1"/>
          </p:cNvPicPr>
          <p:nvPr/>
        </p:nvPicPr>
        <p:blipFill>
          <a:blip r:embed="rId5" cstate="print"/>
          <a:srcRect/>
          <a:stretch>
            <a:fillRect/>
          </a:stretch>
        </p:blipFill>
        <p:spPr bwMode="auto">
          <a:xfrm>
            <a:off x="5867400" y="3200400"/>
            <a:ext cx="1122363" cy="1143000"/>
          </a:xfrm>
          <a:prstGeom prst="rect">
            <a:avLst/>
          </a:prstGeom>
          <a:noFill/>
          <a:ln w="9525">
            <a:noFill/>
            <a:miter lim="800000"/>
            <a:headEnd/>
            <a:tailEnd/>
          </a:ln>
          <a:effectLst/>
        </p:spPr>
      </p:pic>
      <p:sp>
        <p:nvSpPr>
          <p:cNvPr id="46098" name="Text Box 18"/>
          <p:cNvSpPr txBox="1">
            <a:spLocks noChangeArrowheads="1"/>
          </p:cNvSpPr>
          <p:nvPr/>
        </p:nvSpPr>
        <p:spPr bwMode="auto">
          <a:xfrm>
            <a:off x="762000" y="3124200"/>
            <a:ext cx="2209800" cy="366713"/>
          </a:xfrm>
          <a:prstGeom prst="rect">
            <a:avLst/>
          </a:prstGeom>
          <a:noFill/>
          <a:ln w="9525">
            <a:noFill/>
            <a:miter lim="800000"/>
            <a:headEnd/>
            <a:tailEnd/>
          </a:ln>
          <a:effectLst/>
        </p:spPr>
        <p:txBody>
          <a:bodyPr>
            <a:spAutoFit/>
          </a:bodyPr>
          <a:lstStyle/>
          <a:p>
            <a:pPr>
              <a:spcBef>
                <a:spcPct val="50000"/>
              </a:spcBef>
            </a:pPr>
            <a:endParaRPr lang="en-US">
              <a:solidFill>
                <a:srgbClr val="000000"/>
              </a:solidFill>
              <a:effectLst>
                <a:outerShdw blurRad="38100" dist="38100" dir="2700000" algn="tl">
                  <a:srgbClr val="C0C0C0"/>
                </a:outerShdw>
              </a:effectLst>
            </a:endParaRPr>
          </a:p>
        </p:txBody>
      </p:sp>
      <p:sp>
        <p:nvSpPr>
          <p:cNvPr id="46099" name="Text Box 19"/>
          <p:cNvSpPr txBox="1">
            <a:spLocks noChangeArrowheads="1"/>
          </p:cNvSpPr>
          <p:nvPr/>
        </p:nvSpPr>
        <p:spPr bwMode="auto">
          <a:xfrm>
            <a:off x="762000" y="2743200"/>
            <a:ext cx="2971800" cy="523220"/>
          </a:xfrm>
          <a:prstGeom prst="rect">
            <a:avLst/>
          </a:prstGeom>
          <a:noFill/>
          <a:ln w="9525">
            <a:noFill/>
            <a:miter lim="800000"/>
            <a:headEnd/>
            <a:tailEnd/>
          </a:ln>
          <a:effectLst/>
        </p:spPr>
        <p:txBody>
          <a:bodyPr wrap="square">
            <a:spAutoFit/>
          </a:bodyPr>
          <a:lstStyle/>
          <a:p>
            <a:pPr>
              <a:spcBef>
                <a:spcPct val="50000"/>
              </a:spcBef>
            </a:pPr>
            <a:r>
              <a:rPr lang="en-US" sz="2800" dirty="0">
                <a:solidFill>
                  <a:srgbClr val="000000"/>
                </a:solidFill>
                <a:effectLst>
                  <a:outerShdw blurRad="38100" dist="38100" dir="2700000" algn="tl">
                    <a:srgbClr val="C0C0C0"/>
                  </a:outerShdw>
                </a:effectLst>
              </a:rPr>
              <a:t>  2s     </a:t>
            </a:r>
            <a:r>
              <a:rPr lang="en-US" sz="2800" dirty="0" smtClean="0">
                <a:solidFill>
                  <a:srgbClr val="000000"/>
                </a:solidFill>
                <a:effectLst>
                  <a:outerShdw blurRad="38100" dist="38100" dir="2700000" algn="tl">
                    <a:srgbClr val="C0C0C0"/>
                  </a:outerShdw>
                </a:effectLst>
              </a:rPr>
              <a:t> </a:t>
            </a:r>
            <a:r>
              <a:rPr lang="en-US" sz="2800" dirty="0">
                <a:solidFill>
                  <a:srgbClr val="000000"/>
                </a:solidFill>
                <a:effectLst>
                  <a:outerShdw blurRad="38100" dist="38100" dir="2700000" algn="tl">
                    <a:srgbClr val="C0C0C0"/>
                  </a:outerShdw>
                </a:effectLst>
              </a:rPr>
              <a:t>2p</a:t>
            </a:r>
            <a:r>
              <a:rPr lang="en-US" sz="2800" baseline="-25000" dirty="0">
                <a:solidFill>
                  <a:srgbClr val="000000"/>
                </a:solidFill>
                <a:effectLst>
                  <a:outerShdw blurRad="38100" dist="38100" dir="2700000" algn="tl">
                    <a:srgbClr val="C0C0C0"/>
                  </a:outerShdw>
                </a:effectLst>
              </a:rPr>
              <a:t>y</a:t>
            </a:r>
            <a:endParaRPr lang="en-US" sz="2800" dirty="0">
              <a:solidFill>
                <a:srgbClr val="000000"/>
              </a:solidFill>
              <a:effectLst>
                <a:outerShdw blurRad="38100" dist="38100" dir="2700000" algn="tl">
                  <a:srgbClr val="C0C0C0"/>
                </a:outerShdw>
              </a:effectLst>
            </a:endParaRPr>
          </a:p>
        </p:txBody>
      </p:sp>
      <p:sp>
        <p:nvSpPr>
          <p:cNvPr id="46100" name="Text Box 20"/>
          <p:cNvSpPr txBox="1">
            <a:spLocks noChangeArrowheads="1"/>
          </p:cNvSpPr>
          <p:nvPr/>
        </p:nvSpPr>
        <p:spPr bwMode="auto">
          <a:xfrm>
            <a:off x="5486400" y="2514600"/>
            <a:ext cx="1295400" cy="523220"/>
          </a:xfrm>
          <a:prstGeom prst="rect">
            <a:avLst/>
          </a:prstGeom>
          <a:noFill/>
          <a:ln w="9525">
            <a:noFill/>
            <a:miter lim="800000"/>
            <a:headEnd/>
            <a:tailEnd/>
          </a:ln>
          <a:effectLst/>
        </p:spPr>
        <p:txBody>
          <a:bodyPr>
            <a:spAutoFit/>
          </a:bodyPr>
          <a:lstStyle/>
          <a:p>
            <a:pPr>
              <a:spcBef>
                <a:spcPct val="50000"/>
              </a:spcBef>
            </a:pPr>
            <a:r>
              <a:rPr lang="en-US" sz="2800" dirty="0" err="1">
                <a:solidFill>
                  <a:srgbClr val="000000"/>
                </a:solidFill>
                <a:effectLst>
                  <a:outerShdw blurRad="38100" dist="38100" dir="2700000" algn="tl">
                    <a:srgbClr val="C0C0C0"/>
                  </a:outerShdw>
                </a:effectLst>
              </a:rPr>
              <a:t>sp</a:t>
            </a:r>
            <a:endParaRPr lang="en-US" sz="2800" dirty="0">
              <a:solidFill>
                <a:srgbClr val="000000"/>
              </a:solidFill>
              <a:effectLst>
                <a:outerShdw blurRad="38100" dist="38100" dir="2700000" algn="tl">
                  <a:srgbClr val="C0C0C0"/>
                </a:outerShdw>
              </a:effectLst>
            </a:endParaRPr>
          </a:p>
        </p:txBody>
      </p:sp>
      <p:sp>
        <p:nvSpPr>
          <p:cNvPr id="46101" name="Text Box 21"/>
          <p:cNvSpPr txBox="1">
            <a:spLocks noChangeArrowheads="1"/>
          </p:cNvSpPr>
          <p:nvPr/>
        </p:nvSpPr>
        <p:spPr bwMode="auto">
          <a:xfrm>
            <a:off x="304800" y="4419600"/>
            <a:ext cx="4038600" cy="523220"/>
          </a:xfrm>
          <a:prstGeom prst="rect">
            <a:avLst/>
          </a:prstGeom>
          <a:noFill/>
          <a:ln w="9525">
            <a:noFill/>
            <a:miter lim="800000"/>
            <a:headEnd/>
            <a:tailEnd/>
          </a:ln>
          <a:effectLst/>
        </p:spPr>
        <p:txBody>
          <a:bodyPr>
            <a:spAutoFit/>
          </a:bodyPr>
          <a:lstStyle/>
          <a:p>
            <a:pPr>
              <a:spcBef>
                <a:spcPct val="50000"/>
              </a:spcBef>
            </a:pPr>
            <a:r>
              <a:rPr lang="en-US" sz="2800" dirty="0">
                <a:solidFill>
                  <a:srgbClr val="000000"/>
                </a:solidFill>
                <a:effectLst>
                  <a:outerShdw blurRad="38100" dist="38100" dir="2700000" algn="tl">
                    <a:srgbClr val="C0C0C0"/>
                  </a:outerShdw>
                </a:effectLst>
              </a:rPr>
              <a:t>2s      </a:t>
            </a:r>
            <a:r>
              <a:rPr lang="en-US" sz="2800" dirty="0" smtClean="0">
                <a:solidFill>
                  <a:srgbClr val="000000"/>
                </a:solidFill>
                <a:effectLst>
                  <a:outerShdw blurRad="38100" dist="38100" dir="2700000" algn="tl">
                    <a:srgbClr val="C0C0C0"/>
                  </a:outerShdw>
                </a:effectLst>
              </a:rPr>
              <a:t>    </a:t>
            </a:r>
            <a:r>
              <a:rPr lang="en-US" sz="2800" dirty="0">
                <a:solidFill>
                  <a:srgbClr val="000000"/>
                </a:solidFill>
                <a:effectLst>
                  <a:outerShdw blurRad="38100" dist="38100" dir="2700000" algn="tl">
                    <a:srgbClr val="C0C0C0"/>
                  </a:outerShdw>
                </a:effectLst>
              </a:rPr>
              <a:t>2p</a:t>
            </a:r>
            <a:r>
              <a:rPr lang="en-US" sz="2800" baseline="-25000" dirty="0">
                <a:solidFill>
                  <a:srgbClr val="000000"/>
                </a:solidFill>
                <a:effectLst>
                  <a:outerShdw blurRad="38100" dist="38100" dir="2700000" algn="tl">
                    <a:srgbClr val="C0C0C0"/>
                  </a:outerShdw>
                </a:effectLst>
              </a:rPr>
              <a:t>y              </a:t>
            </a:r>
            <a:r>
              <a:rPr lang="en-US" sz="2800" dirty="0">
                <a:solidFill>
                  <a:srgbClr val="000000"/>
                </a:solidFill>
                <a:effectLst>
                  <a:outerShdw blurRad="38100" dist="38100" dir="2700000" algn="tl">
                    <a:srgbClr val="C0C0C0"/>
                  </a:outerShdw>
                </a:effectLst>
              </a:rPr>
              <a:t>2p</a:t>
            </a:r>
            <a:r>
              <a:rPr lang="en-US" sz="2800" baseline="-25000" dirty="0">
                <a:solidFill>
                  <a:srgbClr val="000000"/>
                </a:solidFill>
                <a:effectLst>
                  <a:outerShdw blurRad="38100" dist="38100" dir="2700000" algn="tl">
                    <a:srgbClr val="C0C0C0"/>
                  </a:outerShdw>
                </a:effectLst>
              </a:rPr>
              <a:t>x</a:t>
            </a:r>
            <a:endParaRPr lang="en-US" sz="2800" dirty="0">
              <a:solidFill>
                <a:srgbClr val="000000"/>
              </a:solidFill>
              <a:effectLst>
                <a:outerShdw blurRad="38100" dist="38100" dir="2700000" algn="tl">
                  <a:srgbClr val="C0C0C0"/>
                </a:outerShdw>
              </a:effectLst>
            </a:endParaRPr>
          </a:p>
        </p:txBody>
      </p:sp>
      <p:sp>
        <p:nvSpPr>
          <p:cNvPr id="46102" name="Text Box 22"/>
          <p:cNvSpPr txBox="1">
            <a:spLocks noChangeArrowheads="1"/>
          </p:cNvSpPr>
          <p:nvPr/>
        </p:nvSpPr>
        <p:spPr bwMode="auto">
          <a:xfrm>
            <a:off x="6400800" y="4495800"/>
            <a:ext cx="1371600" cy="584775"/>
          </a:xfrm>
          <a:prstGeom prst="rect">
            <a:avLst/>
          </a:prstGeom>
          <a:noFill/>
          <a:ln w="9525">
            <a:noFill/>
            <a:miter lim="800000"/>
            <a:headEnd/>
            <a:tailEnd/>
          </a:ln>
          <a:effectLst/>
        </p:spPr>
        <p:txBody>
          <a:bodyPr>
            <a:spAutoFit/>
          </a:bodyPr>
          <a:lstStyle/>
          <a:p>
            <a:pPr>
              <a:spcBef>
                <a:spcPct val="50000"/>
              </a:spcBef>
            </a:pPr>
            <a:r>
              <a:rPr lang="en-US" sz="3200" dirty="0">
                <a:solidFill>
                  <a:srgbClr val="000000"/>
                </a:solidFill>
                <a:effectLst>
                  <a:outerShdw blurRad="38100" dist="38100" dir="2700000" algn="tl">
                    <a:srgbClr val="C0C0C0"/>
                  </a:outerShdw>
                </a:effectLst>
              </a:rPr>
              <a:t>sp</a:t>
            </a:r>
            <a:r>
              <a:rPr lang="en-US" sz="3200" baseline="30000" dirty="0">
                <a:solidFill>
                  <a:srgbClr val="000000"/>
                </a:solidFill>
                <a:effectLst>
                  <a:outerShdw blurRad="38100" dist="38100" dir="2700000" algn="tl">
                    <a:srgbClr val="C0C0C0"/>
                  </a:outerShdw>
                </a:effectLst>
              </a:rPr>
              <a:t>2</a:t>
            </a:r>
            <a:endParaRPr lang="en-US" sz="3200" dirty="0">
              <a:solidFill>
                <a:srgbClr val="000000"/>
              </a:solidFill>
              <a:effectLst>
                <a:outerShdw blurRad="38100" dist="38100" dir="2700000" algn="tl">
                  <a:srgbClr val="C0C0C0"/>
                </a:outerShdw>
              </a:effectLst>
            </a:endParaRPr>
          </a:p>
        </p:txBody>
      </p:sp>
      <p:sp>
        <p:nvSpPr>
          <p:cNvPr id="46103" name="Text Box 23"/>
          <p:cNvSpPr txBox="1">
            <a:spLocks noChangeArrowheads="1"/>
          </p:cNvSpPr>
          <p:nvPr/>
        </p:nvSpPr>
        <p:spPr bwMode="auto">
          <a:xfrm>
            <a:off x="304800" y="1295400"/>
            <a:ext cx="2971800" cy="400110"/>
          </a:xfrm>
          <a:prstGeom prst="rect">
            <a:avLst/>
          </a:prstGeom>
          <a:noFill/>
          <a:ln w="9525">
            <a:noFill/>
            <a:miter lim="800000"/>
            <a:headEnd/>
            <a:tailEnd/>
          </a:ln>
          <a:effectLst/>
        </p:spPr>
        <p:txBody>
          <a:bodyPr wrap="square">
            <a:spAutoFit/>
          </a:bodyPr>
          <a:lstStyle/>
          <a:p>
            <a:pPr>
              <a:spcBef>
                <a:spcPct val="50000"/>
              </a:spcBef>
            </a:pPr>
            <a:r>
              <a:rPr lang="en-US" sz="2000" dirty="0">
                <a:solidFill>
                  <a:srgbClr val="000000"/>
                </a:solidFill>
                <a:effectLst>
                  <a:outerShdw blurRad="38100" dist="38100" dir="2700000" algn="tl">
                    <a:srgbClr val="C0C0C0"/>
                  </a:outerShdw>
                </a:effectLst>
              </a:rPr>
              <a:t>Atomic orbitals (AO)</a:t>
            </a:r>
          </a:p>
        </p:txBody>
      </p:sp>
      <p:sp>
        <p:nvSpPr>
          <p:cNvPr id="46104" name="Text Box 24"/>
          <p:cNvSpPr txBox="1">
            <a:spLocks noChangeArrowheads="1"/>
          </p:cNvSpPr>
          <p:nvPr/>
        </p:nvSpPr>
        <p:spPr bwMode="auto">
          <a:xfrm>
            <a:off x="3429000" y="1295400"/>
            <a:ext cx="5638800" cy="830997"/>
          </a:xfrm>
          <a:prstGeom prst="rect">
            <a:avLst/>
          </a:prstGeom>
          <a:noFill/>
          <a:ln w="9525">
            <a:noFill/>
            <a:miter lim="800000"/>
            <a:headEnd/>
            <a:tailEnd/>
          </a:ln>
          <a:effectLst/>
        </p:spPr>
        <p:txBody>
          <a:bodyPr wrap="square">
            <a:spAutoFit/>
          </a:bodyPr>
          <a:lstStyle/>
          <a:p>
            <a:pPr>
              <a:spcBef>
                <a:spcPct val="50000"/>
              </a:spcBef>
            </a:pPr>
            <a:r>
              <a:rPr lang="en-US" sz="2400" dirty="0">
                <a:solidFill>
                  <a:srgbClr val="FF0066"/>
                </a:solidFill>
                <a:effectLst>
                  <a:outerShdw blurRad="38100" dist="38100" dir="2700000" algn="tl">
                    <a:srgbClr val="C0C0C0"/>
                  </a:outerShdw>
                </a:effectLst>
              </a:rPr>
              <a:t>L</a:t>
            </a:r>
            <a:r>
              <a:rPr lang="en-US" sz="2400" dirty="0">
                <a:solidFill>
                  <a:srgbClr val="000000"/>
                </a:solidFill>
                <a:effectLst>
                  <a:outerShdw blurRad="38100" dist="38100" dir="2700000" algn="tl">
                    <a:srgbClr val="C0C0C0"/>
                  </a:outerShdw>
                </a:effectLst>
              </a:rPr>
              <a:t>inearly </a:t>
            </a:r>
            <a:r>
              <a:rPr lang="en-US" sz="2400" dirty="0" smtClean="0">
                <a:solidFill>
                  <a:srgbClr val="FF0066"/>
                </a:solidFill>
                <a:effectLst>
                  <a:outerShdw blurRad="38100" dist="38100" dir="2700000" algn="tl">
                    <a:srgbClr val="C0C0C0"/>
                  </a:outerShdw>
                </a:effectLst>
              </a:rPr>
              <a:t>C</a:t>
            </a:r>
            <a:r>
              <a:rPr lang="en-US" sz="2400" dirty="0" smtClean="0">
                <a:solidFill>
                  <a:srgbClr val="000000"/>
                </a:solidFill>
                <a:effectLst>
                  <a:outerShdw blurRad="38100" dist="38100" dir="2700000" algn="tl">
                    <a:srgbClr val="C0C0C0"/>
                  </a:outerShdw>
                </a:effectLst>
              </a:rPr>
              <a:t>ombined </a:t>
            </a:r>
            <a:r>
              <a:rPr lang="en-US" sz="2400" dirty="0">
                <a:solidFill>
                  <a:srgbClr val="FF0066"/>
                </a:solidFill>
                <a:effectLst>
                  <a:outerShdw blurRad="38100" dist="38100" dir="2700000" algn="tl">
                    <a:srgbClr val="C0C0C0"/>
                  </a:outerShdw>
                </a:effectLst>
              </a:rPr>
              <a:t>A</a:t>
            </a:r>
            <a:r>
              <a:rPr lang="en-US" sz="2400" dirty="0" smtClean="0">
                <a:solidFill>
                  <a:srgbClr val="000000"/>
                </a:solidFill>
                <a:effectLst>
                  <a:outerShdw blurRad="38100" dist="38100" dir="2700000" algn="tl">
                    <a:srgbClr val="C0C0C0"/>
                  </a:outerShdw>
                </a:effectLst>
              </a:rPr>
              <a:t>tomic </a:t>
            </a:r>
            <a:r>
              <a:rPr lang="en-US" sz="2400" dirty="0">
                <a:solidFill>
                  <a:srgbClr val="FF0066"/>
                </a:solidFill>
                <a:effectLst>
                  <a:outerShdw blurRad="38100" dist="38100" dir="2700000" algn="tl">
                    <a:srgbClr val="C0C0C0"/>
                  </a:outerShdw>
                </a:effectLst>
              </a:rPr>
              <a:t>O</a:t>
            </a:r>
            <a:r>
              <a:rPr lang="en-US" sz="2400" dirty="0" smtClean="0">
                <a:solidFill>
                  <a:srgbClr val="000000"/>
                </a:solidFill>
                <a:effectLst>
                  <a:outerShdw blurRad="38100" dist="38100" dir="2700000" algn="tl">
                    <a:srgbClr val="C0C0C0"/>
                  </a:outerShdw>
                </a:effectLst>
              </a:rPr>
              <a:t>rbitals 		(</a:t>
            </a:r>
            <a:r>
              <a:rPr lang="en-US" sz="2400" dirty="0">
                <a:solidFill>
                  <a:srgbClr val="FF0066"/>
                </a:solidFill>
                <a:effectLst>
                  <a:outerShdw blurRad="38100" dist="38100" dir="2700000" algn="tl">
                    <a:srgbClr val="C0C0C0"/>
                  </a:outerShdw>
                </a:effectLst>
              </a:rPr>
              <a:t>LCAO</a:t>
            </a:r>
            <a:r>
              <a:rPr lang="en-US" sz="2400" dirty="0">
                <a:solidFill>
                  <a:srgbClr val="000000"/>
                </a:solidFill>
                <a:effectLst>
                  <a:outerShdw blurRad="38100" dist="38100" dir="2700000" algn="tl">
                    <a:srgbClr val="C0C0C0"/>
                  </a:outerShdw>
                </a:effectLst>
              </a:rPr>
              <a:t>)</a:t>
            </a:r>
          </a:p>
        </p:txBody>
      </p:sp>
      <p:sp>
        <p:nvSpPr>
          <p:cNvPr id="46105" name="Text Box 25"/>
          <p:cNvSpPr txBox="1">
            <a:spLocks noChangeArrowheads="1"/>
          </p:cNvSpPr>
          <p:nvPr/>
        </p:nvSpPr>
        <p:spPr bwMode="auto">
          <a:xfrm>
            <a:off x="685800" y="811292"/>
            <a:ext cx="8382000" cy="523220"/>
          </a:xfrm>
          <a:prstGeom prst="rect">
            <a:avLst/>
          </a:prstGeom>
          <a:solidFill>
            <a:srgbClr val="FFFF99"/>
          </a:solidFill>
          <a:ln w="9525">
            <a:noFill/>
            <a:miter lim="800000"/>
            <a:headEnd/>
            <a:tailEnd/>
          </a:ln>
          <a:effectLst/>
        </p:spPr>
        <p:txBody>
          <a:bodyPr wrap="square">
            <a:spAutoFit/>
          </a:bodyPr>
          <a:lstStyle/>
          <a:p>
            <a:pPr>
              <a:spcBef>
                <a:spcPct val="50000"/>
              </a:spcBef>
            </a:pPr>
            <a:r>
              <a:rPr lang="en-US" dirty="0" smtClean="0">
                <a:solidFill>
                  <a:srgbClr val="000000"/>
                </a:solidFill>
                <a:effectLst>
                  <a:outerShdw blurRad="38100" dist="38100" dir="2700000" algn="tl">
                    <a:srgbClr val="FFFFFF"/>
                  </a:outerShdw>
                </a:effectLst>
              </a:rPr>
              <a:t>#</a:t>
            </a:r>
            <a:r>
              <a:rPr lang="en-US" sz="2800" dirty="0" smtClean="0">
                <a:solidFill>
                  <a:srgbClr val="000000"/>
                </a:solidFill>
                <a:effectLst>
                  <a:outerShdw blurRad="38100" dist="38100" dir="2700000" algn="tl">
                    <a:srgbClr val="FFFFFF"/>
                  </a:outerShdw>
                </a:effectLst>
              </a:rPr>
              <a:t>AO </a:t>
            </a:r>
            <a:r>
              <a:rPr lang="en-US" sz="2800" dirty="0">
                <a:solidFill>
                  <a:srgbClr val="000000"/>
                </a:solidFill>
                <a:effectLst>
                  <a:outerShdw blurRad="38100" dist="38100" dir="2700000" algn="tl">
                    <a:srgbClr val="FFFFFF"/>
                  </a:outerShdw>
                </a:effectLst>
              </a:rPr>
              <a:t>= number of </a:t>
            </a:r>
            <a:r>
              <a:rPr lang="en-US" sz="2800" dirty="0" smtClean="0">
                <a:solidFill>
                  <a:srgbClr val="000000"/>
                </a:solidFill>
                <a:effectLst>
                  <a:outerShdw blurRad="38100" dist="38100" dir="2700000" algn="tl">
                    <a:srgbClr val="FFFFFF"/>
                  </a:outerShdw>
                </a:effectLst>
              </a:rPr>
              <a:t>identical lobes </a:t>
            </a:r>
            <a:r>
              <a:rPr lang="en-US" sz="2800" dirty="0">
                <a:solidFill>
                  <a:srgbClr val="000000"/>
                </a:solidFill>
                <a:effectLst>
                  <a:outerShdw blurRad="38100" dist="38100" dir="2700000" algn="tl">
                    <a:srgbClr val="FFFFFF"/>
                  </a:outerShdw>
                </a:effectLst>
              </a:rPr>
              <a:t>in </a:t>
            </a:r>
            <a:r>
              <a:rPr lang="en-US" sz="2800" dirty="0">
                <a:solidFill>
                  <a:srgbClr val="FF0066"/>
                </a:solidFill>
                <a:effectLst>
                  <a:outerShdw blurRad="38100" dist="38100" dir="2700000" algn="tl">
                    <a:srgbClr val="000000"/>
                  </a:outerShdw>
                </a:effectLst>
              </a:rPr>
              <a:t>LCAO</a:t>
            </a:r>
          </a:p>
        </p:txBody>
      </p:sp>
      <p:pic>
        <p:nvPicPr>
          <p:cNvPr id="46106" name="Picture 26"/>
          <p:cNvPicPr>
            <a:picLocks noChangeAspect="1" noChangeArrowheads="1"/>
          </p:cNvPicPr>
          <p:nvPr/>
        </p:nvPicPr>
        <p:blipFill>
          <a:blip r:embed="rId6" cstate="print"/>
          <a:srcRect/>
          <a:stretch>
            <a:fillRect/>
          </a:stretch>
        </p:blipFill>
        <p:spPr bwMode="auto">
          <a:xfrm>
            <a:off x="7239000" y="4572000"/>
            <a:ext cx="1244600" cy="1384300"/>
          </a:xfrm>
          <a:prstGeom prst="rect">
            <a:avLst/>
          </a:prstGeom>
          <a:noFill/>
          <a:ln w="9525">
            <a:noFill/>
            <a:miter lim="800000"/>
            <a:headEnd/>
            <a:tailEnd/>
          </a:ln>
          <a:effectLst/>
        </p:spPr>
      </p:pic>
      <p:sp>
        <p:nvSpPr>
          <p:cNvPr id="46108" name="Line 28"/>
          <p:cNvSpPr>
            <a:spLocks noChangeShapeType="1"/>
          </p:cNvSpPr>
          <p:nvPr/>
        </p:nvSpPr>
        <p:spPr bwMode="auto">
          <a:xfrm>
            <a:off x="5486400" y="5410200"/>
            <a:ext cx="1219200" cy="0"/>
          </a:xfrm>
          <a:prstGeom prst="line">
            <a:avLst/>
          </a:prstGeom>
          <a:noFill/>
          <a:ln w="9525">
            <a:solidFill>
              <a:schemeClr val="tx1"/>
            </a:solidFill>
            <a:round/>
            <a:headEnd/>
            <a:tailEnd type="triangle" w="med" len="med"/>
          </a:ln>
          <a:effectLst/>
        </p:spPr>
        <p:txBody>
          <a:bodyPr/>
          <a:lstStyle/>
          <a:p>
            <a:endParaRPr lang="en-US">
              <a:solidFill>
                <a:srgbClr val="000000"/>
              </a:solidFill>
            </a:endParaRPr>
          </a:p>
        </p:txBody>
      </p:sp>
      <p:sp>
        <p:nvSpPr>
          <p:cNvPr id="46110" name="Text Box 30"/>
          <p:cNvSpPr txBox="1">
            <a:spLocks noChangeArrowheads="1"/>
          </p:cNvSpPr>
          <p:nvPr/>
        </p:nvSpPr>
        <p:spPr bwMode="auto">
          <a:xfrm>
            <a:off x="381000" y="6096000"/>
            <a:ext cx="4876800" cy="523220"/>
          </a:xfrm>
          <a:prstGeom prst="rect">
            <a:avLst/>
          </a:prstGeom>
          <a:noFill/>
          <a:ln w="9525">
            <a:noFill/>
            <a:miter lim="800000"/>
            <a:headEnd/>
            <a:tailEnd/>
          </a:ln>
          <a:effectLst/>
        </p:spPr>
        <p:txBody>
          <a:bodyPr wrap="square">
            <a:spAutoFit/>
          </a:bodyPr>
          <a:lstStyle/>
          <a:p>
            <a:pPr>
              <a:spcBef>
                <a:spcPct val="50000"/>
              </a:spcBef>
            </a:pPr>
            <a:r>
              <a:rPr lang="en-US" sz="2800" dirty="0">
                <a:solidFill>
                  <a:srgbClr val="000000"/>
                </a:solidFill>
                <a:effectLst>
                  <a:outerShdw blurRad="38100" dist="38100" dir="2700000" algn="tl">
                    <a:srgbClr val="C0C0C0"/>
                  </a:outerShdw>
                </a:effectLst>
              </a:rPr>
              <a:t>2s        </a:t>
            </a:r>
            <a:r>
              <a:rPr lang="en-US" sz="2800" dirty="0" smtClean="0">
                <a:solidFill>
                  <a:srgbClr val="000000"/>
                </a:solidFill>
                <a:effectLst>
                  <a:outerShdw blurRad="38100" dist="38100" dir="2700000" algn="tl">
                    <a:srgbClr val="C0C0C0"/>
                  </a:outerShdw>
                </a:effectLst>
              </a:rPr>
              <a:t>2p</a:t>
            </a:r>
            <a:r>
              <a:rPr lang="en-US" sz="2800" baseline="-25000" dirty="0" smtClean="0">
                <a:solidFill>
                  <a:srgbClr val="000000"/>
                </a:solidFill>
                <a:effectLst>
                  <a:outerShdw blurRad="38100" dist="38100" dir="2700000" algn="tl">
                    <a:srgbClr val="C0C0C0"/>
                  </a:outerShdw>
                </a:effectLst>
              </a:rPr>
              <a:t>y              </a:t>
            </a:r>
            <a:r>
              <a:rPr lang="en-US" sz="2800" dirty="0">
                <a:solidFill>
                  <a:srgbClr val="000000"/>
                </a:solidFill>
                <a:effectLst>
                  <a:outerShdw blurRad="38100" dist="38100" dir="2700000" algn="tl">
                    <a:srgbClr val="C0C0C0"/>
                  </a:outerShdw>
                </a:effectLst>
              </a:rPr>
              <a:t>2p</a:t>
            </a:r>
            <a:r>
              <a:rPr lang="en-US" sz="2800" baseline="-25000" dirty="0">
                <a:solidFill>
                  <a:srgbClr val="000000"/>
                </a:solidFill>
                <a:effectLst>
                  <a:outerShdw blurRad="38100" dist="38100" dir="2700000" algn="tl">
                    <a:srgbClr val="C0C0C0"/>
                  </a:outerShdw>
                </a:effectLst>
              </a:rPr>
              <a:t>x              </a:t>
            </a:r>
            <a:r>
              <a:rPr lang="en-US" sz="2800" dirty="0">
                <a:solidFill>
                  <a:srgbClr val="000000"/>
                </a:solidFill>
                <a:effectLst>
                  <a:outerShdw blurRad="38100" dist="38100" dir="2700000" algn="tl">
                    <a:srgbClr val="C0C0C0"/>
                  </a:outerShdw>
                </a:effectLst>
              </a:rPr>
              <a:t>2p</a:t>
            </a:r>
            <a:r>
              <a:rPr lang="en-US" sz="2800" baseline="-25000" dirty="0">
                <a:solidFill>
                  <a:srgbClr val="000000"/>
                </a:solidFill>
                <a:effectLst>
                  <a:outerShdw blurRad="38100" dist="38100" dir="2700000" algn="tl">
                    <a:srgbClr val="C0C0C0"/>
                  </a:outerShdw>
                </a:effectLst>
              </a:rPr>
              <a:t>z </a:t>
            </a:r>
            <a:endParaRPr lang="en-US" sz="2800" dirty="0">
              <a:solidFill>
                <a:srgbClr val="000000"/>
              </a:solidFill>
              <a:effectLst>
                <a:outerShdw blurRad="38100" dist="38100" dir="2700000" algn="tl">
                  <a:srgbClr val="C0C0C0"/>
                </a:outerShdw>
              </a:effectLst>
            </a:endParaRPr>
          </a:p>
        </p:txBody>
      </p:sp>
      <p:pic>
        <p:nvPicPr>
          <p:cNvPr id="46111" name="Picture 31"/>
          <p:cNvPicPr>
            <a:picLocks noChangeAspect="1" noChangeArrowheads="1"/>
          </p:cNvPicPr>
          <p:nvPr/>
        </p:nvPicPr>
        <p:blipFill>
          <a:blip r:embed="rId7" cstate="print"/>
          <a:srcRect/>
          <a:stretch>
            <a:fillRect/>
          </a:stretch>
        </p:blipFill>
        <p:spPr bwMode="auto">
          <a:xfrm>
            <a:off x="228600" y="4953000"/>
            <a:ext cx="4660900" cy="1168400"/>
          </a:xfrm>
          <a:prstGeom prst="rect">
            <a:avLst/>
          </a:prstGeom>
          <a:noFill/>
          <a:ln w="9525">
            <a:noFill/>
            <a:miter lim="800000"/>
            <a:headEnd/>
            <a:tailEnd/>
          </a:ln>
          <a:effectLst/>
        </p:spPr>
      </p:pic>
      <p:sp>
        <p:nvSpPr>
          <p:cNvPr id="46112" name="Text Box 32"/>
          <p:cNvSpPr txBox="1">
            <a:spLocks noChangeArrowheads="1"/>
          </p:cNvSpPr>
          <p:nvPr/>
        </p:nvSpPr>
        <p:spPr bwMode="auto">
          <a:xfrm>
            <a:off x="6477000" y="6019800"/>
            <a:ext cx="914400" cy="707886"/>
          </a:xfrm>
          <a:prstGeom prst="rect">
            <a:avLst/>
          </a:prstGeom>
          <a:noFill/>
          <a:ln w="9525">
            <a:noFill/>
            <a:miter lim="800000"/>
            <a:headEnd/>
            <a:tailEnd/>
          </a:ln>
          <a:effectLst/>
        </p:spPr>
        <p:txBody>
          <a:bodyPr>
            <a:spAutoFit/>
          </a:bodyPr>
          <a:lstStyle/>
          <a:p>
            <a:pPr>
              <a:spcBef>
                <a:spcPct val="50000"/>
              </a:spcBef>
            </a:pPr>
            <a:r>
              <a:rPr lang="en-US" sz="3600" dirty="0">
                <a:solidFill>
                  <a:srgbClr val="000000"/>
                </a:solidFill>
                <a:effectLst>
                  <a:outerShdw blurRad="38100" dist="38100" dir="2700000" algn="tl">
                    <a:srgbClr val="C0C0C0"/>
                  </a:outerShdw>
                </a:effectLst>
              </a:rPr>
              <a:t>sp</a:t>
            </a:r>
            <a:r>
              <a:rPr lang="en-US" sz="4000" baseline="30000" dirty="0">
                <a:solidFill>
                  <a:srgbClr val="000000"/>
                </a:solidFill>
                <a:effectLst>
                  <a:outerShdw blurRad="38100" dist="38100" dir="2700000" algn="tl">
                    <a:srgbClr val="C0C0C0"/>
                  </a:outerShdw>
                </a:effectLst>
              </a:rPr>
              <a:t>3</a:t>
            </a:r>
            <a:endParaRPr lang="en-US" sz="4000" dirty="0">
              <a:solidFill>
                <a:srgbClr val="000000"/>
              </a:solidFill>
              <a:effectLst>
                <a:outerShdw blurRad="38100" dist="38100" dir="2700000" algn="tl">
                  <a:srgbClr val="C0C0C0"/>
                </a:outerShdw>
              </a:effectLst>
            </a:endParaRPr>
          </a:p>
        </p:txBody>
      </p:sp>
      <p:sp>
        <p:nvSpPr>
          <p:cNvPr id="22" name="TextBox 21"/>
          <p:cNvSpPr txBox="1"/>
          <p:nvPr/>
        </p:nvSpPr>
        <p:spPr>
          <a:xfrm>
            <a:off x="6934200" y="1905000"/>
            <a:ext cx="1600200" cy="461665"/>
          </a:xfrm>
          <a:prstGeom prst="rect">
            <a:avLst/>
          </a:prstGeom>
          <a:noFill/>
        </p:spPr>
        <p:txBody>
          <a:bodyPr wrap="square" rtlCol="0">
            <a:spAutoFit/>
          </a:bodyPr>
          <a:lstStyle/>
          <a:p>
            <a:r>
              <a:rPr lang="en-US" sz="2400" dirty="0" smtClean="0">
                <a:solidFill>
                  <a:srgbClr val="000000"/>
                </a:solidFill>
              </a:rPr>
              <a:t>linear</a:t>
            </a:r>
            <a:endParaRPr lang="en-US" sz="2400" dirty="0">
              <a:solidFill>
                <a:srgbClr val="000000"/>
              </a:solidFill>
            </a:endParaRPr>
          </a:p>
        </p:txBody>
      </p:sp>
      <p:sp>
        <p:nvSpPr>
          <p:cNvPr id="23" name="TextBox 22"/>
          <p:cNvSpPr txBox="1"/>
          <p:nvPr/>
        </p:nvSpPr>
        <p:spPr>
          <a:xfrm>
            <a:off x="7086600" y="3124200"/>
            <a:ext cx="1600200" cy="830997"/>
          </a:xfrm>
          <a:prstGeom prst="rect">
            <a:avLst/>
          </a:prstGeom>
          <a:noFill/>
        </p:spPr>
        <p:txBody>
          <a:bodyPr wrap="square" rtlCol="0">
            <a:spAutoFit/>
          </a:bodyPr>
          <a:lstStyle/>
          <a:p>
            <a:r>
              <a:rPr lang="en-US" sz="2400" dirty="0" err="1" smtClean="0">
                <a:solidFill>
                  <a:srgbClr val="000000"/>
                </a:solidFill>
              </a:rPr>
              <a:t>trigonal</a:t>
            </a:r>
            <a:r>
              <a:rPr lang="en-US" sz="2400" dirty="0" smtClean="0">
                <a:solidFill>
                  <a:srgbClr val="000000"/>
                </a:solidFill>
              </a:rPr>
              <a:t> plane</a:t>
            </a:r>
            <a:endParaRPr lang="en-US" sz="2400" dirty="0">
              <a:solidFill>
                <a:srgbClr val="000000"/>
              </a:solidFill>
            </a:endParaRPr>
          </a:p>
        </p:txBody>
      </p:sp>
      <p:sp>
        <p:nvSpPr>
          <p:cNvPr id="24" name="TextBox 23"/>
          <p:cNvSpPr txBox="1"/>
          <p:nvPr/>
        </p:nvSpPr>
        <p:spPr>
          <a:xfrm>
            <a:off x="7239000" y="4191000"/>
            <a:ext cx="1600200" cy="461665"/>
          </a:xfrm>
          <a:prstGeom prst="rect">
            <a:avLst/>
          </a:prstGeom>
          <a:noFill/>
        </p:spPr>
        <p:txBody>
          <a:bodyPr wrap="square" rtlCol="0">
            <a:spAutoFit/>
          </a:bodyPr>
          <a:lstStyle/>
          <a:p>
            <a:r>
              <a:rPr lang="en-US" sz="2400" dirty="0" smtClean="0">
                <a:solidFill>
                  <a:srgbClr val="000000"/>
                </a:solidFill>
              </a:rPr>
              <a:t>pyramid</a:t>
            </a:r>
            <a:endParaRPr lang="en-US" sz="2400" dirty="0">
              <a:solidFill>
                <a:srgbClr val="000000"/>
              </a:solidFill>
            </a:endParaRPr>
          </a:p>
        </p:txBody>
      </p:sp>
    </p:spTree>
    <p:extLst>
      <p:ext uri="{BB962C8B-B14F-4D97-AF65-F5344CB8AC3E}">
        <p14:creationId xmlns:p14="http://schemas.microsoft.com/office/powerpoint/2010/main" val="326082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6105"/>
                                        </p:tgtEl>
                                        <p:attrNameLst>
                                          <p:attrName>style.visibility</p:attrName>
                                        </p:attrNameLst>
                                      </p:cBhvr>
                                      <p:to>
                                        <p:strVal val="visible"/>
                                      </p:to>
                                    </p:set>
                                    <p:animEffect transition="in" filter="blinds(horizontal)">
                                      <p:cBhvr>
                                        <p:cTn id="7" dur="500"/>
                                        <p:tgtEl>
                                          <p:spTgt spid="4610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6090"/>
                                        </p:tgtEl>
                                        <p:attrNameLst>
                                          <p:attrName>style.visibility</p:attrName>
                                        </p:attrNameLst>
                                      </p:cBhvr>
                                      <p:to>
                                        <p:strVal val="visible"/>
                                      </p:to>
                                    </p:set>
                                    <p:animEffect transition="in" filter="box(in)">
                                      <p:cBhvr>
                                        <p:cTn id="12" dur="500"/>
                                        <p:tgtEl>
                                          <p:spTgt spid="4609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6099"/>
                                        </p:tgtEl>
                                        <p:attrNameLst>
                                          <p:attrName>style.visibility</p:attrName>
                                        </p:attrNameLst>
                                      </p:cBhvr>
                                      <p:to>
                                        <p:strVal val="visible"/>
                                      </p:to>
                                    </p:set>
                                    <p:animEffect transition="in" filter="box(in)">
                                      <p:cBhvr>
                                        <p:cTn id="17" dur="500"/>
                                        <p:tgtEl>
                                          <p:spTgt spid="4609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6088"/>
                                        </p:tgtEl>
                                        <p:attrNameLst>
                                          <p:attrName>style.visibility</p:attrName>
                                        </p:attrNameLst>
                                      </p:cBhvr>
                                      <p:to>
                                        <p:strVal val="visible"/>
                                      </p:to>
                                    </p:set>
                                    <p:animEffect transition="in" filter="box(in)">
                                      <p:cBhvr>
                                        <p:cTn id="22" dur="500"/>
                                        <p:tgtEl>
                                          <p:spTgt spid="4608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46091"/>
                                        </p:tgtEl>
                                        <p:attrNameLst>
                                          <p:attrName>style.visibility</p:attrName>
                                        </p:attrNameLst>
                                      </p:cBhvr>
                                      <p:to>
                                        <p:strVal val="visible"/>
                                      </p:to>
                                    </p:set>
                                    <p:animEffect transition="in" filter="checkerboard(across)">
                                      <p:cBhvr>
                                        <p:cTn id="27" dur="500"/>
                                        <p:tgtEl>
                                          <p:spTgt spid="46091"/>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46100"/>
                                        </p:tgtEl>
                                        <p:attrNameLst>
                                          <p:attrName>style.visibility</p:attrName>
                                        </p:attrNameLst>
                                      </p:cBhvr>
                                      <p:to>
                                        <p:strVal val="visible"/>
                                      </p:to>
                                    </p:set>
                                    <p:animEffect transition="in" filter="checkerboard(across)">
                                      <p:cBhvr>
                                        <p:cTn id="32" dur="500"/>
                                        <p:tgtEl>
                                          <p:spTgt spid="4610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linds(horizontal)">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46092"/>
                                        </p:tgtEl>
                                        <p:attrNameLst>
                                          <p:attrName>style.visibility</p:attrName>
                                        </p:attrNameLst>
                                      </p:cBhvr>
                                      <p:to>
                                        <p:strVal val="visible"/>
                                      </p:to>
                                    </p:set>
                                    <p:animEffect transition="in" filter="box(in)">
                                      <p:cBhvr>
                                        <p:cTn id="42" dur="500"/>
                                        <p:tgtEl>
                                          <p:spTgt spid="46092"/>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46101"/>
                                        </p:tgtEl>
                                        <p:attrNameLst>
                                          <p:attrName>style.visibility</p:attrName>
                                        </p:attrNameLst>
                                      </p:cBhvr>
                                      <p:to>
                                        <p:strVal val="visible"/>
                                      </p:to>
                                    </p:set>
                                    <p:animEffect transition="in" filter="box(in)">
                                      <p:cBhvr>
                                        <p:cTn id="47" dur="500"/>
                                        <p:tgtEl>
                                          <p:spTgt spid="46101"/>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46093"/>
                                        </p:tgtEl>
                                        <p:attrNameLst>
                                          <p:attrName>style.visibility</p:attrName>
                                        </p:attrNameLst>
                                      </p:cBhvr>
                                      <p:to>
                                        <p:strVal val="visible"/>
                                      </p:to>
                                    </p:set>
                                    <p:animEffect transition="in" filter="box(in)">
                                      <p:cBhvr>
                                        <p:cTn id="52" dur="500"/>
                                        <p:tgtEl>
                                          <p:spTgt spid="46093"/>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46096"/>
                                        </p:tgtEl>
                                        <p:attrNameLst>
                                          <p:attrName>style.visibility</p:attrName>
                                        </p:attrNameLst>
                                      </p:cBhvr>
                                      <p:to>
                                        <p:strVal val="visible"/>
                                      </p:to>
                                    </p:set>
                                    <p:animEffect transition="in" filter="box(in)">
                                      <p:cBhvr>
                                        <p:cTn id="57" dur="500"/>
                                        <p:tgtEl>
                                          <p:spTgt spid="46096"/>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46102"/>
                                        </p:tgtEl>
                                        <p:attrNameLst>
                                          <p:attrName>style.visibility</p:attrName>
                                        </p:attrNameLst>
                                      </p:cBhvr>
                                      <p:to>
                                        <p:strVal val="visible"/>
                                      </p:to>
                                    </p:set>
                                    <p:animEffect transition="in" filter="box(in)">
                                      <p:cBhvr>
                                        <p:cTn id="62" dur="500"/>
                                        <p:tgtEl>
                                          <p:spTgt spid="46102"/>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blinds(horizontal)">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nodeType="clickEffect">
                                  <p:stCondLst>
                                    <p:cond delay="0"/>
                                  </p:stCondLst>
                                  <p:childTnLst>
                                    <p:set>
                                      <p:cBhvr>
                                        <p:cTn id="71" dur="1" fill="hold">
                                          <p:stCondLst>
                                            <p:cond delay="0"/>
                                          </p:stCondLst>
                                        </p:cTn>
                                        <p:tgtEl>
                                          <p:spTgt spid="46111"/>
                                        </p:tgtEl>
                                        <p:attrNameLst>
                                          <p:attrName>style.visibility</p:attrName>
                                        </p:attrNameLst>
                                      </p:cBhvr>
                                      <p:to>
                                        <p:strVal val="visible"/>
                                      </p:to>
                                    </p:set>
                                    <p:animEffect transition="in" filter="box(in)">
                                      <p:cBhvr>
                                        <p:cTn id="72" dur="500"/>
                                        <p:tgtEl>
                                          <p:spTgt spid="46111"/>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46110"/>
                                        </p:tgtEl>
                                        <p:attrNameLst>
                                          <p:attrName>style.visibility</p:attrName>
                                        </p:attrNameLst>
                                      </p:cBhvr>
                                      <p:to>
                                        <p:strVal val="visible"/>
                                      </p:to>
                                    </p:set>
                                    <p:animEffect transition="in" filter="dissolve">
                                      <p:cBhvr>
                                        <p:cTn id="77" dur="500"/>
                                        <p:tgtEl>
                                          <p:spTgt spid="46110"/>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46108"/>
                                        </p:tgtEl>
                                        <p:attrNameLst>
                                          <p:attrName>style.visibility</p:attrName>
                                        </p:attrNameLst>
                                      </p:cBhvr>
                                      <p:to>
                                        <p:strVal val="visible"/>
                                      </p:to>
                                    </p:set>
                                    <p:animEffect transition="in" filter="box(in)">
                                      <p:cBhvr>
                                        <p:cTn id="82" dur="500"/>
                                        <p:tgtEl>
                                          <p:spTgt spid="46108"/>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nodeType="clickEffect">
                                  <p:stCondLst>
                                    <p:cond delay="0"/>
                                  </p:stCondLst>
                                  <p:childTnLst>
                                    <p:set>
                                      <p:cBhvr>
                                        <p:cTn id="86" dur="1" fill="hold">
                                          <p:stCondLst>
                                            <p:cond delay="0"/>
                                          </p:stCondLst>
                                        </p:cTn>
                                        <p:tgtEl>
                                          <p:spTgt spid="46106"/>
                                        </p:tgtEl>
                                        <p:attrNameLst>
                                          <p:attrName>style.visibility</p:attrName>
                                        </p:attrNameLst>
                                      </p:cBhvr>
                                      <p:to>
                                        <p:strVal val="visible"/>
                                      </p:to>
                                    </p:set>
                                    <p:animEffect transition="in" filter="dissolve">
                                      <p:cBhvr>
                                        <p:cTn id="87" dur="500"/>
                                        <p:tgtEl>
                                          <p:spTgt spid="46106"/>
                                        </p:tgtEl>
                                      </p:cBhvr>
                                    </p:animEffect>
                                  </p:childTnLst>
                                </p:cTn>
                              </p:par>
                            </p:childTnLst>
                          </p:cTn>
                        </p:par>
                      </p:childTnLst>
                    </p:cTn>
                  </p:par>
                  <p:par>
                    <p:cTn id="88" fill="hold">
                      <p:stCondLst>
                        <p:cond delay="indefinite"/>
                      </p:stCondLst>
                      <p:childTnLst>
                        <p:par>
                          <p:cTn id="89" fill="hold">
                            <p:stCondLst>
                              <p:cond delay="0"/>
                            </p:stCondLst>
                            <p:childTnLst>
                              <p:par>
                                <p:cTn id="90" presetID="4" presetClass="entr" presetSubtype="16" fill="hold" grpId="0" nodeType="clickEffect">
                                  <p:stCondLst>
                                    <p:cond delay="0"/>
                                  </p:stCondLst>
                                  <p:childTnLst>
                                    <p:set>
                                      <p:cBhvr>
                                        <p:cTn id="91" dur="1" fill="hold">
                                          <p:stCondLst>
                                            <p:cond delay="0"/>
                                          </p:stCondLst>
                                        </p:cTn>
                                        <p:tgtEl>
                                          <p:spTgt spid="46112"/>
                                        </p:tgtEl>
                                        <p:attrNameLst>
                                          <p:attrName>style.visibility</p:attrName>
                                        </p:attrNameLst>
                                      </p:cBhvr>
                                      <p:to>
                                        <p:strVal val="visible"/>
                                      </p:to>
                                    </p:set>
                                    <p:animEffect transition="in" filter="box(in)">
                                      <p:cBhvr>
                                        <p:cTn id="92" dur="500"/>
                                        <p:tgtEl>
                                          <p:spTgt spid="46112"/>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blinds(horizontal)">
                                      <p:cBhvr>
                                        <p:cTn id="9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8" grpId="0" animBg="1"/>
      <p:bldP spid="46093" grpId="0" animBg="1"/>
      <p:bldP spid="46099" grpId="0"/>
      <p:bldP spid="46100" grpId="0"/>
      <p:bldP spid="46101" grpId="0"/>
      <p:bldP spid="46102" grpId="0"/>
      <p:bldP spid="46105" grpId="0" animBg="1"/>
      <p:bldP spid="46108" grpId="0" animBg="1"/>
      <p:bldP spid="46110" grpId="0"/>
      <p:bldP spid="46112" grpId="0"/>
      <p:bldP spid="22" grpId="0"/>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0"/>
            <a:ext cx="9144000" cy="1077218"/>
          </a:xfrm>
          <a:prstGeom prst="rect">
            <a:avLst/>
          </a:prstGeom>
          <a:solidFill>
            <a:srgbClr val="FFFF00"/>
          </a:solidFill>
        </p:spPr>
        <p:txBody>
          <a:bodyPr wrap="square" rtlCol="0">
            <a:spAutoFit/>
          </a:bodyPr>
          <a:lstStyle/>
          <a:p>
            <a:r>
              <a:rPr lang="en-US" dirty="0" smtClean="0">
                <a:solidFill>
                  <a:srgbClr val="000000"/>
                </a:solidFill>
              </a:rPr>
              <a:t>A </a:t>
            </a:r>
            <a:r>
              <a:rPr lang="en-US" sz="3200" dirty="0" smtClean="0">
                <a:solidFill>
                  <a:srgbClr val="000000"/>
                </a:solidFill>
              </a:rPr>
              <a:t>note about `	lobes</a:t>
            </a:r>
            <a:r>
              <a:rPr lang="en-US" sz="3200" dirty="0" smtClean="0">
                <a:solidFill>
                  <a:srgbClr val="000000"/>
                </a:solidFill>
              </a:rPr>
              <a:t>’:</a:t>
            </a:r>
            <a:endParaRPr lang="en-US" sz="3200" dirty="0" smtClean="0">
              <a:solidFill>
                <a:srgbClr val="000000"/>
              </a:solidFill>
            </a:endParaRPr>
          </a:p>
          <a:p>
            <a:r>
              <a:rPr lang="en-US" sz="3200" dirty="0" smtClean="0">
                <a:solidFill>
                  <a:srgbClr val="000000"/>
                </a:solidFill>
              </a:rPr>
              <a:t>A lobe can contain either a bond or a lone pair</a:t>
            </a:r>
            <a:endParaRPr lang="en-US" sz="3200" dirty="0">
              <a:solidFill>
                <a:srgbClr val="000000"/>
              </a:solidFill>
            </a:endParaRPr>
          </a:p>
        </p:txBody>
      </p:sp>
      <p:sp>
        <p:nvSpPr>
          <p:cNvPr id="5" name="TextBox 4"/>
          <p:cNvSpPr txBox="1"/>
          <p:nvPr/>
        </p:nvSpPr>
        <p:spPr>
          <a:xfrm>
            <a:off x="1143000" y="2819400"/>
            <a:ext cx="1752600" cy="3231654"/>
          </a:xfrm>
          <a:prstGeom prst="rect">
            <a:avLst/>
          </a:prstGeom>
          <a:noFill/>
        </p:spPr>
        <p:txBody>
          <a:bodyPr wrap="square" rtlCol="0">
            <a:spAutoFit/>
          </a:bodyPr>
          <a:lstStyle/>
          <a:p>
            <a:r>
              <a:rPr lang="en-US" sz="3600" dirty="0" smtClean="0">
                <a:solidFill>
                  <a:srgbClr val="000000"/>
                </a:solidFill>
              </a:rPr>
              <a:t>NH</a:t>
            </a:r>
            <a:r>
              <a:rPr lang="en-US" sz="3600" baseline="-25000" dirty="0" smtClean="0">
                <a:solidFill>
                  <a:srgbClr val="000000"/>
                </a:solidFill>
              </a:rPr>
              <a:t>3</a:t>
            </a:r>
            <a:r>
              <a:rPr lang="en-US" sz="3600" dirty="0" smtClean="0">
                <a:solidFill>
                  <a:srgbClr val="000000"/>
                </a:solidFill>
              </a:rPr>
              <a:t> = </a:t>
            </a:r>
          </a:p>
          <a:p>
            <a:endParaRPr lang="en-US" sz="2800" dirty="0" smtClean="0">
              <a:solidFill>
                <a:srgbClr val="000000"/>
              </a:solidFill>
            </a:endParaRPr>
          </a:p>
          <a:p>
            <a:r>
              <a:rPr lang="en-US" sz="2800" dirty="0" smtClean="0">
                <a:solidFill>
                  <a:srgbClr val="000000"/>
                </a:solidFill>
              </a:rPr>
              <a:t>  H </a:t>
            </a:r>
          </a:p>
          <a:p>
            <a:r>
              <a:rPr lang="en-US" sz="2800" dirty="0" smtClean="0">
                <a:solidFill>
                  <a:srgbClr val="000000"/>
                </a:solidFill>
              </a:rPr>
              <a:t>  |</a:t>
            </a:r>
          </a:p>
          <a:p>
            <a:r>
              <a:rPr lang="en-US" sz="2800" dirty="0" smtClean="0">
                <a:solidFill>
                  <a:srgbClr val="000000"/>
                </a:solidFill>
              </a:rPr>
              <a:t>:N-H</a:t>
            </a:r>
          </a:p>
          <a:p>
            <a:r>
              <a:rPr lang="en-US" sz="2800" dirty="0" smtClean="0">
                <a:solidFill>
                  <a:srgbClr val="000000"/>
                </a:solidFill>
              </a:rPr>
              <a:t>  |</a:t>
            </a:r>
          </a:p>
          <a:p>
            <a:r>
              <a:rPr lang="en-US" sz="2800" dirty="0" smtClean="0">
                <a:solidFill>
                  <a:srgbClr val="000000"/>
                </a:solidFill>
              </a:rPr>
              <a:t>  H</a:t>
            </a:r>
            <a:endParaRPr lang="en-US" sz="2800" dirty="0">
              <a:solidFill>
                <a:srgbClr val="000000"/>
              </a:solidFill>
            </a:endParaRPr>
          </a:p>
        </p:txBody>
      </p:sp>
      <p:sp>
        <p:nvSpPr>
          <p:cNvPr id="6" name="TextBox 5"/>
          <p:cNvSpPr txBox="1"/>
          <p:nvPr/>
        </p:nvSpPr>
        <p:spPr>
          <a:xfrm>
            <a:off x="2019300" y="3835062"/>
            <a:ext cx="7124700" cy="584775"/>
          </a:xfrm>
          <a:prstGeom prst="rect">
            <a:avLst/>
          </a:prstGeom>
          <a:noFill/>
        </p:spPr>
        <p:txBody>
          <a:bodyPr wrap="square" rtlCol="0">
            <a:spAutoFit/>
          </a:bodyPr>
          <a:lstStyle/>
          <a:p>
            <a:r>
              <a:rPr lang="en-US" sz="3200" dirty="0" smtClean="0">
                <a:solidFill>
                  <a:srgbClr val="000000"/>
                </a:solidFill>
              </a:rPr>
              <a:t>= 3 bonds + 1 lone pair =&gt; 4 lobes</a:t>
            </a:r>
            <a:endParaRPr lang="en-US" sz="3200" dirty="0">
              <a:solidFill>
                <a:srgbClr val="000000"/>
              </a:solidFill>
            </a:endParaRPr>
          </a:p>
        </p:txBody>
      </p:sp>
      <p:sp>
        <p:nvSpPr>
          <p:cNvPr id="7" name="TextBox 6"/>
          <p:cNvSpPr txBox="1"/>
          <p:nvPr/>
        </p:nvSpPr>
        <p:spPr>
          <a:xfrm>
            <a:off x="1219200" y="1295400"/>
            <a:ext cx="7162800" cy="523220"/>
          </a:xfrm>
          <a:prstGeom prst="rect">
            <a:avLst/>
          </a:prstGeom>
          <a:noFill/>
        </p:spPr>
        <p:txBody>
          <a:bodyPr wrap="square" rtlCol="0">
            <a:spAutoFit/>
          </a:bodyPr>
          <a:lstStyle/>
          <a:p>
            <a:r>
              <a:rPr lang="en-US" sz="2800" dirty="0" smtClean="0">
                <a:solidFill>
                  <a:srgbClr val="000000"/>
                </a:solidFill>
              </a:rPr>
              <a:t>CH</a:t>
            </a:r>
            <a:r>
              <a:rPr lang="en-US" sz="2800" baseline="-25000" dirty="0" smtClean="0">
                <a:solidFill>
                  <a:srgbClr val="000000"/>
                </a:solidFill>
              </a:rPr>
              <a:t>4</a:t>
            </a:r>
            <a:r>
              <a:rPr lang="en-US" sz="2800" dirty="0" smtClean="0">
                <a:solidFill>
                  <a:srgbClr val="000000"/>
                </a:solidFill>
              </a:rPr>
              <a:t> = 4 C-H bonds   =&gt; 4 lobes</a:t>
            </a:r>
            <a:endParaRPr lang="en-US" sz="2800" dirty="0">
              <a:solidFill>
                <a:srgbClr val="000000"/>
              </a:solidFill>
            </a:endParaRPr>
          </a:p>
        </p:txBody>
      </p:sp>
      <p:sp>
        <p:nvSpPr>
          <p:cNvPr id="8" name="TextBox 7"/>
          <p:cNvSpPr txBox="1"/>
          <p:nvPr/>
        </p:nvSpPr>
        <p:spPr>
          <a:xfrm>
            <a:off x="2667000" y="1981200"/>
            <a:ext cx="5638800" cy="584775"/>
          </a:xfrm>
          <a:prstGeom prst="rect">
            <a:avLst/>
          </a:prstGeom>
          <a:noFill/>
        </p:spPr>
        <p:txBody>
          <a:bodyPr wrap="square" rtlCol="0">
            <a:spAutoFit/>
          </a:bodyPr>
          <a:lstStyle/>
          <a:p>
            <a:r>
              <a:rPr lang="en-US" dirty="0" smtClean="0">
                <a:solidFill>
                  <a:srgbClr val="000000"/>
                </a:solidFill>
              </a:rPr>
              <a:t> </a:t>
            </a:r>
            <a:r>
              <a:rPr lang="en-US" sz="3200" dirty="0" smtClean="0">
                <a:solidFill>
                  <a:srgbClr val="000000"/>
                </a:solidFill>
              </a:rPr>
              <a:t>=&gt; s+ </a:t>
            </a:r>
            <a:r>
              <a:rPr lang="en-US" sz="3200" dirty="0" err="1" smtClean="0">
                <a:solidFill>
                  <a:srgbClr val="000000"/>
                </a:solidFill>
              </a:rPr>
              <a:t>p</a:t>
            </a:r>
            <a:r>
              <a:rPr lang="en-US" sz="3200" baseline="-25000" dirty="0" err="1" smtClean="0">
                <a:solidFill>
                  <a:srgbClr val="000000"/>
                </a:solidFill>
              </a:rPr>
              <a:t>x</a:t>
            </a:r>
            <a:r>
              <a:rPr lang="en-US" sz="3200" dirty="0" smtClean="0">
                <a:solidFill>
                  <a:srgbClr val="000000"/>
                </a:solidFill>
              </a:rPr>
              <a:t> + </a:t>
            </a:r>
            <a:r>
              <a:rPr lang="en-US" sz="3200" dirty="0" err="1" smtClean="0">
                <a:solidFill>
                  <a:srgbClr val="000000"/>
                </a:solidFill>
              </a:rPr>
              <a:t>p</a:t>
            </a:r>
            <a:r>
              <a:rPr lang="en-US" sz="3200" baseline="-25000" dirty="0" err="1" smtClean="0">
                <a:solidFill>
                  <a:srgbClr val="000000"/>
                </a:solidFill>
              </a:rPr>
              <a:t>y</a:t>
            </a:r>
            <a:r>
              <a:rPr lang="en-US" sz="3200" dirty="0" smtClean="0">
                <a:solidFill>
                  <a:srgbClr val="000000"/>
                </a:solidFill>
              </a:rPr>
              <a:t> + </a:t>
            </a:r>
            <a:r>
              <a:rPr lang="en-US" sz="3200" dirty="0" err="1" smtClean="0">
                <a:solidFill>
                  <a:srgbClr val="000000"/>
                </a:solidFill>
              </a:rPr>
              <a:t>p</a:t>
            </a:r>
            <a:r>
              <a:rPr lang="en-US" sz="3200" baseline="-25000" dirty="0" err="1" smtClean="0">
                <a:solidFill>
                  <a:srgbClr val="000000"/>
                </a:solidFill>
              </a:rPr>
              <a:t>z</a:t>
            </a:r>
            <a:r>
              <a:rPr lang="en-US" sz="3200" dirty="0" smtClean="0">
                <a:solidFill>
                  <a:srgbClr val="000000"/>
                </a:solidFill>
              </a:rPr>
              <a:t> = sp</a:t>
            </a:r>
            <a:r>
              <a:rPr lang="en-US" sz="3200" baseline="30000" dirty="0" smtClean="0">
                <a:solidFill>
                  <a:srgbClr val="000000"/>
                </a:solidFill>
              </a:rPr>
              <a:t>3</a:t>
            </a:r>
            <a:endParaRPr lang="en-US" sz="3200" dirty="0">
              <a:solidFill>
                <a:srgbClr val="000000"/>
              </a:solidFill>
            </a:endParaRPr>
          </a:p>
        </p:txBody>
      </p:sp>
      <p:sp>
        <p:nvSpPr>
          <p:cNvPr id="9" name="TextBox 8"/>
          <p:cNvSpPr txBox="1"/>
          <p:nvPr/>
        </p:nvSpPr>
        <p:spPr>
          <a:xfrm>
            <a:off x="2743200" y="5257800"/>
            <a:ext cx="5638800" cy="523220"/>
          </a:xfrm>
          <a:prstGeom prst="rect">
            <a:avLst/>
          </a:prstGeom>
          <a:noFill/>
        </p:spPr>
        <p:txBody>
          <a:bodyPr wrap="square" rtlCol="0">
            <a:spAutoFit/>
          </a:bodyPr>
          <a:lstStyle/>
          <a:p>
            <a:r>
              <a:rPr lang="en-US" dirty="0" smtClean="0">
                <a:solidFill>
                  <a:srgbClr val="000000"/>
                </a:solidFill>
              </a:rPr>
              <a:t> </a:t>
            </a:r>
            <a:r>
              <a:rPr lang="en-US" sz="2800" dirty="0" smtClean="0">
                <a:solidFill>
                  <a:srgbClr val="000000"/>
                </a:solidFill>
              </a:rPr>
              <a:t>=&gt; s+ </a:t>
            </a:r>
            <a:r>
              <a:rPr lang="en-US" sz="2800" dirty="0" err="1" smtClean="0">
                <a:solidFill>
                  <a:srgbClr val="000000"/>
                </a:solidFill>
              </a:rPr>
              <a:t>p</a:t>
            </a:r>
            <a:r>
              <a:rPr lang="en-US" sz="2800" baseline="-25000" dirty="0" err="1" smtClean="0">
                <a:solidFill>
                  <a:srgbClr val="000000"/>
                </a:solidFill>
              </a:rPr>
              <a:t>x</a:t>
            </a:r>
            <a:r>
              <a:rPr lang="en-US" sz="2800" dirty="0" smtClean="0">
                <a:solidFill>
                  <a:srgbClr val="000000"/>
                </a:solidFill>
              </a:rPr>
              <a:t> + </a:t>
            </a:r>
            <a:r>
              <a:rPr lang="en-US" sz="2800" dirty="0" err="1" smtClean="0">
                <a:solidFill>
                  <a:srgbClr val="000000"/>
                </a:solidFill>
              </a:rPr>
              <a:t>p</a:t>
            </a:r>
            <a:r>
              <a:rPr lang="en-US" sz="2800" baseline="-25000" dirty="0" err="1" smtClean="0">
                <a:solidFill>
                  <a:srgbClr val="000000"/>
                </a:solidFill>
              </a:rPr>
              <a:t>y</a:t>
            </a:r>
            <a:r>
              <a:rPr lang="en-US" sz="2800" dirty="0" smtClean="0">
                <a:solidFill>
                  <a:srgbClr val="000000"/>
                </a:solidFill>
              </a:rPr>
              <a:t> + </a:t>
            </a:r>
            <a:r>
              <a:rPr lang="en-US" sz="2800" dirty="0" err="1" smtClean="0">
                <a:solidFill>
                  <a:srgbClr val="000000"/>
                </a:solidFill>
              </a:rPr>
              <a:t>p</a:t>
            </a:r>
            <a:r>
              <a:rPr lang="en-US" sz="2800" baseline="-25000" dirty="0" err="1" smtClean="0">
                <a:solidFill>
                  <a:srgbClr val="000000"/>
                </a:solidFill>
              </a:rPr>
              <a:t>z</a:t>
            </a:r>
            <a:r>
              <a:rPr lang="en-US" sz="2800" dirty="0" smtClean="0">
                <a:solidFill>
                  <a:srgbClr val="000000"/>
                </a:solidFill>
              </a:rPr>
              <a:t> = sp</a:t>
            </a:r>
            <a:r>
              <a:rPr lang="en-US" sz="2800" baseline="30000" dirty="0" smtClean="0">
                <a:solidFill>
                  <a:srgbClr val="000000"/>
                </a:solidFill>
              </a:rPr>
              <a:t>3</a:t>
            </a:r>
            <a:endParaRPr lang="en-US" sz="2800" dirty="0">
              <a:solidFill>
                <a:srgbClr val="000000"/>
              </a:solidFill>
            </a:endParaRPr>
          </a:p>
        </p:txBody>
      </p:sp>
    </p:spTree>
    <p:extLst>
      <p:ext uri="{BB962C8B-B14F-4D97-AF65-F5344CB8AC3E}">
        <p14:creationId xmlns:p14="http://schemas.microsoft.com/office/powerpoint/2010/main" val="139893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1"/>
          <p:cNvPicPr>
            <a:picLocks noChangeAspect="1" noChangeArrowheads="1"/>
          </p:cNvPicPr>
          <p:nvPr/>
        </p:nvPicPr>
        <p:blipFill>
          <a:blip r:embed="rId3" cstate="print"/>
          <a:srcRect/>
          <a:stretch>
            <a:fillRect/>
          </a:stretch>
        </p:blipFill>
        <p:spPr bwMode="auto">
          <a:xfrm>
            <a:off x="1066800" y="2438400"/>
            <a:ext cx="2641600" cy="990600"/>
          </a:xfrm>
          <a:prstGeom prst="rect">
            <a:avLst/>
          </a:prstGeom>
          <a:noFill/>
        </p:spPr>
      </p:pic>
      <p:pic>
        <p:nvPicPr>
          <p:cNvPr id="8" name="Picture 10"/>
          <p:cNvPicPr>
            <a:picLocks noChangeAspect="1" noChangeArrowheads="1"/>
          </p:cNvPicPr>
          <p:nvPr/>
        </p:nvPicPr>
        <p:blipFill>
          <a:blip r:embed="rId4" cstate="print"/>
          <a:srcRect/>
          <a:stretch>
            <a:fillRect/>
          </a:stretch>
        </p:blipFill>
        <p:spPr bwMode="auto">
          <a:xfrm>
            <a:off x="609600" y="4572000"/>
            <a:ext cx="1600200" cy="1257300"/>
          </a:xfrm>
          <a:prstGeom prst="rect">
            <a:avLst/>
          </a:prstGeom>
          <a:noFill/>
        </p:spPr>
      </p:pic>
      <p:pic>
        <p:nvPicPr>
          <p:cNvPr id="9" name="Picture 10"/>
          <p:cNvPicPr>
            <a:picLocks noChangeAspect="1" noChangeArrowheads="1"/>
          </p:cNvPicPr>
          <p:nvPr/>
        </p:nvPicPr>
        <p:blipFill>
          <a:blip r:embed="rId4" cstate="print"/>
          <a:srcRect/>
          <a:stretch>
            <a:fillRect/>
          </a:stretch>
        </p:blipFill>
        <p:spPr bwMode="auto">
          <a:xfrm>
            <a:off x="7391400" y="312182"/>
            <a:ext cx="1600200" cy="1257300"/>
          </a:xfrm>
          <a:prstGeom prst="rect">
            <a:avLst/>
          </a:prstGeom>
          <a:noFill/>
        </p:spPr>
      </p:pic>
      <p:sp>
        <p:nvSpPr>
          <p:cNvPr id="10" name="TextBox 9"/>
          <p:cNvSpPr txBox="1"/>
          <p:nvPr/>
        </p:nvSpPr>
        <p:spPr>
          <a:xfrm>
            <a:off x="4762" y="6388626"/>
            <a:ext cx="4038600" cy="461665"/>
          </a:xfrm>
          <a:prstGeom prst="rect">
            <a:avLst/>
          </a:prstGeom>
          <a:noFill/>
        </p:spPr>
        <p:txBody>
          <a:bodyPr wrap="square" rtlCol="0">
            <a:spAutoFit/>
          </a:bodyPr>
          <a:lstStyle/>
          <a:p>
            <a:r>
              <a:rPr lang="en-US" sz="2400" dirty="0" smtClean="0">
                <a:solidFill>
                  <a:srgbClr val="000000"/>
                </a:solidFill>
              </a:rPr>
              <a:t>s and p AO on isolated C</a:t>
            </a:r>
            <a:endParaRPr lang="en-US" sz="2400" dirty="0">
              <a:solidFill>
                <a:srgbClr val="000000"/>
              </a:solidFill>
            </a:endParaRPr>
          </a:p>
        </p:txBody>
      </p:sp>
      <p:sp>
        <p:nvSpPr>
          <p:cNvPr id="11" name="TextBox 10"/>
          <p:cNvSpPr txBox="1"/>
          <p:nvPr/>
        </p:nvSpPr>
        <p:spPr>
          <a:xfrm>
            <a:off x="5257800" y="0"/>
            <a:ext cx="3886200" cy="461665"/>
          </a:xfrm>
          <a:prstGeom prst="rect">
            <a:avLst/>
          </a:prstGeom>
          <a:noFill/>
        </p:spPr>
        <p:txBody>
          <a:bodyPr wrap="square" rtlCol="0">
            <a:spAutoFit/>
          </a:bodyPr>
          <a:lstStyle/>
          <a:p>
            <a:r>
              <a:rPr lang="en-US" sz="2400" dirty="0" smtClean="0">
                <a:solidFill>
                  <a:srgbClr val="000000"/>
                </a:solidFill>
              </a:rPr>
              <a:t>s and p AO on isolated C</a:t>
            </a:r>
            <a:endParaRPr lang="en-US" sz="2400" dirty="0">
              <a:solidFill>
                <a:srgbClr val="000000"/>
              </a:solidFill>
            </a:endParaRPr>
          </a:p>
        </p:txBody>
      </p:sp>
      <p:sp>
        <p:nvSpPr>
          <p:cNvPr id="13" name="TextBox 12"/>
          <p:cNvSpPr txBox="1"/>
          <p:nvPr/>
        </p:nvSpPr>
        <p:spPr>
          <a:xfrm>
            <a:off x="0" y="0"/>
            <a:ext cx="5181600" cy="369332"/>
          </a:xfrm>
          <a:prstGeom prst="rect">
            <a:avLst/>
          </a:prstGeom>
          <a:solidFill>
            <a:srgbClr val="FFFF00"/>
          </a:solidFill>
        </p:spPr>
        <p:txBody>
          <a:bodyPr wrap="square" rtlCol="0">
            <a:spAutoFit/>
          </a:bodyPr>
          <a:lstStyle/>
          <a:p>
            <a:r>
              <a:rPr lang="en-US" dirty="0" smtClean="0">
                <a:solidFill>
                  <a:srgbClr val="000000"/>
                </a:solidFill>
              </a:rPr>
              <a:t>Visualizing Hybridization: AO</a:t>
            </a:r>
            <a:r>
              <a:rPr lang="en-US" dirty="0" smtClean="0">
                <a:solidFill>
                  <a:srgbClr val="000000"/>
                </a:solidFill>
                <a:sym typeface="Wingdings" pitchFamily="2" charset="2"/>
              </a:rPr>
              <a:t> </a:t>
            </a:r>
            <a:r>
              <a:rPr lang="en-US" dirty="0" smtClean="0">
                <a:solidFill>
                  <a:srgbClr val="FF0000"/>
                </a:solidFill>
                <a:sym typeface="Wingdings" pitchFamily="2" charset="2"/>
              </a:rPr>
              <a:t>LCAO</a:t>
            </a:r>
            <a:r>
              <a:rPr lang="en-US" dirty="0" smtClean="0">
                <a:solidFill>
                  <a:srgbClr val="000000"/>
                </a:solidFill>
                <a:sym typeface="Wingdings" pitchFamily="2" charset="2"/>
              </a:rPr>
              <a:t> </a:t>
            </a:r>
            <a:r>
              <a:rPr lang="en-US" dirty="0" smtClean="0">
                <a:solidFill>
                  <a:srgbClr val="0070C0"/>
                </a:solidFill>
                <a:sym typeface="Wingdings" pitchFamily="2" charset="2"/>
              </a:rPr>
              <a:t>bond</a:t>
            </a:r>
            <a:endParaRPr lang="en-US" dirty="0">
              <a:solidFill>
                <a:srgbClr val="0070C0"/>
              </a:solidFill>
            </a:endParaRPr>
          </a:p>
        </p:txBody>
      </p:sp>
      <p:sp>
        <p:nvSpPr>
          <p:cNvPr id="15" name="TextBox 14"/>
          <p:cNvSpPr txBox="1"/>
          <p:nvPr/>
        </p:nvSpPr>
        <p:spPr>
          <a:xfrm>
            <a:off x="0" y="609600"/>
            <a:ext cx="7162800" cy="830997"/>
          </a:xfrm>
          <a:prstGeom prst="rect">
            <a:avLst/>
          </a:prstGeom>
          <a:noFill/>
        </p:spPr>
        <p:txBody>
          <a:bodyPr wrap="square" rtlCol="0">
            <a:spAutoFit/>
          </a:bodyPr>
          <a:lstStyle/>
          <a:p>
            <a:r>
              <a:rPr lang="en-US" dirty="0" smtClean="0">
                <a:solidFill>
                  <a:srgbClr val="000000"/>
                </a:solidFill>
              </a:rPr>
              <a:t>1) </a:t>
            </a:r>
            <a:r>
              <a:rPr lang="en-US" sz="2400" dirty="0" smtClean="0">
                <a:solidFill>
                  <a:srgbClr val="000000"/>
                </a:solidFill>
              </a:rPr>
              <a:t>Isolated AO on atoms approach each other from afar….</a:t>
            </a:r>
            <a:endParaRPr lang="en-US" sz="2400" dirty="0">
              <a:solidFill>
                <a:srgbClr val="000000"/>
              </a:solidFill>
            </a:endParaRPr>
          </a:p>
        </p:txBody>
      </p:sp>
      <p:sp>
        <p:nvSpPr>
          <p:cNvPr id="16" name="TextBox 15"/>
          <p:cNvSpPr txBox="1"/>
          <p:nvPr/>
        </p:nvSpPr>
        <p:spPr>
          <a:xfrm>
            <a:off x="4762" y="1428750"/>
            <a:ext cx="7620000" cy="830997"/>
          </a:xfrm>
          <a:prstGeom prst="rect">
            <a:avLst/>
          </a:prstGeom>
          <a:noFill/>
        </p:spPr>
        <p:txBody>
          <a:bodyPr wrap="square" rtlCol="0">
            <a:spAutoFit/>
          </a:bodyPr>
          <a:lstStyle/>
          <a:p>
            <a:r>
              <a:rPr lang="en-US" dirty="0" smtClean="0">
                <a:solidFill>
                  <a:srgbClr val="000000"/>
                </a:solidFill>
              </a:rPr>
              <a:t>2) </a:t>
            </a:r>
            <a:r>
              <a:rPr lang="en-US" sz="2400" dirty="0" smtClean="0">
                <a:solidFill>
                  <a:srgbClr val="000000"/>
                </a:solidFill>
              </a:rPr>
              <a:t>Isolated AO disappear and are re-formed into equal </a:t>
            </a:r>
            <a:r>
              <a:rPr lang="en-US" sz="2400" dirty="0" smtClean="0">
                <a:solidFill>
                  <a:srgbClr val="FF0000"/>
                </a:solidFill>
              </a:rPr>
              <a:t>LCAO</a:t>
            </a:r>
            <a:r>
              <a:rPr lang="en-US" sz="2400" dirty="0" smtClean="0">
                <a:solidFill>
                  <a:srgbClr val="000000"/>
                </a:solidFill>
              </a:rPr>
              <a:t> lobes as each atom `sees’ the other</a:t>
            </a:r>
            <a:endParaRPr lang="en-US" sz="2400" dirty="0">
              <a:solidFill>
                <a:srgbClr val="000000"/>
              </a:solidFill>
            </a:endParaRPr>
          </a:p>
        </p:txBody>
      </p:sp>
      <p:sp>
        <p:nvSpPr>
          <p:cNvPr id="17" name="TextBox 16"/>
          <p:cNvSpPr txBox="1"/>
          <p:nvPr/>
        </p:nvSpPr>
        <p:spPr>
          <a:xfrm>
            <a:off x="4267200" y="4919185"/>
            <a:ext cx="4267200" cy="492443"/>
          </a:xfrm>
          <a:prstGeom prst="rect">
            <a:avLst/>
          </a:prstGeom>
          <a:noFill/>
        </p:spPr>
        <p:txBody>
          <a:bodyPr wrap="square" rtlCol="0">
            <a:spAutoFit/>
          </a:bodyPr>
          <a:lstStyle/>
          <a:p>
            <a:r>
              <a:rPr lang="en-US" sz="2400" dirty="0" smtClean="0">
                <a:solidFill>
                  <a:srgbClr val="000000"/>
                </a:solidFill>
              </a:rPr>
              <a:t>3a</a:t>
            </a:r>
            <a:r>
              <a:rPr lang="en-US" dirty="0" smtClean="0">
                <a:solidFill>
                  <a:srgbClr val="000000"/>
                </a:solidFill>
              </a:rPr>
              <a:t>) </a:t>
            </a:r>
            <a:r>
              <a:rPr lang="en-US" sz="2600" dirty="0" smtClean="0">
                <a:solidFill>
                  <a:srgbClr val="000000"/>
                </a:solidFill>
              </a:rPr>
              <a:t>Two atoms get closer</a:t>
            </a:r>
            <a:endParaRPr lang="en-US" sz="2600" dirty="0">
              <a:solidFill>
                <a:srgbClr val="000000"/>
              </a:solidFill>
            </a:endParaRPr>
          </a:p>
        </p:txBody>
      </p:sp>
      <p:pic>
        <p:nvPicPr>
          <p:cNvPr id="17410" name="Picture 2"/>
          <p:cNvPicPr>
            <a:picLocks noChangeAspect="1" noChangeArrowheads="1"/>
          </p:cNvPicPr>
          <p:nvPr/>
        </p:nvPicPr>
        <p:blipFill>
          <a:blip r:embed="rId5" cstate="print"/>
          <a:srcRect/>
          <a:stretch>
            <a:fillRect/>
          </a:stretch>
        </p:blipFill>
        <p:spPr bwMode="auto">
          <a:xfrm>
            <a:off x="4607257" y="2133600"/>
            <a:ext cx="2784143" cy="1219200"/>
          </a:xfrm>
          <a:prstGeom prst="rect">
            <a:avLst/>
          </a:prstGeom>
          <a:noFill/>
          <a:ln w="9525">
            <a:noFill/>
            <a:miter lim="800000"/>
            <a:headEnd/>
            <a:tailEnd/>
          </a:ln>
        </p:spPr>
      </p:pic>
      <p:sp>
        <p:nvSpPr>
          <p:cNvPr id="20" name="TextBox 19"/>
          <p:cNvSpPr txBox="1"/>
          <p:nvPr/>
        </p:nvSpPr>
        <p:spPr>
          <a:xfrm>
            <a:off x="3733800" y="3352800"/>
            <a:ext cx="5181600" cy="369332"/>
          </a:xfrm>
          <a:prstGeom prst="rect">
            <a:avLst/>
          </a:prstGeom>
          <a:noFill/>
        </p:spPr>
        <p:txBody>
          <a:bodyPr wrap="square" rtlCol="0">
            <a:spAutoFit/>
          </a:bodyPr>
          <a:lstStyle/>
          <a:p>
            <a:r>
              <a:rPr lang="en-US" dirty="0" smtClean="0">
                <a:solidFill>
                  <a:srgbClr val="FF0000"/>
                </a:solidFill>
              </a:rPr>
              <a:t>LCAO </a:t>
            </a:r>
            <a:r>
              <a:rPr lang="en-US" dirty="0" smtClean="0">
                <a:solidFill>
                  <a:srgbClr val="000000"/>
                </a:solidFill>
              </a:rPr>
              <a:t>re-formed from AO on separate atoms</a:t>
            </a:r>
            <a:endParaRPr lang="en-US" dirty="0">
              <a:solidFill>
                <a:srgbClr val="000000"/>
              </a:solidFill>
            </a:endParaRPr>
          </a:p>
        </p:txBody>
      </p:sp>
      <p:pic>
        <p:nvPicPr>
          <p:cNvPr id="17411" name="Picture 3"/>
          <p:cNvPicPr>
            <a:picLocks noChangeAspect="1" noChangeArrowheads="1"/>
          </p:cNvPicPr>
          <p:nvPr/>
        </p:nvPicPr>
        <p:blipFill>
          <a:blip r:embed="rId6" cstate="print"/>
          <a:srcRect/>
          <a:stretch>
            <a:fillRect/>
          </a:stretch>
        </p:blipFill>
        <p:spPr bwMode="auto">
          <a:xfrm>
            <a:off x="2666999" y="3618547"/>
            <a:ext cx="3886200" cy="1335881"/>
          </a:xfrm>
          <a:prstGeom prst="rect">
            <a:avLst/>
          </a:prstGeom>
          <a:noFill/>
          <a:ln w="9525">
            <a:noFill/>
            <a:miter lim="800000"/>
            <a:headEnd/>
            <a:tailEnd/>
          </a:ln>
        </p:spPr>
      </p:pic>
      <p:sp>
        <p:nvSpPr>
          <p:cNvPr id="23" name="TextBox 22"/>
          <p:cNvSpPr txBox="1"/>
          <p:nvPr/>
        </p:nvSpPr>
        <p:spPr>
          <a:xfrm>
            <a:off x="4114800" y="3914775"/>
            <a:ext cx="1219200" cy="646331"/>
          </a:xfrm>
          <a:prstGeom prst="rect">
            <a:avLst/>
          </a:prstGeom>
          <a:noFill/>
        </p:spPr>
        <p:txBody>
          <a:bodyPr wrap="square" rtlCol="0">
            <a:spAutoFit/>
          </a:bodyPr>
          <a:lstStyle/>
          <a:p>
            <a:r>
              <a:rPr lang="en-US" dirty="0" smtClean="0">
                <a:solidFill>
                  <a:srgbClr val="000000"/>
                </a:solidFill>
              </a:rPr>
              <a:t>Sigma bond</a:t>
            </a:r>
            <a:endParaRPr lang="en-US" dirty="0">
              <a:solidFill>
                <a:srgbClr val="000000"/>
              </a:solidFill>
            </a:endParaRPr>
          </a:p>
        </p:txBody>
      </p:sp>
      <p:sp>
        <p:nvSpPr>
          <p:cNvPr id="24" name="TextBox 23"/>
          <p:cNvSpPr txBox="1"/>
          <p:nvPr/>
        </p:nvSpPr>
        <p:spPr>
          <a:xfrm>
            <a:off x="3495674" y="5378290"/>
            <a:ext cx="5705475" cy="830997"/>
          </a:xfrm>
          <a:prstGeom prst="rect">
            <a:avLst/>
          </a:prstGeom>
          <a:noFill/>
        </p:spPr>
        <p:txBody>
          <a:bodyPr wrap="square" rtlCol="0">
            <a:spAutoFit/>
          </a:bodyPr>
          <a:lstStyle/>
          <a:p>
            <a:r>
              <a:rPr lang="en-US" sz="2400" dirty="0" smtClean="0">
                <a:solidFill>
                  <a:srgbClr val="000000"/>
                </a:solidFill>
              </a:rPr>
              <a:t>3b) 2 LCAO near each other overlap…reform into a `sigma’ bond.  </a:t>
            </a:r>
            <a:endParaRPr lang="en-US" sz="2400" dirty="0">
              <a:solidFill>
                <a:srgbClr val="000000"/>
              </a:solidFill>
            </a:endParaRPr>
          </a:p>
        </p:txBody>
      </p:sp>
      <p:sp>
        <p:nvSpPr>
          <p:cNvPr id="25" name="TextBox 24"/>
          <p:cNvSpPr txBox="1"/>
          <p:nvPr/>
        </p:nvSpPr>
        <p:spPr>
          <a:xfrm>
            <a:off x="4191000" y="6096000"/>
            <a:ext cx="4572000" cy="830997"/>
          </a:xfrm>
          <a:prstGeom prst="rect">
            <a:avLst/>
          </a:prstGeom>
          <a:noFill/>
        </p:spPr>
        <p:txBody>
          <a:bodyPr wrap="square" rtlCol="0">
            <a:spAutoFit/>
          </a:bodyPr>
          <a:lstStyle/>
          <a:p>
            <a:r>
              <a:rPr lang="en-US" sz="2400" dirty="0" smtClean="0">
                <a:solidFill>
                  <a:srgbClr val="000000"/>
                </a:solidFill>
              </a:rPr>
              <a:t>3c) </a:t>
            </a:r>
            <a:r>
              <a:rPr lang="en-US" sz="2400" dirty="0" smtClean="0">
                <a:solidFill>
                  <a:srgbClr val="FF0000"/>
                </a:solidFill>
              </a:rPr>
              <a:t>un-overlapped lobes </a:t>
            </a:r>
            <a:r>
              <a:rPr lang="en-US" sz="2400" dirty="0" smtClean="0">
                <a:solidFill>
                  <a:srgbClr val="000000"/>
                </a:solidFill>
              </a:rPr>
              <a:t>can bond to something else</a:t>
            </a:r>
            <a:endParaRPr lang="en-US" sz="2400" dirty="0">
              <a:solidFill>
                <a:srgbClr val="000000"/>
              </a:solidFill>
            </a:endParaRPr>
          </a:p>
        </p:txBody>
      </p:sp>
      <p:cxnSp>
        <p:nvCxnSpPr>
          <p:cNvPr id="27" name="Straight Arrow Connector 26"/>
          <p:cNvCxnSpPr/>
          <p:nvPr/>
        </p:nvCxnSpPr>
        <p:spPr bwMode="auto">
          <a:xfrm rot="10800000" flipV="1">
            <a:off x="6553200" y="4114800"/>
            <a:ext cx="685800" cy="152400"/>
          </a:xfrm>
          <a:prstGeom prst="straightConnector1">
            <a:avLst/>
          </a:prstGeom>
          <a:solidFill>
            <a:schemeClr val="accent1"/>
          </a:solidFill>
          <a:ln w="47625" cap="flat" cmpd="sng" algn="ctr">
            <a:solidFill>
              <a:srgbClr val="FF0000"/>
            </a:solidFill>
            <a:prstDash val="solid"/>
            <a:round/>
            <a:headEnd type="none" w="med" len="med"/>
            <a:tailEnd type="arrow"/>
          </a:ln>
          <a:effectLst/>
        </p:spPr>
      </p:cxnSp>
      <p:sp>
        <p:nvSpPr>
          <p:cNvPr id="28" name="TextBox 27"/>
          <p:cNvSpPr txBox="1"/>
          <p:nvPr/>
        </p:nvSpPr>
        <p:spPr>
          <a:xfrm>
            <a:off x="7239000" y="3886200"/>
            <a:ext cx="1905000" cy="646331"/>
          </a:xfrm>
          <a:prstGeom prst="rect">
            <a:avLst/>
          </a:prstGeom>
          <a:noFill/>
        </p:spPr>
        <p:txBody>
          <a:bodyPr wrap="square" rtlCol="0">
            <a:spAutoFit/>
          </a:bodyPr>
          <a:lstStyle/>
          <a:p>
            <a:r>
              <a:rPr lang="en-US" dirty="0" smtClean="0">
                <a:solidFill>
                  <a:srgbClr val="FF0000"/>
                </a:solidFill>
              </a:rPr>
              <a:t>Un-overlapped lobe</a:t>
            </a:r>
            <a:endParaRPr lang="en-US" dirty="0">
              <a:solidFill>
                <a:srgbClr val="FF0000"/>
              </a:solidFill>
            </a:endParaRPr>
          </a:p>
        </p:txBody>
      </p:sp>
      <p:cxnSp>
        <p:nvCxnSpPr>
          <p:cNvPr id="29" name="Straight Arrow Connector 28"/>
          <p:cNvCxnSpPr/>
          <p:nvPr/>
        </p:nvCxnSpPr>
        <p:spPr bwMode="auto">
          <a:xfrm flipV="1">
            <a:off x="2967037" y="4484906"/>
            <a:ext cx="304800" cy="152400"/>
          </a:xfrm>
          <a:prstGeom prst="straightConnector1">
            <a:avLst/>
          </a:prstGeom>
          <a:solidFill>
            <a:schemeClr val="accent1"/>
          </a:solidFill>
          <a:ln w="47625" cap="flat" cmpd="sng" algn="ctr">
            <a:solidFill>
              <a:srgbClr val="FF0000"/>
            </a:solidFill>
            <a:prstDash val="solid"/>
            <a:round/>
            <a:headEnd type="none" w="med" len="med"/>
            <a:tailEnd type="arrow"/>
          </a:ln>
          <a:effectLst/>
        </p:spPr>
      </p:cxnSp>
      <p:sp>
        <p:nvSpPr>
          <p:cNvPr id="34" name="TextBox 33"/>
          <p:cNvSpPr txBox="1"/>
          <p:nvPr/>
        </p:nvSpPr>
        <p:spPr>
          <a:xfrm>
            <a:off x="2133600" y="4572000"/>
            <a:ext cx="2133600" cy="646331"/>
          </a:xfrm>
          <a:prstGeom prst="rect">
            <a:avLst/>
          </a:prstGeom>
          <a:noFill/>
        </p:spPr>
        <p:txBody>
          <a:bodyPr wrap="square" rtlCol="0">
            <a:spAutoFit/>
          </a:bodyPr>
          <a:lstStyle/>
          <a:p>
            <a:r>
              <a:rPr lang="en-US" dirty="0" smtClean="0">
                <a:solidFill>
                  <a:srgbClr val="FF0000"/>
                </a:solidFill>
              </a:rPr>
              <a:t>Un-overlapped lobe</a:t>
            </a:r>
            <a:endParaRPr lang="en-US" dirty="0">
              <a:solidFill>
                <a:srgbClr val="FF0000"/>
              </a:solidFill>
            </a:endParaRPr>
          </a:p>
        </p:txBody>
      </p:sp>
    </p:spTree>
    <p:extLst>
      <p:ext uri="{BB962C8B-B14F-4D97-AF65-F5344CB8AC3E}">
        <p14:creationId xmlns:p14="http://schemas.microsoft.com/office/powerpoint/2010/main" val="135068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par>
                                <p:cTn id="13" presetID="3" presetClass="entr" presetSubtype="1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linds(horizont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0" presetClass="path" presetSubtype="0" accel="50000" decel="50000" fill="hold" nodeType="clickEffect">
                                  <p:stCondLst>
                                    <p:cond delay="0"/>
                                  </p:stCondLst>
                                  <p:childTnLst>
                                    <p:animMotion origin="layout" path="M 3.05556E-6 -2.96296E-6 C 0.00208 -0.0044 0.00277 -0.00833 0.00399 -0.01296 C 0.00521 -0.02477 0.00694 -0.03634 0.00781 -0.04838 C 0.00729 -0.05833 0.00746 -0.07662 0.00295 -0.08634 C -0.00018 -0.09259 -0.00382 -0.09838 -0.00677 -0.10463 C -0.01563 -0.10254 -0.01754 -0.09745 -0.02327 -0.08912 C -0.02952 -0.08009 -0.03594 -0.07245 -0.03976 -0.06111 C -0.03455 -0.05324 -0.03455 -0.05277 -0.02726 -0.05115 C -0.01476 -0.04421 0.01024 -0.0493 0.01857 -0.04953 C 0.02361 -0.05208 0.02691 -0.05671 0.03125 -0.06111 C 0.03802 -0.06828 0.03229 -0.05972 0.03802 -0.06666 C 0.04149 -0.07083 0.04218 -0.07569 0.04583 -0.0794 C 0.04965 -0.0875 0.0526 -0.0949 0.05764 -0.10185 C 0.06059 -0.11065 0.06337 -0.11898 0.06527 -0.1287 C 0.06649 -0.13518 0.06649 -0.14213 0.07031 -0.14699 C 0.07187 -0.15486 0.07569 -0.16134 0.07882 -0.16805 C 0.08021 -0.17083 0.08298 -0.17685 0.08298 -0.17662 C 0.08507 -0.18703 0.08177 -0.17407 0.0868 -0.18518 C 0.09514 -0.20416 0.0868 -0.19051 0.0934 -0.20069 C 0.09548 -0.20902 0.09722 -0.21527 0.10225 -0.22037 C 0.10364 -0.22592 0.10625 -0.2294 0.10816 -0.23472 C 0.1092 -0.24097 0.10798 -0.23889 0.11024 -0.24143 " pathEditMode="relative" rAng="0" ptsTypes="fffffffffffffffffffffA">
                                      <p:cBhvr>
                                        <p:cTn id="25" dur="2000" fill="hold"/>
                                        <p:tgtEl>
                                          <p:spTgt spid="8"/>
                                        </p:tgtEl>
                                        <p:attrNameLst>
                                          <p:attrName>ppt_x</p:attrName>
                                          <p:attrName>ppt_y</p:attrName>
                                        </p:attrNameLst>
                                      </p:cBhvr>
                                      <p:rCtr x="3500" y="-12100"/>
                                    </p:animMotion>
                                  </p:childTnLst>
                                </p:cTn>
                              </p:par>
                            </p:childTnLst>
                          </p:cTn>
                        </p:par>
                      </p:childTnLst>
                    </p:cTn>
                  </p:par>
                  <p:par>
                    <p:cTn id="26" fill="hold">
                      <p:stCondLst>
                        <p:cond delay="indefinite"/>
                      </p:stCondLst>
                      <p:childTnLst>
                        <p:par>
                          <p:cTn id="27" fill="hold">
                            <p:stCondLst>
                              <p:cond delay="0"/>
                            </p:stCondLst>
                            <p:childTnLst>
                              <p:par>
                                <p:cTn id="28" presetID="0" presetClass="path" presetSubtype="0" accel="50000" decel="50000" fill="hold" nodeType="clickEffect">
                                  <p:stCondLst>
                                    <p:cond delay="0"/>
                                  </p:stCondLst>
                                  <p:childTnLst>
                                    <p:animMotion origin="layout" path="M -0.08038 0.09421 C -0.09635 0.09838 -0.11302 0.10509 -0.1276 0.11481 C -0.13975 0.12291 -0.15225 0.1331 -0.1651 0.13912 C -0.17257 0.14676 -0.18159 0.15277 -0.18906 0.16088 C -0.19392 0.1662 -0.19618 0.17199 -0.20156 0.17639 C -0.20833 0.18819 -0.20468 0.18426 -0.21128 0.19027 C -0.21389 0.1956 -0.21475 0.19907 -0.21788 0.20439 C -0.21944 0.20949 -0.22048 0.21412 -0.22274 0.21852 C -0.22448 0.22963 -0.22725 0.23912 -0.22847 0.25069 C -0.23003 0.2662 -0.2302 0.28194 -0.23437 0.29676 C -0.23541 0.30671 -0.23715 0.31759 -0.23715 0.32754 " pathEditMode="relative" ptsTypes="ffffffffffA">
                                      <p:cBhvr>
                                        <p:cTn id="29" dur="2000" fill="hold"/>
                                        <p:tgtEl>
                                          <p:spTgt spid="9"/>
                                        </p:tgtEl>
                                        <p:attrNameLst>
                                          <p:attrName>ppt_x</p:attrName>
                                          <p:attrName>ppt_y</p:attrName>
                                        </p:attrNameLst>
                                      </p:cBhvr>
                                    </p:animMotion>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linds(horizont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xit" presetSubtype="10" fill="hold" nodeType="clickEffect">
                                  <p:stCondLst>
                                    <p:cond delay="0"/>
                                  </p:stCondLst>
                                  <p:childTnLst>
                                    <p:animEffect transition="out" filter="blinds(horizontal)">
                                      <p:cBhvr>
                                        <p:cTn id="38" dur="500"/>
                                        <p:tgtEl>
                                          <p:spTgt spid="8"/>
                                        </p:tgtEl>
                                      </p:cBhvr>
                                    </p:animEffect>
                                    <p:set>
                                      <p:cBhvr>
                                        <p:cTn id="39" dur="1" fill="hold">
                                          <p:stCondLst>
                                            <p:cond delay="499"/>
                                          </p:stCondLst>
                                        </p:cTn>
                                        <p:tgtEl>
                                          <p:spTgt spid="8"/>
                                        </p:tgtEl>
                                        <p:attrNameLst>
                                          <p:attrName>style.visibility</p:attrName>
                                        </p:attrNameLst>
                                      </p:cBhvr>
                                      <p:to>
                                        <p:strVal val="hidden"/>
                                      </p:to>
                                    </p:set>
                                  </p:childTnLst>
                                </p:cTn>
                              </p:par>
                              <p:par>
                                <p:cTn id="40" presetID="3" presetClass="exit" presetSubtype="10" fill="hold" grpId="1" nodeType="withEffect">
                                  <p:stCondLst>
                                    <p:cond delay="0"/>
                                  </p:stCondLst>
                                  <p:childTnLst>
                                    <p:animEffect transition="out" filter="blinds(horizontal)">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par>
                                <p:cTn id="43" presetID="3" presetClass="exit" presetSubtype="10" fill="hold" nodeType="withEffect">
                                  <p:stCondLst>
                                    <p:cond delay="0"/>
                                  </p:stCondLst>
                                  <p:childTnLst>
                                    <p:animEffect transition="out" filter="blinds(horizontal)">
                                      <p:cBhvr>
                                        <p:cTn id="44" dur="500"/>
                                        <p:tgtEl>
                                          <p:spTgt spid="9"/>
                                        </p:tgtEl>
                                      </p:cBhvr>
                                    </p:animEffect>
                                    <p:set>
                                      <p:cBhvr>
                                        <p:cTn id="45" dur="1" fill="hold">
                                          <p:stCondLst>
                                            <p:cond delay="499"/>
                                          </p:stCondLst>
                                        </p:cTn>
                                        <p:tgtEl>
                                          <p:spTgt spid="9"/>
                                        </p:tgtEl>
                                        <p:attrNameLst>
                                          <p:attrName>style.visibility</p:attrName>
                                        </p:attrNameLst>
                                      </p:cBhvr>
                                      <p:to>
                                        <p:strVal val="hidden"/>
                                      </p:to>
                                    </p:set>
                                  </p:childTnLst>
                                </p:cTn>
                              </p:par>
                              <p:par>
                                <p:cTn id="46" presetID="3" presetClass="exit" presetSubtype="10" fill="hold" grpId="1" nodeType="withEffect">
                                  <p:stCondLst>
                                    <p:cond delay="0"/>
                                  </p:stCondLst>
                                  <p:childTnLst>
                                    <p:animEffect transition="out" filter="blinds(horizontal)">
                                      <p:cBhvr>
                                        <p:cTn id="47" dur="500"/>
                                        <p:tgtEl>
                                          <p:spTgt spid="11"/>
                                        </p:tgtEl>
                                      </p:cBhvr>
                                    </p:animEffect>
                                    <p:set>
                                      <p:cBhvr>
                                        <p:cTn id="48" dur="1" fill="hold">
                                          <p:stCondLst>
                                            <p:cond delay="499"/>
                                          </p:stCondLst>
                                        </p:cTn>
                                        <p:tgtEl>
                                          <p:spTgt spid="11"/>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blinds(horizontal)">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17410"/>
                                        </p:tgtEl>
                                        <p:attrNameLst>
                                          <p:attrName>style.visibility</p:attrName>
                                        </p:attrNameLst>
                                      </p:cBhvr>
                                      <p:to>
                                        <p:strVal val="visible"/>
                                      </p:to>
                                    </p:set>
                                    <p:animEffect transition="in" filter="blinds(horizontal)">
                                      <p:cBhvr>
                                        <p:cTn id="58" dur="500"/>
                                        <p:tgtEl>
                                          <p:spTgt spid="17410"/>
                                        </p:tgtEl>
                                      </p:cBhvr>
                                    </p:animEffect>
                                  </p:childTnLst>
                                </p:cTn>
                              </p:par>
                              <p:par>
                                <p:cTn id="59" presetID="3" presetClass="entr" presetSubtype="10" fill="hold" nodeType="with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blinds(horizontal)">
                                      <p:cBhvr>
                                        <p:cTn id="61" dur="500"/>
                                        <p:tgtEl>
                                          <p:spTgt spid="3"/>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blinds(horizontal)">
                                      <p:cBhvr>
                                        <p:cTn id="66" dur="500"/>
                                        <p:tgtEl>
                                          <p:spTgt spid="17"/>
                                        </p:tgtEl>
                                      </p:cBhvr>
                                    </p:animEffect>
                                  </p:childTnLst>
                                </p:cTn>
                              </p:par>
                            </p:childTnLst>
                          </p:cTn>
                        </p:par>
                      </p:childTnLst>
                    </p:cTn>
                  </p:par>
                  <p:par>
                    <p:cTn id="67" fill="hold">
                      <p:stCondLst>
                        <p:cond delay="indefinite"/>
                      </p:stCondLst>
                      <p:childTnLst>
                        <p:par>
                          <p:cTn id="68" fill="hold">
                            <p:stCondLst>
                              <p:cond delay="0"/>
                            </p:stCondLst>
                            <p:childTnLst>
                              <p:par>
                                <p:cTn id="69" presetID="0" presetClass="path" presetSubtype="0" accel="50000" decel="50000" fill="hold" nodeType="clickEffect">
                                  <p:stCondLst>
                                    <p:cond delay="0"/>
                                  </p:stCondLst>
                                  <p:childTnLst>
                                    <p:animMotion origin="layout" path="M -1.66667E-6 1.11111E-6 C -0.00989 -0.00278 -0.02048 -0.00347 -0.02899 0.00393 C -0.03055 0.00833 -0.04566 0.01505 -0.05 0.01505 " pathEditMode="relative" rAng="0" ptsTypes="fff">
                                      <p:cBhvr>
                                        <p:cTn id="70" dur="2000" fill="hold"/>
                                        <p:tgtEl>
                                          <p:spTgt spid="17410"/>
                                        </p:tgtEl>
                                        <p:attrNameLst>
                                          <p:attrName>ppt_x</p:attrName>
                                          <p:attrName>ppt_y</p:attrName>
                                        </p:attrNameLst>
                                      </p:cBhvr>
                                      <p:rCtr x="-2500" y="600"/>
                                    </p:animMotion>
                                  </p:childTnLst>
                                </p:cTn>
                              </p:par>
                            </p:childTnLst>
                          </p:cTn>
                        </p:par>
                      </p:childTnLst>
                    </p:cTn>
                  </p:par>
                  <p:par>
                    <p:cTn id="71" fill="hold">
                      <p:stCondLst>
                        <p:cond delay="indefinite"/>
                      </p:stCondLst>
                      <p:childTnLst>
                        <p:par>
                          <p:cTn id="72" fill="hold">
                            <p:stCondLst>
                              <p:cond delay="0"/>
                            </p:stCondLst>
                            <p:childTnLst>
                              <p:par>
                                <p:cTn id="73" presetID="0" presetClass="path" presetSubtype="0" accel="50000" decel="50000" fill="hold" nodeType="clickEffect">
                                  <p:stCondLst>
                                    <p:cond delay="0"/>
                                  </p:stCondLst>
                                  <p:childTnLst>
                                    <p:animMotion origin="layout" path="M -1.11111E-6 2.22222E-6 C 0.01441 -0.01667 0.03629 -0.01505 0.05556 -0.01505 " pathEditMode="relative" rAng="0" ptsTypes="ff">
                                      <p:cBhvr>
                                        <p:cTn id="74" dur="2000" fill="hold"/>
                                        <p:tgtEl>
                                          <p:spTgt spid="3"/>
                                        </p:tgtEl>
                                        <p:attrNameLst>
                                          <p:attrName>ppt_x</p:attrName>
                                          <p:attrName>ppt_y</p:attrName>
                                        </p:attrNameLst>
                                      </p:cBhvr>
                                      <p:rCtr x="2800" y="-800"/>
                                    </p:animMotion>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blinds(horizontal)">
                                      <p:cBhvr>
                                        <p:cTn id="79" dur="500"/>
                                        <p:tgtEl>
                                          <p:spTgt spid="24"/>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xit" presetSubtype="10" fill="hold" nodeType="clickEffect">
                                  <p:stCondLst>
                                    <p:cond delay="0"/>
                                  </p:stCondLst>
                                  <p:childTnLst>
                                    <p:animEffect transition="out" filter="blinds(horizontal)">
                                      <p:cBhvr>
                                        <p:cTn id="83" dur="500"/>
                                        <p:tgtEl>
                                          <p:spTgt spid="17410"/>
                                        </p:tgtEl>
                                      </p:cBhvr>
                                    </p:animEffect>
                                    <p:set>
                                      <p:cBhvr>
                                        <p:cTn id="84" dur="1" fill="hold">
                                          <p:stCondLst>
                                            <p:cond delay="499"/>
                                          </p:stCondLst>
                                        </p:cTn>
                                        <p:tgtEl>
                                          <p:spTgt spid="17410"/>
                                        </p:tgtEl>
                                        <p:attrNameLst>
                                          <p:attrName>style.visibility</p:attrName>
                                        </p:attrNameLst>
                                      </p:cBhvr>
                                      <p:to>
                                        <p:strVal val="hidden"/>
                                      </p:to>
                                    </p:set>
                                  </p:childTnLst>
                                </p:cTn>
                              </p:par>
                              <p:par>
                                <p:cTn id="85" presetID="3" presetClass="exit" presetSubtype="10" fill="hold" nodeType="withEffect">
                                  <p:stCondLst>
                                    <p:cond delay="0"/>
                                  </p:stCondLst>
                                  <p:childTnLst>
                                    <p:animEffect transition="out" filter="blinds(horizontal)">
                                      <p:cBhvr>
                                        <p:cTn id="86" dur="500"/>
                                        <p:tgtEl>
                                          <p:spTgt spid="3"/>
                                        </p:tgtEl>
                                      </p:cBhvr>
                                    </p:animEffect>
                                    <p:set>
                                      <p:cBhvr>
                                        <p:cTn id="87" dur="1" fill="hold">
                                          <p:stCondLst>
                                            <p:cond delay="499"/>
                                          </p:stCondLst>
                                        </p:cTn>
                                        <p:tgtEl>
                                          <p:spTgt spid="3"/>
                                        </p:tgtEl>
                                        <p:attrNameLst>
                                          <p:attrName>style.visibility</p:attrName>
                                        </p:attrNameLst>
                                      </p:cBhvr>
                                      <p:to>
                                        <p:strVal val="hidden"/>
                                      </p:to>
                                    </p:set>
                                  </p:childTnLst>
                                </p:cTn>
                              </p:par>
                              <p:par>
                                <p:cTn id="88" presetID="3" presetClass="exit" presetSubtype="10" fill="hold" grpId="1" nodeType="withEffect">
                                  <p:stCondLst>
                                    <p:cond delay="0"/>
                                  </p:stCondLst>
                                  <p:childTnLst>
                                    <p:animEffect transition="out" filter="blinds(horizontal)">
                                      <p:cBhvr>
                                        <p:cTn id="89" dur="500"/>
                                        <p:tgtEl>
                                          <p:spTgt spid="20"/>
                                        </p:tgtEl>
                                      </p:cBhvr>
                                    </p:animEffect>
                                    <p:set>
                                      <p:cBhvr>
                                        <p:cTn id="90" dur="1" fill="hold">
                                          <p:stCondLst>
                                            <p:cond delay="499"/>
                                          </p:stCondLst>
                                        </p:cTn>
                                        <p:tgtEl>
                                          <p:spTgt spid="20"/>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blinds(horizontal)">
                                      <p:cBhvr>
                                        <p:cTn id="95" dur="500"/>
                                        <p:tgtEl>
                                          <p:spTgt spid="23"/>
                                        </p:tgtEl>
                                      </p:cBhvr>
                                    </p:animEffect>
                                  </p:childTnLst>
                                </p:cTn>
                              </p:par>
                              <p:par>
                                <p:cTn id="96" presetID="3" presetClass="entr" presetSubtype="10" fill="hold" nodeType="withEffect">
                                  <p:stCondLst>
                                    <p:cond delay="0"/>
                                  </p:stCondLst>
                                  <p:childTnLst>
                                    <p:set>
                                      <p:cBhvr>
                                        <p:cTn id="97" dur="1" fill="hold">
                                          <p:stCondLst>
                                            <p:cond delay="0"/>
                                          </p:stCondLst>
                                        </p:cTn>
                                        <p:tgtEl>
                                          <p:spTgt spid="17411"/>
                                        </p:tgtEl>
                                        <p:attrNameLst>
                                          <p:attrName>style.visibility</p:attrName>
                                        </p:attrNameLst>
                                      </p:cBhvr>
                                      <p:to>
                                        <p:strVal val="visible"/>
                                      </p:to>
                                    </p:set>
                                    <p:animEffect transition="in" filter="blinds(horizontal)">
                                      <p:cBhvr>
                                        <p:cTn id="98" dur="500"/>
                                        <p:tgtEl>
                                          <p:spTgt spid="17411"/>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ntr" presetSubtype="10" fill="hold" grpId="0" nodeType="clickEffect">
                                  <p:stCondLst>
                                    <p:cond delay="0"/>
                                  </p:stCondLst>
                                  <p:childTnLst>
                                    <p:set>
                                      <p:cBhvr>
                                        <p:cTn id="102" dur="1" fill="hold">
                                          <p:stCondLst>
                                            <p:cond delay="0"/>
                                          </p:stCondLst>
                                        </p:cTn>
                                        <p:tgtEl>
                                          <p:spTgt spid="25"/>
                                        </p:tgtEl>
                                        <p:attrNameLst>
                                          <p:attrName>style.visibility</p:attrName>
                                        </p:attrNameLst>
                                      </p:cBhvr>
                                      <p:to>
                                        <p:strVal val="visible"/>
                                      </p:to>
                                    </p:set>
                                    <p:animEffect transition="in" filter="blinds(horizontal)">
                                      <p:cBhvr>
                                        <p:cTn id="103" dur="500"/>
                                        <p:tgtEl>
                                          <p:spTgt spid="25"/>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ntr" presetSubtype="10" fill="hold" grpId="0" nodeType="clickEffect">
                                  <p:stCondLst>
                                    <p:cond delay="0"/>
                                  </p:stCondLst>
                                  <p:childTnLst>
                                    <p:set>
                                      <p:cBhvr>
                                        <p:cTn id="107" dur="1" fill="hold">
                                          <p:stCondLst>
                                            <p:cond delay="0"/>
                                          </p:stCondLst>
                                        </p:cTn>
                                        <p:tgtEl>
                                          <p:spTgt spid="34"/>
                                        </p:tgtEl>
                                        <p:attrNameLst>
                                          <p:attrName>style.visibility</p:attrName>
                                        </p:attrNameLst>
                                      </p:cBhvr>
                                      <p:to>
                                        <p:strVal val="visible"/>
                                      </p:to>
                                    </p:set>
                                    <p:animEffect transition="in" filter="blinds(horizontal)">
                                      <p:cBhvr>
                                        <p:cTn id="108" dur="500"/>
                                        <p:tgtEl>
                                          <p:spTgt spid="34"/>
                                        </p:tgtEl>
                                      </p:cBhvr>
                                    </p:animEffect>
                                  </p:childTnLst>
                                </p:cTn>
                              </p:par>
                              <p:par>
                                <p:cTn id="109" presetID="3" presetClass="entr" presetSubtype="10" fill="hold" nodeType="withEffect">
                                  <p:stCondLst>
                                    <p:cond delay="0"/>
                                  </p:stCondLst>
                                  <p:childTnLst>
                                    <p:set>
                                      <p:cBhvr>
                                        <p:cTn id="110" dur="1" fill="hold">
                                          <p:stCondLst>
                                            <p:cond delay="0"/>
                                          </p:stCondLst>
                                        </p:cTn>
                                        <p:tgtEl>
                                          <p:spTgt spid="29"/>
                                        </p:tgtEl>
                                        <p:attrNameLst>
                                          <p:attrName>style.visibility</p:attrName>
                                        </p:attrNameLst>
                                      </p:cBhvr>
                                      <p:to>
                                        <p:strVal val="visible"/>
                                      </p:to>
                                    </p:set>
                                    <p:animEffect transition="in" filter="blinds(horizontal)">
                                      <p:cBhvr>
                                        <p:cTn id="111" dur="500"/>
                                        <p:tgtEl>
                                          <p:spTgt spid="29"/>
                                        </p:tgtEl>
                                      </p:cBhvr>
                                    </p:animEffect>
                                  </p:childTnLst>
                                </p:cTn>
                              </p:par>
                              <p:par>
                                <p:cTn id="112" presetID="3" presetClass="entr" presetSubtype="10" fill="hold" nodeType="with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blinds(horizontal)">
                                      <p:cBhvr>
                                        <p:cTn id="114" dur="500"/>
                                        <p:tgtEl>
                                          <p:spTgt spid="27"/>
                                        </p:tgtEl>
                                      </p:cBhvr>
                                    </p:animEffect>
                                  </p:childTnLst>
                                </p:cTn>
                              </p:par>
                              <p:par>
                                <p:cTn id="115" presetID="3" presetClass="entr" presetSubtype="10" fill="hold" grpId="0" nodeType="withEffect">
                                  <p:stCondLst>
                                    <p:cond delay="0"/>
                                  </p:stCondLst>
                                  <p:childTnLst>
                                    <p:set>
                                      <p:cBhvr>
                                        <p:cTn id="116" dur="1" fill="hold">
                                          <p:stCondLst>
                                            <p:cond delay="0"/>
                                          </p:stCondLst>
                                        </p:cTn>
                                        <p:tgtEl>
                                          <p:spTgt spid="28"/>
                                        </p:tgtEl>
                                        <p:attrNameLst>
                                          <p:attrName>style.visibility</p:attrName>
                                        </p:attrNameLst>
                                      </p:cBhvr>
                                      <p:to>
                                        <p:strVal val="visible"/>
                                      </p:to>
                                    </p:set>
                                    <p:animEffect transition="in" filter="blinds(horizontal)">
                                      <p:cBhvr>
                                        <p:cTn id="1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P spid="15" grpId="0"/>
      <p:bldP spid="16" grpId="0"/>
      <p:bldP spid="17" grpId="0"/>
      <p:bldP spid="20" grpId="0"/>
      <p:bldP spid="20" grpId="1"/>
      <p:bldP spid="23" grpId="0"/>
      <p:bldP spid="24" grpId="0"/>
      <p:bldP spid="25" grpId="0"/>
      <p:bldP spid="28"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p:cNvSpPr>
            <a:spLocks noGrp="1" noChangeArrowheads="1"/>
          </p:cNvSpPr>
          <p:nvPr>
            <p:ph type="title"/>
          </p:nvPr>
        </p:nvSpPr>
        <p:spPr>
          <a:xfrm>
            <a:off x="152400" y="0"/>
            <a:ext cx="8686800" cy="1143000"/>
          </a:xfrm>
        </p:spPr>
        <p:txBody>
          <a:bodyPr/>
          <a:lstStyle/>
          <a:p>
            <a:r>
              <a:rPr lang="en-US" sz="4000" dirty="0"/>
              <a:t>Pi </a:t>
            </a:r>
            <a:r>
              <a:rPr lang="en-US" sz="4000" dirty="0" smtClean="0"/>
              <a:t>bonds: Pauling’s really great idea to use the </a:t>
            </a:r>
            <a:r>
              <a:rPr lang="en-US" sz="4000" smtClean="0"/>
              <a:t>`leftovers’</a:t>
            </a:r>
            <a:endParaRPr lang="en-US" sz="4000" dirty="0"/>
          </a:p>
        </p:txBody>
      </p:sp>
      <p:pic>
        <p:nvPicPr>
          <p:cNvPr id="49157" name="Picture 5" descr="ethylene pi and sigma"/>
          <p:cNvPicPr>
            <a:picLocks noChangeAspect="1" noChangeArrowheads="1"/>
          </p:cNvPicPr>
          <p:nvPr/>
        </p:nvPicPr>
        <p:blipFill>
          <a:blip r:embed="rId4" cstate="print"/>
          <a:srcRect/>
          <a:stretch>
            <a:fillRect/>
          </a:stretch>
        </p:blipFill>
        <p:spPr bwMode="auto">
          <a:xfrm>
            <a:off x="228600" y="4199928"/>
            <a:ext cx="3733800" cy="2613025"/>
          </a:xfrm>
          <a:prstGeom prst="rect">
            <a:avLst/>
          </a:prstGeom>
          <a:noFill/>
        </p:spPr>
      </p:pic>
      <p:sp>
        <p:nvSpPr>
          <p:cNvPr id="49160" name="Text Box 8"/>
          <p:cNvSpPr txBox="1">
            <a:spLocks noChangeArrowheads="1"/>
          </p:cNvSpPr>
          <p:nvPr/>
        </p:nvSpPr>
        <p:spPr bwMode="auto">
          <a:xfrm>
            <a:off x="19050" y="1430256"/>
            <a:ext cx="4457700" cy="461665"/>
          </a:xfrm>
          <a:prstGeom prst="rect">
            <a:avLst/>
          </a:prstGeom>
          <a:solidFill>
            <a:srgbClr val="CCFFCC"/>
          </a:solidFill>
          <a:ln w="9525">
            <a:noFill/>
            <a:miter lim="800000"/>
            <a:headEnd/>
            <a:tailEnd/>
          </a:ln>
          <a:effectLst/>
        </p:spPr>
        <p:txBody>
          <a:bodyPr wrap="square">
            <a:spAutoFit/>
          </a:bodyPr>
          <a:lstStyle/>
          <a:p>
            <a:pPr>
              <a:spcBef>
                <a:spcPct val="50000"/>
              </a:spcBef>
            </a:pPr>
            <a:r>
              <a:rPr lang="en-US" sz="2400" dirty="0" err="1">
                <a:solidFill>
                  <a:srgbClr val="000000"/>
                </a:solidFill>
                <a:effectLst>
                  <a:outerShdw blurRad="38100" dist="38100" dir="2700000" algn="tl">
                    <a:srgbClr val="FFFFFF"/>
                  </a:outerShdw>
                </a:effectLst>
              </a:rPr>
              <a:t>Ethene</a:t>
            </a:r>
            <a:r>
              <a:rPr lang="en-US" sz="2400" dirty="0">
                <a:solidFill>
                  <a:srgbClr val="000000"/>
                </a:solidFill>
                <a:effectLst>
                  <a:outerShdw blurRad="38100" dist="38100" dir="2700000" algn="tl">
                    <a:srgbClr val="FFFFFF"/>
                  </a:outerShdw>
                </a:effectLst>
              </a:rPr>
              <a:t> (C</a:t>
            </a:r>
            <a:r>
              <a:rPr lang="en-US" sz="2400" baseline="-25000" dirty="0">
                <a:solidFill>
                  <a:srgbClr val="000000"/>
                </a:solidFill>
                <a:effectLst>
                  <a:outerShdw blurRad="38100" dist="38100" dir="2700000" algn="tl">
                    <a:srgbClr val="FFFFFF"/>
                  </a:outerShdw>
                </a:effectLst>
              </a:rPr>
              <a:t>2</a:t>
            </a:r>
            <a:r>
              <a:rPr lang="en-US" sz="2400" dirty="0">
                <a:solidFill>
                  <a:srgbClr val="000000"/>
                </a:solidFill>
                <a:effectLst>
                  <a:outerShdw blurRad="38100" dist="38100" dir="2700000" algn="tl">
                    <a:srgbClr val="FFFFFF"/>
                  </a:outerShdw>
                </a:effectLst>
              </a:rPr>
              <a:t>H</a:t>
            </a:r>
            <a:r>
              <a:rPr lang="en-US" sz="2400" baseline="-25000" dirty="0">
                <a:solidFill>
                  <a:srgbClr val="000000"/>
                </a:solidFill>
                <a:effectLst>
                  <a:outerShdw blurRad="38100" dist="38100" dir="2700000" algn="tl">
                    <a:srgbClr val="FFFFFF"/>
                  </a:outerShdw>
                </a:effectLst>
              </a:rPr>
              <a:t>4</a:t>
            </a:r>
            <a:r>
              <a:rPr lang="en-US" sz="2400" dirty="0">
                <a:solidFill>
                  <a:srgbClr val="000000"/>
                </a:solidFill>
                <a:effectLst>
                  <a:outerShdw blurRad="38100" dist="38100" dir="2700000" algn="tl">
                    <a:srgbClr val="FFFFFF"/>
                  </a:outerShdw>
                </a:effectLst>
              </a:rPr>
              <a:t>)  </a:t>
            </a:r>
            <a:r>
              <a:rPr lang="en-US" sz="2400" dirty="0" smtClean="0">
                <a:solidFill>
                  <a:srgbClr val="000000"/>
                </a:solidFill>
                <a:effectLst>
                  <a:outerShdw blurRad="38100" dist="38100" dir="2700000" algn="tl">
                    <a:srgbClr val="FFFFFF"/>
                  </a:outerShdw>
                </a:effectLst>
              </a:rPr>
              <a:t>Lewis picture</a:t>
            </a:r>
            <a:endParaRPr lang="en-US" sz="2400" dirty="0">
              <a:solidFill>
                <a:srgbClr val="000000"/>
              </a:solidFill>
              <a:effectLst>
                <a:outerShdw blurRad="38100" dist="38100" dir="2700000" algn="tl">
                  <a:srgbClr val="FFFFFF"/>
                </a:outerShdw>
              </a:effectLst>
            </a:endParaRPr>
          </a:p>
        </p:txBody>
      </p:sp>
      <p:pic>
        <p:nvPicPr>
          <p:cNvPr id="49164" name="Picture 12"/>
          <p:cNvPicPr>
            <a:picLocks noChangeAspect="1" noChangeArrowheads="1"/>
          </p:cNvPicPr>
          <p:nvPr/>
        </p:nvPicPr>
        <p:blipFill>
          <a:blip r:embed="rId5" cstate="print"/>
          <a:srcRect/>
          <a:stretch>
            <a:fillRect/>
          </a:stretch>
        </p:blipFill>
        <p:spPr bwMode="auto">
          <a:xfrm>
            <a:off x="990600" y="2133600"/>
            <a:ext cx="1600200" cy="1462088"/>
          </a:xfrm>
          <a:prstGeom prst="rect">
            <a:avLst/>
          </a:prstGeom>
          <a:noFill/>
          <a:ln w="9525">
            <a:noFill/>
            <a:miter lim="800000"/>
            <a:headEnd/>
            <a:tailEnd/>
          </a:ln>
          <a:effectLst/>
        </p:spPr>
      </p:pic>
      <p:sp>
        <p:nvSpPr>
          <p:cNvPr id="2" name="TextBox 1"/>
          <p:cNvSpPr txBox="1"/>
          <p:nvPr/>
        </p:nvSpPr>
        <p:spPr>
          <a:xfrm>
            <a:off x="2819400" y="2864644"/>
            <a:ext cx="2019300" cy="954107"/>
          </a:xfrm>
          <a:prstGeom prst="rect">
            <a:avLst/>
          </a:prstGeom>
          <a:solidFill>
            <a:srgbClr val="FFFF00"/>
          </a:solidFill>
        </p:spPr>
        <p:txBody>
          <a:bodyPr wrap="square" rtlCol="0">
            <a:spAutoFit/>
          </a:bodyPr>
          <a:lstStyle/>
          <a:p>
            <a:r>
              <a:rPr lang="en-US" sz="2400" dirty="0" smtClean="0">
                <a:solidFill>
                  <a:srgbClr val="000000"/>
                </a:solidFill>
              </a:rPr>
              <a:t>1 leftover </a:t>
            </a:r>
            <a:r>
              <a:rPr lang="en-US" sz="3200" dirty="0" err="1" smtClean="0">
                <a:solidFill>
                  <a:srgbClr val="FF0000"/>
                </a:solidFill>
              </a:rPr>
              <a:t>p</a:t>
            </a:r>
            <a:r>
              <a:rPr lang="en-US" sz="3200" baseline="-25000" dirty="0" err="1" smtClean="0">
                <a:solidFill>
                  <a:srgbClr val="FF0000"/>
                </a:solidFill>
              </a:rPr>
              <a:t>z</a:t>
            </a:r>
            <a:r>
              <a:rPr lang="en-US" sz="2400" dirty="0" smtClean="0">
                <a:solidFill>
                  <a:srgbClr val="000000"/>
                </a:solidFill>
              </a:rPr>
              <a:t> on each C</a:t>
            </a:r>
            <a:endParaRPr lang="en-US" sz="2400" dirty="0">
              <a:solidFill>
                <a:srgbClr val="000000"/>
              </a:solidFill>
            </a:endParaRPr>
          </a:p>
        </p:txBody>
      </p:sp>
      <p:cxnSp>
        <p:nvCxnSpPr>
          <p:cNvPr id="4" name="Straight Arrow Connector 3"/>
          <p:cNvCxnSpPr/>
          <p:nvPr/>
        </p:nvCxnSpPr>
        <p:spPr bwMode="auto">
          <a:xfrm flipH="1">
            <a:off x="1676400" y="3595688"/>
            <a:ext cx="1143000" cy="519112"/>
          </a:xfrm>
          <a:prstGeom prst="straightConnector1">
            <a:avLst/>
          </a:prstGeom>
          <a:solidFill>
            <a:schemeClr val="accent1"/>
          </a:solidFill>
          <a:ln w="53975" cap="flat" cmpd="sng" algn="ctr">
            <a:solidFill>
              <a:srgbClr val="FF0000"/>
            </a:solidFill>
            <a:prstDash val="solid"/>
            <a:round/>
            <a:headEnd type="none" w="med" len="med"/>
            <a:tailEnd type="arrow"/>
          </a:ln>
          <a:effectLst/>
        </p:spPr>
      </p:cxnSp>
      <p:cxnSp>
        <p:nvCxnSpPr>
          <p:cNvPr id="12" name="Straight Arrow Connector 11"/>
          <p:cNvCxnSpPr/>
          <p:nvPr/>
        </p:nvCxnSpPr>
        <p:spPr bwMode="auto">
          <a:xfrm flipH="1">
            <a:off x="2819400" y="3748088"/>
            <a:ext cx="152400" cy="519112"/>
          </a:xfrm>
          <a:prstGeom prst="straightConnector1">
            <a:avLst/>
          </a:prstGeom>
          <a:solidFill>
            <a:schemeClr val="accent1"/>
          </a:solidFill>
          <a:ln w="53975" cap="flat" cmpd="sng" algn="ctr">
            <a:solidFill>
              <a:srgbClr val="FF0000"/>
            </a:solidFill>
            <a:prstDash val="solid"/>
            <a:round/>
            <a:headEnd type="none" w="med" len="med"/>
            <a:tailEnd type="arrow"/>
          </a:ln>
          <a:effectLst/>
        </p:spPr>
      </p:cxnSp>
      <p:graphicFrame>
        <p:nvGraphicFramePr>
          <p:cNvPr id="8" name="Object 7"/>
          <p:cNvGraphicFramePr>
            <a:graphicFrameLocks noChangeAspect="1"/>
          </p:cNvGraphicFramePr>
          <p:nvPr>
            <p:extLst>
              <p:ext uri="{D42A27DB-BD31-4B8C-83A1-F6EECF244321}">
                <p14:modId xmlns:p14="http://schemas.microsoft.com/office/powerpoint/2010/main" val="502179593"/>
              </p:ext>
            </p:extLst>
          </p:nvPr>
        </p:nvGraphicFramePr>
        <p:xfrm>
          <a:off x="5648325" y="2562225"/>
          <a:ext cx="1285875" cy="1123950"/>
        </p:xfrm>
        <a:graphic>
          <a:graphicData uri="http://schemas.openxmlformats.org/presentationml/2006/ole">
            <mc:AlternateContent xmlns:mc="http://schemas.openxmlformats.org/markup-compatibility/2006">
              <mc:Choice xmlns:v="urn:schemas-microsoft-com:vml" Requires="v">
                <p:oleObj spid="_x0000_s4116" name="ChemSketch" r:id="rId6" imgW="1286280" imgH="1124640" progId="ACD.ChemSketch.20">
                  <p:embed/>
                </p:oleObj>
              </mc:Choice>
              <mc:Fallback>
                <p:oleObj name="ChemSketch" r:id="rId6" imgW="1286280" imgH="1124640" progId="ACD.ChemSketch.20">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48325" y="2562225"/>
                        <a:ext cx="1285875" cy="1123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572268226"/>
              </p:ext>
            </p:extLst>
          </p:nvPr>
        </p:nvGraphicFramePr>
        <p:xfrm>
          <a:off x="6186209" y="2466211"/>
          <a:ext cx="1128991" cy="1101666"/>
        </p:xfrm>
        <a:graphic>
          <a:graphicData uri="http://schemas.openxmlformats.org/presentationml/2006/ole">
            <mc:AlternateContent xmlns:mc="http://schemas.openxmlformats.org/markup-compatibility/2006">
              <mc:Choice xmlns:v="urn:schemas-microsoft-com:vml" Requires="v">
                <p:oleObj spid="_x0000_s4117" name="ChemSketch" r:id="rId8" imgW="1246680" imgH="1216080" progId="ACD.ChemSketch.20">
                  <p:embed/>
                </p:oleObj>
              </mc:Choice>
              <mc:Fallback>
                <p:oleObj name="ChemSketch" r:id="rId8" imgW="1246680" imgH="1216080" progId="ACD.ChemSketch.20">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86209" y="2466211"/>
                        <a:ext cx="1128991" cy="11016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8" name="Picture 12"/>
          <p:cNvPicPr>
            <a:picLocks noChangeAspect="1" noChangeArrowheads="1"/>
          </p:cNvPicPr>
          <p:nvPr/>
        </p:nvPicPr>
        <p:blipFill>
          <a:blip r:embed="rId5" cstate="print"/>
          <a:srcRect/>
          <a:stretch>
            <a:fillRect/>
          </a:stretch>
        </p:blipFill>
        <p:spPr bwMode="auto">
          <a:xfrm>
            <a:off x="5738812" y="2386012"/>
            <a:ext cx="1600200" cy="1462088"/>
          </a:xfrm>
          <a:prstGeom prst="rect">
            <a:avLst/>
          </a:prstGeom>
          <a:noFill/>
          <a:ln w="9525">
            <a:noFill/>
            <a:miter lim="800000"/>
            <a:headEnd/>
            <a:tailEnd/>
          </a:ln>
          <a:effectLst/>
        </p:spPr>
      </p:pic>
      <p:sp>
        <p:nvSpPr>
          <p:cNvPr id="10" name="TextBox 9"/>
          <p:cNvSpPr txBox="1"/>
          <p:nvPr/>
        </p:nvSpPr>
        <p:spPr>
          <a:xfrm>
            <a:off x="5029200" y="1245589"/>
            <a:ext cx="4114800" cy="830997"/>
          </a:xfrm>
          <a:prstGeom prst="rect">
            <a:avLst/>
          </a:prstGeom>
          <a:solidFill>
            <a:srgbClr val="FFFF00"/>
          </a:solidFill>
        </p:spPr>
        <p:txBody>
          <a:bodyPr wrap="square" rtlCol="0">
            <a:spAutoFit/>
          </a:bodyPr>
          <a:lstStyle/>
          <a:p>
            <a:r>
              <a:rPr lang="en-US" sz="2400" dirty="0" smtClean="0">
                <a:solidFill>
                  <a:srgbClr val="000000"/>
                </a:solidFill>
              </a:rPr>
              <a:t>Equivalent Pauling `sigma’ (</a:t>
            </a:r>
            <a:r>
              <a:rPr lang="en-US" sz="2400" dirty="0" smtClean="0">
                <a:solidFill>
                  <a:srgbClr val="000000"/>
                </a:solidFill>
                <a:sym typeface="Symbol"/>
              </a:rPr>
              <a:t>) </a:t>
            </a:r>
            <a:r>
              <a:rPr lang="en-US" sz="2400" dirty="0" smtClean="0">
                <a:solidFill>
                  <a:srgbClr val="000000"/>
                </a:solidFill>
              </a:rPr>
              <a:t> hybrid structure</a:t>
            </a:r>
            <a:endParaRPr lang="en-US" sz="2400" dirty="0">
              <a:solidFill>
                <a:srgbClr val="000000"/>
              </a:solidFill>
            </a:endParaRPr>
          </a:p>
        </p:txBody>
      </p:sp>
      <p:sp>
        <p:nvSpPr>
          <p:cNvPr id="11" name="TextBox 10"/>
          <p:cNvSpPr txBox="1"/>
          <p:nvPr/>
        </p:nvSpPr>
        <p:spPr>
          <a:xfrm>
            <a:off x="5029200" y="3799818"/>
            <a:ext cx="1485900" cy="400110"/>
          </a:xfrm>
          <a:prstGeom prst="rect">
            <a:avLst/>
          </a:prstGeom>
          <a:noFill/>
        </p:spPr>
        <p:txBody>
          <a:bodyPr wrap="square" rtlCol="0">
            <a:spAutoFit/>
          </a:bodyPr>
          <a:lstStyle/>
          <a:p>
            <a:r>
              <a:rPr lang="en-US" sz="2000" dirty="0" smtClean="0">
                <a:solidFill>
                  <a:srgbClr val="000000"/>
                </a:solidFill>
              </a:rPr>
              <a:t>s+ </a:t>
            </a:r>
            <a:r>
              <a:rPr lang="en-US" sz="2000" dirty="0" err="1" smtClean="0">
                <a:solidFill>
                  <a:srgbClr val="000000"/>
                </a:solidFill>
              </a:rPr>
              <a:t>p</a:t>
            </a:r>
            <a:r>
              <a:rPr lang="en-US" sz="2000" baseline="-25000" dirty="0" err="1" smtClean="0">
                <a:solidFill>
                  <a:srgbClr val="000000"/>
                </a:solidFill>
              </a:rPr>
              <a:t>x</a:t>
            </a:r>
            <a:r>
              <a:rPr lang="en-US" sz="2000" dirty="0" smtClean="0">
                <a:solidFill>
                  <a:srgbClr val="000000"/>
                </a:solidFill>
              </a:rPr>
              <a:t> + </a:t>
            </a:r>
            <a:r>
              <a:rPr lang="en-US" sz="2000" dirty="0" err="1" smtClean="0">
                <a:solidFill>
                  <a:srgbClr val="000000"/>
                </a:solidFill>
              </a:rPr>
              <a:t>p</a:t>
            </a:r>
            <a:r>
              <a:rPr lang="en-US" sz="2000" baseline="-25000" dirty="0" err="1" smtClean="0">
                <a:solidFill>
                  <a:srgbClr val="000000"/>
                </a:solidFill>
              </a:rPr>
              <a:t>y</a:t>
            </a:r>
            <a:endParaRPr lang="en-US" sz="2000" baseline="-25000" dirty="0">
              <a:solidFill>
                <a:srgbClr val="000000"/>
              </a:solidFill>
            </a:endParaRPr>
          </a:p>
        </p:txBody>
      </p:sp>
      <p:sp>
        <p:nvSpPr>
          <p:cNvPr id="21" name="TextBox 20"/>
          <p:cNvSpPr txBox="1"/>
          <p:nvPr/>
        </p:nvSpPr>
        <p:spPr>
          <a:xfrm>
            <a:off x="7315200" y="3686589"/>
            <a:ext cx="1485900" cy="400110"/>
          </a:xfrm>
          <a:prstGeom prst="rect">
            <a:avLst/>
          </a:prstGeom>
          <a:noFill/>
        </p:spPr>
        <p:txBody>
          <a:bodyPr wrap="square" rtlCol="0">
            <a:spAutoFit/>
          </a:bodyPr>
          <a:lstStyle/>
          <a:p>
            <a:r>
              <a:rPr lang="en-US" sz="2000" dirty="0" smtClean="0">
                <a:solidFill>
                  <a:srgbClr val="000000"/>
                </a:solidFill>
              </a:rPr>
              <a:t>s+ </a:t>
            </a:r>
            <a:r>
              <a:rPr lang="en-US" sz="2000" dirty="0" err="1" smtClean="0">
                <a:solidFill>
                  <a:srgbClr val="000000"/>
                </a:solidFill>
              </a:rPr>
              <a:t>p</a:t>
            </a:r>
            <a:r>
              <a:rPr lang="en-US" sz="2000" baseline="-25000" dirty="0" err="1" smtClean="0">
                <a:solidFill>
                  <a:srgbClr val="000000"/>
                </a:solidFill>
              </a:rPr>
              <a:t>x</a:t>
            </a:r>
            <a:r>
              <a:rPr lang="en-US" sz="2000" dirty="0" smtClean="0">
                <a:solidFill>
                  <a:srgbClr val="000000"/>
                </a:solidFill>
              </a:rPr>
              <a:t> + </a:t>
            </a:r>
            <a:r>
              <a:rPr lang="en-US" sz="2000" dirty="0" err="1" smtClean="0">
                <a:solidFill>
                  <a:srgbClr val="000000"/>
                </a:solidFill>
              </a:rPr>
              <a:t>p</a:t>
            </a:r>
            <a:r>
              <a:rPr lang="en-US" sz="2000" baseline="-25000" dirty="0" err="1" smtClean="0">
                <a:solidFill>
                  <a:srgbClr val="000000"/>
                </a:solidFill>
              </a:rPr>
              <a:t>y</a:t>
            </a:r>
            <a:endParaRPr lang="en-US" sz="2000" baseline="-25000" dirty="0">
              <a:solidFill>
                <a:srgbClr val="000000"/>
              </a:solidFill>
            </a:endParaRPr>
          </a:p>
        </p:txBody>
      </p:sp>
      <p:sp>
        <p:nvSpPr>
          <p:cNvPr id="13" name="TextBox 12"/>
          <p:cNvSpPr txBox="1"/>
          <p:nvPr/>
        </p:nvSpPr>
        <p:spPr>
          <a:xfrm>
            <a:off x="7315200" y="2851666"/>
            <a:ext cx="952500" cy="523220"/>
          </a:xfrm>
          <a:prstGeom prst="rect">
            <a:avLst/>
          </a:prstGeom>
          <a:noFill/>
        </p:spPr>
        <p:txBody>
          <a:bodyPr wrap="square" rtlCol="0">
            <a:spAutoFit/>
          </a:bodyPr>
          <a:lstStyle/>
          <a:p>
            <a:r>
              <a:rPr lang="en-US" sz="2800" dirty="0" smtClean="0">
                <a:solidFill>
                  <a:srgbClr val="FF0000"/>
                </a:solidFill>
              </a:rPr>
              <a:t>sp</a:t>
            </a:r>
            <a:r>
              <a:rPr lang="en-US" sz="2800" baseline="30000" dirty="0" smtClean="0">
                <a:solidFill>
                  <a:srgbClr val="FF0000"/>
                </a:solidFill>
              </a:rPr>
              <a:t>2</a:t>
            </a:r>
            <a:endParaRPr lang="en-US" sz="2800" dirty="0">
              <a:solidFill>
                <a:srgbClr val="FF0000"/>
              </a:solidFill>
            </a:endParaRPr>
          </a:p>
        </p:txBody>
      </p:sp>
      <p:sp>
        <p:nvSpPr>
          <p:cNvPr id="23" name="TextBox 22"/>
          <p:cNvSpPr txBox="1"/>
          <p:nvPr/>
        </p:nvSpPr>
        <p:spPr>
          <a:xfrm>
            <a:off x="5029200" y="2873097"/>
            <a:ext cx="952500" cy="584775"/>
          </a:xfrm>
          <a:prstGeom prst="rect">
            <a:avLst/>
          </a:prstGeom>
          <a:noFill/>
        </p:spPr>
        <p:txBody>
          <a:bodyPr wrap="square" rtlCol="0">
            <a:spAutoFit/>
          </a:bodyPr>
          <a:lstStyle/>
          <a:p>
            <a:r>
              <a:rPr lang="en-US" sz="3200" dirty="0" smtClean="0">
                <a:solidFill>
                  <a:srgbClr val="FF0000"/>
                </a:solidFill>
              </a:rPr>
              <a:t>sp</a:t>
            </a:r>
            <a:r>
              <a:rPr lang="en-US" sz="3200" baseline="30000" dirty="0" smtClean="0">
                <a:solidFill>
                  <a:srgbClr val="FF0000"/>
                </a:solidFill>
              </a:rPr>
              <a:t>2</a:t>
            </a:r>
            <a:endParaRPr lang="en-US" sz="3200" dirty="0">
              <a:solidFill>
                <a:srgbClr val="FF0000"/>
              </a:solidFill>
            </a:endParaRPr>
          </a:p>
        </p:txBody>
      </p:sp>
      <p:cxnSp>
        <p:nvCxnSpPr>
          <p:cNvPr id="15" name="Straight Connector 14"/>
          <p:cNvCxnSpPr/>
          <p:nvPr/>
        </p:nvCxnSpPr>
        <p:spPr bwMode="auto">
          <a:xfrm>
            <a:off x="4305300" y="4648200"/>
            <a:ext cx="0" cy="858240"/>
          </a:xfrm>
          <a:prstGeom prst="line">
            <a:avLst/>
          </a:prstGeom>
          <a:solidFill>
            <a:schemeClr val="accent1"/>
          </a:solidFill>
          <a:ln w="50800" cap="flat" cmpd="sng" algn="ctr">
            <a:solidFill>
              <a:srgbClr val="FF0000"/>
            </a:solidFill>
            <a:prstDash val="solid"/>
            <a:round/>
            <a:headEnd type="triangle" w="med" len="med"/>
            <a:tailEnd type="none" w="med" len="med"/>
          </a:ln>
          <a:effectLst/>
        </p:spPr>
      </p:cxnSp>
      <p:cxnSp>
        <p:nvCxnSpPr>
          <p:cNvPr id="17" name="Straight Connector 16"/>
          <p:cNvCxnSpPr/>
          <p:nvPr/>
        </p:nvCxnSpPr>
        <p:spPr bwMode="auto">
          <a:xfrm flipH="1">
            <a:off x="3619500" y="5515965"/>
            <a:ext cx="685800" cy="665760"/>
          </a:xfrm>
          <a:prstGeom prst="line">
            <a:avLst/>
          </a:prstGeom>
          <a:solidFill>
            <a:schemeClr val="accent1"/>
          </a:solidFill>
          <a:ln w="53975" cap="flat" cmpd="sng" algn="ctr">
            <a:solidFill>
              <a:schemeClr val="tx1"/>
            </a:solidFill>
            <a:prstDash val="solid"/>
            <a:round/>
            <a:headEnd type="none" w="med" len="med"/>
            <a:tailEnd type="triangle" w="med" len="med"/>
          </a:ln>
          <a:effectLst/>
        </p:spPr>
      </p:cxnSp>
      <p:cxnSp>
        <p:nvCxnSpPr>
          <p:cNvPr id="20" name="Straight Connector 19"/>
          <p:cNvCxnSpPr/>
          <p:nvPr/>
        </p:nvCxnSpPr>
        <p:spPr bwMode="auto">
          <a:xfrm>
            <a:off x="0" y="5506440"/>
            <a:ext cx="9144000" cy="12970"/>
          </a:xfrm>
          <a:prstGeom prst="line">
            <a:avLst/>
          </a:prstGeom>
          <a:solidFill>
            <a:schemeClr val="accent1"/>
          </a:solidFill>
          <a:ln w="34925" cap="flat" cmpd="sng" algn="ctr">
            <a:solidFill>
              <a:schemeClr val="tx1"/>
            </a:solidFill>
            <a:prstDash val="dash"/>
            <a:round/>
            <a:headEnd type="none" w="med" len="med"/>
            <a:tailEnd type="none" w="med" len="med"/>
          </a:ln>
          <a:effectLst/>
        </p:spPr>
      </p:cxnSp>
      <p:sp>
        <p:nvSpPr>
          <p:cNvPr id="24" name="TextBox 23"/>
          <p:cNvSpPr txBox="1"/>
          <p:nvPr/>
        </p:nvSpPr>
        <p:spPr>
          <a:xfrm>
            <a:off x="3962400" y="4114800"/>
            <a:ext cx="514350" cy="584775"/>
          </a:xfrm>
          <a:prstGeom prst="rect">
            <a:avLst/>
          </a:prstGeom>
          <a:noFill/>
        </p:spPr>
        <p:txBody>
          <a:bodyPr wrap="square" rtlCol="0">
            <a:spAutoFit/>
          </a:bodyPr>
          <a:lstStyle/>
          <a:p>
            <a:r>
              <a:rPr lang="en-US" sz="3200" dirty="0" smtClean="0">
                <a:solidFill>
                  <a:srgbClr val="FF0000"/>
                </a:solidFill>
              </a:rPr>
              <a:t>z</a:t>
            </a:r>
            <a:endParaRPr lang="en-US" sz="3200" dirty="0">
              <a:solidFill>
                <a:srgbClr val="FF0000"/>
              </a:solidFill>
            </a:endParaRPr>
          </a:p>
        </p:txBody>
      </p:sp>
      <p:sp>
        <p:nvSpPr>
          <p:cNvPr id="25" name="TextBox 24"/>
          <p:cNvSpPr txBox="1"/>
          <p:nvPr/>
        </p:nvSpPr>
        <p:spPr>
          <a:xfrm>
            <a:off x="3200400" y="6181725"/>
            <a:ext cx="419100" cy="523220"/>
          </a:xfrm>
          <a:prstGeom prst="rect">
            <a:avLst/>
          </a:prstGeom>
          <a:noFill/>
        </p:spPr>
        <p:txBody>
          <a:bodyPr wrap="square" rtlCol="0">
            <a:spAutoFit/>
          </a:bodyPr>
          <a:lstStyle/>
          <a:p>
            <a:r>
              <a:rPr lang="en-US" sz="2800" dirty="0" smtClean="0">
                <a:solidFill>
                  <a:srgbClr val="000000"/>
                </a:solidFill>
              </a:rPr>
              <a:t>y</a:t>
            </a:r>
            <a:endParaRPr lang="en-US" sz="2800" dirty="0">
              <a:solidFill>
                <a:srgbClr val="000000"/>
              </a:solidFill>
            </a:endParaRPr>
          </a:p>
        </p:txBody>
      </p:sp>
      <p:sp>
        <p:nvSpPr>
          <p:cNvPr id="26" name="TextBox 25"/>
          <p:cNvSpPr txBox="1"/>
          <p:nvPr/>
        </p:nvSpPr>
        <p:spPr>
          <a:xfrm>
            <a:off x="4648200" y="5257800"/>
            <a:ext cx="381000" cy="523220"/>
          </a:xfrm>
          <a:prstGeom prst="rect">
            <a:avLst/>
          </a:prstGeom>
          <a:noFill/>
        </p:spPr>
        <p:txBody>
          <a:bodyPr wrap="square" rtlCol="0">
            <a:spAutoFit/>
          </a:bodyPr>
          <a:lstStyle/>
          <a:p>
            <a:r>
              <a:rPr lang="en-US" sz="2800" dirty="0" smtClean="0">
                <a:solidFill>
                  <a:srgbClr val="000000"/>
                </a:solidFill>
              </a:rPr>
              <a:t>x</a:t>
            </a:r>
            <a:endParaRPr lang="en-US" sz="2800" dirty="0">
              <a:solidFill>
                <a:srgbClr val="000000"/>
              </a:solidFill>
            </a:endParaRPr>
          </a:p>
        </p:txBody>
      </p:sp>
      <p:pic>
        <p:nvPicPr>
          <p:cNvPr id="2056" name="Picture 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067300" y="4404979"/>
            <a:ext cx="3733800" cy="2336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29"/>
          <p:cNvSpPr txBox="1"/>
          <p:nvPr/>
        </p:nvSpPr>
        <p:spPr>
          <a:xfrm>
            <a:off x="6567487" y="4368302"/>
            <a:ext cx="771525" cy="923330"/>
          </a:xfrm>
          <a:prstGeom prst="rect">
            <a:avLst/>
          </a:prstGeom>
          <a:solidFill>
            <a:schemeClr val="bg1">
              <a:alpha val="43000"/>
            </a:schemeClr>
          </a:solidFill>
        </p:spPr>
        <p:txBody>
          <a:bodyPr wrap="square" rtlCol="0">
            <a:spAutoFit/>
          </a:bodyPr>
          <a:lstStyle/>
          <a:p>
            <a:r>
              <a:rPr lang="en-US" sz="5400" dirty="0" smtClean="0">
                <a:solidFill>
                  <a:srgbClr val="FF0000"/>
                </a:solidFill>
                <a:sym typeface="Symbol"/>
              </a:rPr>
              <a:t></a:t>
            </a:r>
            <a:endParaRPr lang="en-US" sz="5400" dirty="0">
              <a:solidFill>
                <a:srgbClr val="FF0000"/>
              </a:solidFill>
            </a:endParaRPr>
          </a:p>
        </p:txBody>
      </p:sp>
      <p:sp>
        <p:nvSpPr>
          <p:cNvPr id="31" name="TextBox 30"/>
          <p:cNvSpPr txBox="1"/>
          <p:nvPr/>
        </p:nvSpPr>
        <p:spPr>
          <a:xfrm>
            <a:off x="4152900" y="5979079"/>
            <a:ext cx="647700" cy="707886"/>
          </a:xfrm>
          <a:prstGeom prst="rect">
            <a:avLst/>
          </a:prstGeom>
          <a:solidFill>
            <a:srgbClr val="FFFF00">
              <a:alpha val="41000"/>
            </a:srgbClr>
          </a:solidFill>
        </p:spPr>
        <p:txBody>
          <a:bodyPr wrap="square" rtlCol="0">
            <a:spAutoFit/>
          </a:bodyPr>
          <a:lstStyle/>
          <a:p>
            <a:r>
              <a:rPr lang="en-US" sz="4000" dirty="0" smtClean="0">
                <a:solidFill>
                  <a:srgbClr val="000000"/>
                </a:solidFill>
                <a:sym typeface="Symbol"/>
              </a:rPr>
              <a:t></a:t>
            </a:r>
            <a:endParaRPr lang="en-US" sz="4000" dirty="0">
              <a:solidFill>
                <a:srgbClr val="000000"/>
              </a:solidFill>
            </a:endParaRPr>
          </a:p>
        </p:txBody>
      </p:sp>
      <p:cxnSp>
        <p:nvCxnSpPr>
          <p:cNvPr id="2049" name="Straight Arrow Connector 2048"/>
          <p:cNvCxnSpPr/>
          <p:nvPr/>
        </p:nvCxnSpPr>
        <p:spPr bwMode="auto">
          <a:xfrm flipV="1">
            <a:off x="4738687" y="5573247"/>
            <a:ext cx="2347913" cy="870088"/>
          </a:xfrm>
          <a:prstGeom prst="straightConnector1">
            <a:avLst/>
          </a:prstGeom>
          <a:solidFill>
            <a:schemeClr val="accent1"/>
          </a:solidFill>
          <a:ln w="73025" cap="flat" cmpd="sng" algn="ctr">
            <a:solidFill>
              <a:srgbClr val="FFFF00"/>
            </a:solidFill>
            <a:prstDash val="solid"/>
            <a:round/>
            <a:headEnd type="none" w="med" len="med"/>
            <a:tailEnd type="arrow"/>
          </a:ln>
          <a:effectLst/>
        </p:spPr>
      </p:cxnSp>
      <p:cxnSp>
        <p:nvCxnSpPr>
          <p:cNvPr id="45" name="Straight Arrow Connector 44"/>
          <p:cNvCxnSpPr/>
          <p:nvPr/>
        </p:nvCxnSpPr>
        <p:spPr bwMode="auto">
          <a:xfrm flipV="1">
            <a:off x="4838700" y="5781020"/>
            <a:ext cx="1073943" cy="555695"/>
          </a:xfrm>
          <a:prstGeom prst="straightConnector1">
            <a:avLst/>
          </a:prstGeom>
          <a:solidFill>
            <a:schemeClr val="accent1"/>
          </a:solidFill>
          <a:ln w="73025" cap="flat" cmpd="sng" algn="ctr">
            <a:solidFill>
              <a:srgbClr val="FFFF00"/>
            </a:solidFill>
            <a:prstDash val="solid"/>
            <a:round/>
            <a:headEnd type="none" w="med" len="med"/>
            <a:tailEnd type="arrow"/>
          </a:ln>
          <a:effectLst/>
        </p:spPr>
      </p:cxnSp>
      <p:sp>
        <p:nvSpPr>
          <p:cNvPr id="2055" name="TextBox 2054"/>
          <p:cNvSpPr txBox="1"/>
          <p:nvPr/>
        </p:nvSpPr>
        <p:spPr>
          <a:xfrm>
            <a:off x="6172200" y="2286000"/>
            <a:ext cx="395287" cy="646331"/>
          </a:xfrm>
          <a:prstGeom prst="rect">
            <a:avLst/>
          </a:prstGeom>
          <a:noFill/>
        </p:spPr>
        <p:txBody>
          <a:bodyPr wrap="square" rtlCol="0">
            <a:spAutoFit/>
          </a:bodyPr>
          <a:lstStyle/>
          <a:p>
            <a:r>
              <a:rPr lang="en-US" sz="3600" dirty="0" smtClean="0">
                <a:solidFill>
                  <a:srgbClr val="000000"/>
                </a:solidFill>
                <a:sym typeface="Symbol"/>
              </a:rPr>
              <a:t></a:t>
            </a:r>
            <a:endParaRPr lang="en-US" sz="3600" dirty="0">
              <a:solidFill>
                <a:srgbClr val="000000"/>
              </a:solidFill>
            </a:endParaRPr>
          </a:p>
        </p:txBody>
      </p:sp>
    </p:spTree>
    <p:extLst>
      <p:ext uri="{BB962C8B-B14F-4D97-AF65-F5344CB8AC3E}">
        <p14:creationId xmlns:p14="http://schemas.microsoft.com/office/powerpoint/2010/main" val="173918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160"/>
                                        </p:tgtEl>
                                        <p:attrNameLst>
                                          <p:attrName>style.visibility</p:attrName>
                                        </p:attrNameLst>
                                      </p:cBhvr>
                                      <p:to>
                                        <p:strVal val="visible"/>
                                      </p:to>
                                    </p:set>
                                    <p:animEffect transition="in" filter="fade">
                                      <p:cBhvr>
                                        <p:cTn id="7" dur="500"/>
                                        <p:tgtEl>
                                          <p:spTgt spid="49160"/>
                                        </p:tgtEl>
                                      </p:cBhvr>
                                    </p:animEffect>
                                  </p:childTnLst>
                                </p:cTn>
                              </p:par>
                              <p:par>
                                <p:cTn id="8" presetID="10" presetClass="entr" presetSubtype="0" fill="hold" nodeType="withEffect">
                                  <p:stCondLst>
                                    <p:cond delay="0"/>
                                  </p:stCondLst>
                                  <p:childTnLst>
                                    <p:set>
                                      <p:cBhvr>
                                        <p:cTn id="9" dur="1" fill="hold">
                                          <p:stCondLst>
                                            <p:cond delay="0"/>
                                          </p:stCondLst>
                                        </p:cTn>
                                        <p:tgtEl>
                                          <p:spTgt spid="49164"/>
                                        </p:tgtEl>
                                        <p:attrNameLst>
                                          <p:attrName>style.visibility</p:attrName>
                                        </p:attrNameLst>
                                      </p:cBhvr>
                                      <p:to>
                                        <p:strVal val="visible"/>
                                      </p:to>
                                    </p:set>
                                    <p:animEffect transition="in" filter="fade">
                                      <p:cBhvr>
                                        <p:cTn id="10" dur="500"/>
                                        <p:tgtEl>
                                          <p:spTgt spid="4916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10"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055"/>
                                        </p:tgtEl>
                                        <p:attrNameLst>
                                          <p:attrName>style.visibility</p:attrName>
                                        </p:attrNameLst>
                                      </p:cBhvr>
                                      <p:to>
                                        <p:strVal val="visible"/>
                                      </p:to>
                                    </p:set>
                                    <p:animEffect transition="in" filter="fade">
                                      <p:cBhvr>
                                        <p:cTn id="49" dur="500"/>
                                        <p:tgtEl>
                                          <p:spTgt spid="205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49157"/>
                                        </p:tgtEl>
                                        <p:attrNameLst>
                                          <p:attrName>style.visibility</p:attrName>
                                        </p:attrNameLst>
                                      </p:cBhvr>
                                      <p:to>
                                        <p:strVal val="visible"/>
                                      </p:to>
                                    </p:set>
                                    <p:animEffect transition="in" filter="fade">
                                      <p:cBhvr>
                                        <p:cTn id="54" dur="500"/>
                                        <p:tgtEl>
                                          <p:spTgt spid="49157"/>
                                        </p:tgtEl>
                                      </p:cBhvr>
                                    </p:animEffec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par>
                                <p:cTn id="61" presetID="10" presetClass="entr" presetSubtype="0"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500"/>
                                        <p:tgtEl>
                                          <p:spTgt spid="17"/>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fade">
                                      <p:cBhvr>
                                        <p:cTn id="69" dur="500"/>
                                        <p:tgtEl>
                                          <p:spTgt spid="26"/>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
                                        </p:tgtEl>
                                        <p:attrNameLst>
                                          <p:attrName>style.visibility</p:attrName>
                                        </p:attrNameLst>
                                      </p:cBhvr>
                                      <p:to>
                                        <p:strVal val="visible"/>
                                      </p:to>
                                    </p:set>
                                    <p:animEffect transition="in" filter="fade">
                                      <p:cBhvr>
                                        <p:cTn id="77" dur="500"/>
                                        <p:tgtEl>
                                          <p:spTgt spid="2"/>
                                        </p:tgtEl>
                                      </p:cBhvr>
                                    </p:animEffect>
                                  </p:childTnLst>
                                </p:cTn>
                              </p:par>
                              <p:par>
                                <p:cTn id="78" presetID="10" presetClass="entr" presetSubtype="0" fill="hold" nodeType="with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fade">
                                      <p:cBhvr>
                                        <p:cTn id="80" dur="500"/>
                                        <p:tgtEl>
                                          <p:spTgt spid="4"/>
                                        </p:tgtEl>
                                      </p:cBhvr>
                                    </p:animEffect>
                                  </p:childTnLst>
                                </p:cTn>
                              </p:par>
                              <p:par>
                                <p:cTn id="81" presetID="10" presetClass="entr" presetSubtype="0" fill="hold" nodeType="with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500"/>
                                        <p:tgtEl>
                                          <p:spTgt spid="12"/>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2056"/>
                                        </p:tgtEl>
                                        <p:attrNameLst>
                                          <p:attrName>style.visibility</p:attrName>
                                        </p:attrNameLst>
                                      </p:cBhvr>
                                      <p:to>
                                        <p:strVal val="visible"/>
                                      </p:to>
                                    </p:set>
                                    <p:animEffect transition="in" filter="fade">
                                      <p:cBhvr>
                                        <p:cTn id="88" dur="500"/>
                                        <p:tgtEl>
                                          <p:spTgt spid="2056"/>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2049"/>
                                        </p:tgtEl>
                                        <p:attrNameLst>
                                          <p:attrName>style.visibility</p:attrName>
                                        </p:attrNameLst>
                                      </p:cBhvr>
                                      <p:to>
                                        <p:strVal val="visible"/>
                                      </p:to>
                                    </p:set>
                                    <p:animEffect transition="in" filter="fade">
                                      <p:cBhvr>
                                        <p:cTn id="93" dur="500"/>
                                        <p:tgtEl>
                                          <p:spTgt spid="2049"/>
                                        </p:tgtEl>
                                      </p:cBhvr>
                                    </p:animEffect>
                                  </p:childTnLst>
                                </p:cTn>
                              </p:par>
                              <p:par>
                                <p:cTn id="94" presetID="10" presetClass="entr" presetSubtype="0" fill="hold" nodeType="withEffect">
                                  <p:stCondLst>
                                    <p:cond delay="0"/>
                                  </p:stCondLst>
                                  <p:childTnLst>
                                    <p:set>
                                      <p:cBhvr>
                                        <p:cTn id="95" dur="1" fill="hold">
                                          <p:stCondLst>
                                            <p:cond delay="0"/>
                                          </p:stCondLst>
                                        </p:cTn>
                                        <p:tgtEl>
                                          <p:spTgt spid="45"/>
                                        </p:tgtEl>
                                        <p:attrNameLst>
                                          <p:attrName>style.visibility</p:attrName>
                                        </p:attrNameLst>
                                      </p:cBhvr>
                                      <p:to>
                                        <p:strVal val="visible"/>
                                      </p:to>
                                    </p:set>
                                    <p:animEffect transition="in" filter="fade">
                                      <p:cBhvr>
                                        <p:cTn id="96" dur="500"/>
                                        <p:tgtEl>
                                          <p:spTgt spid="45"/>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fade">
                                      <p:cBhvr>
                                        <p:cTn id="99" dur="500"/>
                                        <p:tgtEl>
                                          <p:spTgt spid="31"/>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0" grpId="0" animBg="1"/>
      <p:bldP spid="2" grpId="0" animBg="1"/>
      <p:bldP spid="10" grpId="0" animBg="1"/>
      <p:bldP spid="11" grpId="0"/>
      <p:bldP spid="21" grpId="0"/>
      <p:bldP spid="13" grpId="0"/>
      <p:bldP spid="23" grpId="0"/>
      <p:bldP spid="24" grpId="0"/>
      <p:bldP spid="25" grpId="0"/>
      <p:bldP spid="26" grpId="0"/>
      <p:bldP spid="30" grpId="0" animBg="1"/>
      <p:bldP spid="31" grpId="0" animBg="1"/>
      <p:bldP spid="205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p:cNvSpPr>
            <a:spLocks noGrp="1" noChangeArrowheads="1"/>
          </p:cNvSpPr>
          <p:nvPr>
            <p:ph type="title"/>
          </p:nvPr>
        </p:nvSpPr>
        <p:spPr>
          <a:xfrm>
            <a:off x="152400" y="0"/>
            <a:ext cx="8686800" cy="1143000"/>
          </a:xfrm>
        </p:spPr>
        <p:txBody>
          <a:bodyPr/>
          <a:lstStyle/>
          <a:p>
            <a:r>
              <a:rPr lang="en-US" sz="2000" dirty="0"/>
              <a:t>Pi </a:t>
            </a:r>
            <a:r>
              <a:rPr lang="en-US" sz="2000" dirty="0" smtClean="0"/>
              <a:t>bonds: Pauling’s really great idea to use the `leftovers’ (cont.)</a:t>
            </a:r>
            <a:endParaRPr lang="en-US" sz="2000" dirty="0"/>
          </a:p>
        </p:txBody>
      </p:sp>
      <p:pic>
        <p:nvPicPr>
          <p:cNvPr id="49159" name="Picture 7" descr="acetylene pi and sigma"/>
          <p:cNvPicPr>
            <a:picLocks noChangeAspect="1" noChangeArrowheads="1"/>
          </p:cNvPicPr>
          <p:nvPr/>
        </p:nvPicPr>
        <p:blipFill>
          <a:blip r:embed="rId4" cstate="print"/>
          <a:srcRect/>
          <a:stretch>
            <a:fillRect/>
          </a:stretch>
        </p:blipFill>
        <p:spPr bwMode="auto">
          <a:xfrm>
            <a:off x="85724" y="3770312"/>
            <a:ext cx="4000500" cy="2616200"/>
          </a:xfrm>
          <a:prstGeom prst="rect">
            <a:avLst/>
          </a:prstGeom>
          <a:noFill/>
        </p:spPr>
      </p:pic>
      <p:pic>
        <p:nvPicPr>
          <p:cNvPr id="49165" name="Picture 13"/>
          <p:cNvPicPr>
            <a:picLocks noChangeAspect="1" noChangeArrowheads="1"/>
          </p:cNvPicPr>
          <p:nvPr/>
        </p:nvPicPr>
        <p:blipFill>
          <a:blip r:embed="rId5" cstate="print"/>
          <a:srcRect/>
          <a:stretch>
            <a:fillRect/>
          </a:stretch>
        </p:blipFill>
        <p:spPr bwMode="auto">
          <a:xfrm>
            <a:off x="457200" y="2012950"/>
            <a:ext cx="3048000" cy="492125"/>
          </a:xfrm>
          <a:prstGeom prst="rect">
            <a:avLst/>
          </a:prstGeom>
          <a:noFill/>
          <a:ln w="9525">
            <a:noFill/>
            <a:miter lim="800000"/>
            <a:headEnd/>
            <a:tailEnd/>
          </a:ln>
          <a:effectLst/>
        </p:spPr>
      </p:pic>
      <p:sp>
        <p:nvSpPr>
          <p:cNvPr id="14" name="Text Box 8"/>
          <p:cNvSpPr txBox="1">
            <a:spLocks noChangeArrowheads="1"/>
          </p:cNvSpPr>
          <p:nvPr/>
        </p:nvSpPr>
        <p:spPr bwMode="auto">
          <a:xfrm>
            <a:off x="19050" y="1430256"/>
            <a:ext cx="4457700" cy="461665"/>
          </a:xfrm>
          <a:prstGeom prst="rect">
            <a:avLst/>
          </a:prstGeom>
          <a:solidFill>
            <a:srgbClr val="CCFFCC"/>
          </a:solidFill>
          <a:ln w="9525">
            <a:noFill/>
            <a:miter lim="800000"/>
            <a:headEnd/>
            <a:tailEnd/>
          </a:ln>
          <a:effectLst/>
        </p:spPr>
        <p:txBody>
          <a:bodyPr wrap="square">
            <a:spAutoFit/>
          </a:bodyPr>
          <a:lstStyle/>
          <a:p>
            <a:pPr>
              <a:spcBef>
                <a:spcPct val="50000"/>
              </a:spcBef>
            </a:pPr>
            <a:r>
              <a:rPr lang="en-US" sz="2400" dirty="0" err="1" smtClean="0">
                <a:solidFill>
                  <a:srgbClr val="000000"/>
                </a:solidFill>
                <a:effectLst>
                  <a:outerShdw blurRad="38100" dist="38100" dir="2700000" algn="tl">
                    <a:srgbClr val="FFFFFF"/>
                  </a:outerShdw>
                </a:effectLst>
              </a:rPr>
              <a:t>Ethyne</a:t>
            </a:r>
            <a:r>
              <a:rPr lang="en-US" sz="2400" dirty="0" smtClean="0">
                <a:solidFill>
                  <a:srgbClr val="000000"/>
                </a:solidFill>
                <a:effectLst>
                  <a:outerShdw blurRad="38100" dist="38100" dir="2700000" algn="tl">
                    <a:srgbClr val="FFFFFF"/>
                  </a:outerShdw>
                </a:effectLst>
              </a:rPr>
              <a:t> </a:t>
            </a:r>
            <a:r>
              <a:rPr lang="en-US" sz="2400" dirty="0">
                <a:solidFill>
                  <a:srgbClr val="000000"/>
                </a:solidFill>
                <a:effectLst>
                  <a:outerShdw blurRad="38100" dist="38100" dir="2700000" algn="tl">
                    <a:srgbClr val="FFFFFF"/>
                  </a:outerShdw>
                </a:effectLst>
              </a:rPr>
              <a:t>(</a:t>
            </a:r>
            <a:r>
              <a:rPr lang="en-US" sz="2400" dirty="0" smtClean="0">
                <a:solidFill>
                  <a:srgbClr val="000000"/>
                </a:solidFill>
                <a:effectLst>
                  <a:outerShdw blurRad="38100" dist="38100" dir="2700000" algn="tl">
                    <a:srgbClr val="FFFFFF"/>
                  </a:outerShdw>
                </a:effectLst>
              </a:rPr>
              <a:t>C</a:t>
            </a:r>
            <a:r>
              <a:rPr lang="en-US" sz="2400" baseline="-25000" dirty="0" smtClean="0">
                <a:solidFill>
                  <a:srgbClr val="000000"/>
                </a:solidFill>
                <a:effectLst>
                  <a:outerShdw blurRad="38100" dist="38100" dir="2700000" algn="tl">
                    <a:srgbClr val="FFFFFF"/>
                  </a:outerShdw>
                </a:effectLst>
              </a:rPr>
              <a:t>2</a:t>
            </a:r>
            <a:r>
              <a:rPr lang="en-US" sz="2400" dirty="0" smtClean="0">
                <a:solidFill>
                  <a:srgbClr val="000000"/>
                </a:solidFill>
                <a:effectLst>
                  <a:outerShdw blurRad="38100" dist="38100" dir="2700000" algn="tl">
                    <a:srgbClr val="FFFFFF"/>
                  </a:outerShdw>
                </a:effectLst>
              </a:rPr>
              <a:t>H</a:t>
            </a:r>
            <a:r>
              <a:rPr lang="en-US" sz="2400" baseline="-25000" dirty="0" smtClean="0">
                <a:solidFill>
                  <a:srgbClr val="000000"/>
                </a:solidFill>
                <a:effectLst>
                  <a:outerShdw blurRad="38100" dist="38100" dir="2700000" algn="tl">
                    <a:srgbClr val="FFFFFF"/>
                  </a:outerShdw>
                </a:effectLst>
              </a:rPr>
              <a:t>2</a:t>
            </a:r>
            <a:r>
              <a:rPr lang="en-US" sz="2400" dirty="0" smtClean="0">
                <a:solidFill>
                  <a:srgbClr val="000000"/>
                </a:solidFill>
                <a:effectLst>
                  <a:outerShdw blurRad="38100" dist="38100" dir="2700000" algn="tl">
                    <a:srgbClr val="FFFFFF"/>
                  </a:outerShdw>
                </a:effectLst>
              </a:rPr>
              <a:t>)  Lewis picture</a:t>
            </a:r>
            <a:endParaRPr lang="en-US" sz="2400" dirty="0">
              <a:solidFill>
                <a:srgbClr val="000000"/>
              </a:solidFill>
              <a:effectLst>
                <a:outerShdw blurRad="38100" dist="38100" dir="2700000" algn="tl">
                  <a:srgbClr val="FFFFFF"/>
                </a:outerShdw>
              </a:effectLst>
            </a:endParaRPr>
          </a:p>
        </p:txBody>
      </p:sp>
      <p:sp>
        <p:nvSpPr>
          <p:cNvPr id="15" name="TextBox 14"/>
          <p:cNvSpPr txBox="1"/>
          <p:nvPr/>
        </p:nvSpPr>
        <p:spPr>
          <a:xfrm>
            <a:off x="5014912" y="830090"/>
            <a:ext cx="4114800" cy="830997"/>
          </a:xfrm>
          <a:prstGeom prst="rect">
            <a:avLst/>
          </a:prstGeom>
          <a:solidFill>
            <a:srgbClr val="FFFF00"/>
          </a:solidFill>
        </p:spPr>
        <p:txBody>
          <a:bodyPr wrap="square" rtlCol="0">
            <a:spAutoFit/>
          </a:bodyPr>
          <a:lstStyle/>
          <a:p>
            <a:r>
              <a:rPr lang="en-US" sz="2400" dirty="0" smtClean="0">
                <a:solidFill>
                  <a:srgbClr val="000000"/>
                </a:solidFill>
              </a:rPr>
              <a:t>Equivalent Pauling `sigma’ (</a:t>
            </a:r>
            <a:r>
              <a:rPr lang="en-US" sz="2400" dirty="0" smtClean="0">
                <a:solidFill>
                  <a:srgbClr val="000000"/>
                </a:solidFill>
                <a:sym typeface="Symbol"/>
              </a:rPr>
              <a:t>) </a:t>
            </a:r>
            <a:r>
              <a:rPr lang="en-US" sz="2400" dirty="0" smtClean="0">
                <a:solidFill>
                  <a:srgbClr val="000000"/>
                </a:solidFill>
              </a:rPr>
              <a:t> hybrid structure</a:t>
            </a:r>
            <a:endParaRPr lang="en-US" sz="2400" dirty="0">
              <a:solidFill>
                <a:srgbClr val="000000"/>
              </a:solidFill>
            </a:endParaRPr>
          </a:p>
        </p:txBody>
      </p:sp>
      <p:sp>
        <p:nvSpPr>
          <p:cNvPr id="6" name="TextBox 5"/>
          <p:cNvSpPr txBox="1"/>
          <p:nvPr/>
        </p:nvSpPr>
        <p:spPr>
          <a:xfrm>
            <a:off x="5324474" y="2985760"/>
            <a:ext cx="1376363" cy="523220"/>
          </a:xfrm>
          <a:prstGeom prst="rect">
            <a:avLst/>
          </a:prstGeom>
          <a:noFill/>
        </p:spPr>
        <p:txBody>
          <a:bodyPr wrap="square" rtlCol="0">
            <a:spAutoFit/>
          </a:bodyPr>
          <a:lstStyle/>
          <a:p>
            <a:r>
              <a:rPr lang="en-US" sz="2800" dirty="0" smtClean="0">
                <a:solidFill>
                  <a:srgbClr val="000000"/>
                </a:solidFill>
              </a:rPr>
              <a:t>s+ </a:t>
            </a:r>
            <a:r>
              <a:rPr lang="en-US" sz="2800" dirty="0" err="1" smtClean="0">
                <a:solidFill>
                  <a:srgbClr val="000000"/>
                </a:solidFill>
              </a:rPr>
              <a:t>p</a:t>
            </a:r>
            <a:r>
              <a:rPr lang="en-US" sz="2800" baseline="-25000" dirty="0" err="1" smtClean="0">
                <a:solidFill>
                  <a:srgbClr val="000000"/>
                </a:solidFill>
              </a:rPr>
              <a:t>x</a:t>
            </a:r>
            <a:endParaRPr lang="en-US" sz="2800" dirty="0">
              <a:solidFill>
                <a:srgbClr val="000000"/>
              </a:solidFill>
            </a:endParaRPr>
          </a:p>
        </p:txBody>
      </p:sp>
      <p:sp>
        <p:nvSpPr>
          <p:cNvPr id="7" name="Rectangle 6"/>
          <p:cNvSpPr/>
          <p:nvPr/>
        </p:nvSpPr>
        <p:spPr>
          <a:xfrm>
            <a:off x="7038974" y="2928610"/>
            <a:ext cx="1047082" cy="523220"/>
          </a:xfrm>
          <a:prstGeom prst="rect">
            <a:avLst/>
          </a:prstGeom>
        </p:spPr>
        <p:txBody>
          <a:bodyPr wrap="none">
            <a:spAutoFit/>
          </a:bodyPr>
          <a:lstStyle/>
          <a:p>
            <a:r>
              <a:rPr lang="en-US" sz="2800" dirty="0">
                <a:solidFill>
                  <a:srgbClr val="000000"/>
                </a:solidFill>
              </a:rPr>
              <a:t>s+ </a:t>
            </a:r>
            <a:r>
              <a:rPr lang="en-US" sz="2800" dirty="0" err="1">
                <a:solidFill>
                  <a:srgbClr val="000000"/>
                </a:solidFill>
              </a:rPr>
              <a:t>p</a:t>
            </a:r>
            <a:r>
              <a:rPr lang="en-US" sz="2800" baseline="-25000" dirty="0" err="1">
                <a:solidFill>
                  <a:srgbClr val="000000"/>
                </a:solidFill>
              </a:rPr>
              <a:t>x</a:t>
            </a:r>
            <a:endParaRPr lang="en-US" sz="2800" dirty="0">
              <a:solidFill>
                <a:srgbClr val="000000"/>
              </a:solidFill>
            </a:endParaRPr>
          </a:p>
        </p:txBody>
      </p:sp>
      <p:sp>
        <p:nvSpPr>
          <p:cNvPr id="8" name="TextBox 7"/>
          <p:cNvSpPr txBox="1"/>
          <p:nvPr/>
        </p:nvSpPr>
        <p:spPr>
          <a:xfrm>
            <a:off x="5715000" y="2448610"/>
            <a:ext cx="985837" cy="584775"/>
          </a:xfrm>
          <a:prstGeom prst="rect">
            <a:avLst/>
          </a:prstGeom>
          <a:noFill/>
        </p:spPr>
        <p:txBody>
          <a:bodyPr wrap="square" rtlCol="0">
            <a:spAutoFit/>
          </a:bodyPr>
          <a:lstStyle/>
          <a:p>
            <a:r>
              <a:rPr lang="en-US" sz="3200" dirty="0" err="1" smtClean="0">
                <a:solidFill>
                  <a:srgbClr val="FF0000"/>
                </a:solidFill>
              </a:rPr>
              <a:t>sp</a:t>
            </a:r>
            <a:endParaRPr lang="en-US" sz="3200" dirty="0">
              <a:solidFill>
                <a:srgbClr val="FF0000"/>
              </a:solidFill>
            </a:endParaRPr>
          </a:p>
        </p:txBody>
      </p:sp>
      <p:sp>
        <p:nvSpPr>
          <p:cNvPr id="20" name="TextBox 19"/>
          <p:cNvSpPr txBox="1"/>
          <p:nvPr/>
        </p:nvSpPr>
        <p:spPr>
          <a:xfrm>
            <a:off x="7000874" y="2400985"/>
            <a:ext cx="985837" cy="584775"/>
          </a:xfrm>
          <a:prstGeom prst="rect">
            <a:avLst/>
          </a:prstGeom>
          <a:noFill/>
        </p:spPr>
        <p:txBody>
          <a:bodyPr wrap="square" rtlCol="0">
            <a:spAutoFit/>
          </a:bodyPr>
          <a:lstStyle/>
          <a:p>
            <a:r>
              <a:rPr lang="en-US" sz="3200" dirty="0" err="1" smtClean="0">
                <a:solidFill>
                  <a:srgbClr val="FF0000"/>
                </a:solidFill>
              </a:rPr>
              <a:t>sp</a:t>
            </a:r>
            <a:endParaRPr lang="en-US" sz="3200" dirty="0">
              <a:solidFill>
                <a:srgbClr val="FF0000"/>
              </a:solidFill>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3715481118"/>
              </p:ext>
            </p:extLst>
          </p:nvPr>
        </p:nvGraphicFramePr>
        <p:xfrm>
          <a:off x="5390354" y="1973948"/>
          <a:ext cx="2636837" cy="427037"/>
        </p:xfrm>
        <a:graphic>
          <a:graphicData uri="http://schemas.openxmlformats.org/presentationml/2006/ole">
            <mc:AlternateContent xmlns:mc="http://schemas.openxmlformats.org/markup-compatibility/2006">
              <mc:Choice xmlns:v="urn:schemas-microsoft-com:vml" Requires="v">
                <p:oleObj spid="_x0000_s5131" name="ChemSketch" r:id="rId6" imgW="2636640" imgH="426600" progId="ACD.ChemSketch.20">
                  <p:embed/>
                </p:oleObj>
              </mc:Choice>
              <mc:Fallback>
                <p:oleObj name="ChemSketch" r:id="rId6" imgW="2636640" imgH="426600" progId="ACD.ChemSketch.20">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0354" y="1973948"/>
                        <a:ext cx="2636837" cy="427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2" name="Picture 13"/>
          <p:cNvPicPr>
            <a:picLocks noChangeAspect="1" noChangeArrowheads="1"/>
          </p:cNvPicPr>
          <p:nvPr/>
        </p:nvPicPr>
        <p:blipFill>
          <a:blip r:embed="rId5" cstate="print"/>
          <a:srcRect/>
          <a:stretch>
            <a:fillRect/>
          </a:stretch>
        </p:blipFill>
        <p:spPr bwMode="auto">
          <a:xfrm>
            <a:off x="5176837" y="1946274"/>
            <a:ext cx="3048000" cy="492125"/>
          </a:xfrm>
          <a:prstGeom prst="rect">
            <a:avLst/>
          </a:prstGeom>
          <a:noFill/>
          <a:ln w="9525">
            <a:noFill/>
            <a:miter lim="800000"/>
            <a:headEnd/>
            <a:tailEnd/>
          </a:ln>
          <a:effectLst/>
        </p:spPr>
      </p:pic>
      <p:cxnSp>
        <p:nvCxnSpPr>
          <p:cNvPr id="11" name="Straight Connector 10"/>
          <p:cNvCxnSpPr/>
          <p:nvPr/>
        </p:nvCxnSpPr>
        <p:spPr bwMode="auto">
          <a:xfrm>
            <a:off x="-304800" y="5078412"/>
            <a:ext cx="5629274" cy="0"/>
          </a:xfrm>
          <a:prstGeom prst="line">
            <a:avLst/>
          </a:prstGeom>
          <a:solidFill>
            <a:schemeClr val="accent1"/>
          </a:solidFill>
          <a:ln w="50800" cap="flat" cmpd="sng" algn="ctr">
            <a:solidFill>
              <a:schemeClr val="tx1"/>
            </a:solidFill>
            <a:prstDash val="dash"/>
            <a:round/>
            <a:headEnd type="none" w="med" len="med"/>
            <a:tailEnd type="none" w="med" len="med"/>
          </a:ln>
          <a:effectLst/>
        </p:spPr>
      </p:cxnSp>
      <p:cxnSp>
        <p:nvCxnSpPr>
          <p:cNvPr id="17" name="Straight Arrow Connector 16"/>
          <p:cNvCxnSpPr/>
          <p:nvPr/>
        </p:nvCxnSpPr>
        <p:spPr bwMode="auto">
          <a:xfrm flipV="1">
            <a:off x="4476750" y="3962400"/>
            <a:ext cx="0" cy="1116012"/>
          </a:xfrm>
          <a:prstGeom prst="straightConnector1">
            <a:avLst/>
          </a:prstGeom>
          <a:solidFill>
            <a:schemeClr val="accent1"/>
          </a:solidFill>
          <a:ln w="57150" cap="flat" cmpd="sng" algn="ctr">
            <a:solidFill>
              <a:srgbClr val="FF0000"/>
            </a:solidFill>
            <a:prstDash val="solid"/>
            <a:round/>
            <a:headEnd type="none" w="med" len="med"/>
            <a:tailEnd type="arrow"/>
          </a:ln>
          <a:effectLst/>
        </p:spPr>
      </p:cxnSp>
      <p:cxnSp>
        <p:nvCxnSpPr>
          <p:cNvPr id="19" name="Straight Arrow Connector 18"/>
          <p:cNvCxnSpPr/>
          <p:nvPr/>
        </p:nvCxnSpPr>
        <p:spPr bwMode="auto">
          <a:xfrm flipH="1">
            <a:off x="3505200" y="5078412"/>
            <a:ext cx="971550" cy="739626"/>
          </a:xfrm>
          <a:prstGeom prst="straightConnector1">
            <a:avLst/>
          </a:prstGeom>
          <a:solidFill>
            <a:schemeClr val="accent1"/>
          </a:solidFill>
          <a:ln w="53975" cap="flat" cmpd="sng" algn="ctr">
            <a:solidFill>
              <a:srgbClr val="FF0000"/>
            </a:solidFill>
            <a:prstDash val="solid"/>
            <a:round/>
            <a:headEnd type="none" w="med" len="med"/>
            <a:tailEnd type="triangle"/>
          </a:ln>
          <a:effectLst/>
        </p:spPr>
      </p:cxnSp>
      <p:sp>
        <p:nvSpPr>
          <p:cNvPr id="21" name="TextBox 20"/>
          <p:cNvSpPr txBox="1"/>
          <p:nvPr/>
        </p:nvSpPr>
        <p:spPr>
          <a:xfrm>
            <a:off x="4619624" y="4782016"/>
            <a:ext cx="395288" cy="523220"/>
          </a:xfrm>
          <a:prstGeom prst="rect">
            <a:avLst/>
          </a:prstGeom>
          <a:solidFill>
            <a:srgbClr val="FFFF00"/>
          </a:solidFill>
        </p:spPr>
        <p:txBody>
          <a:bodyPr wrap="square" rtlCol="0">
            <a:spAutoFit/>
          </a:bodyPr>
          <a:lstStyle/>
          <a:p>
            <a:r>
              <a:rPr lang="en-US" sz="2800" dirty="0" smtClean="0">
                <a:solidFill>
                  <a:srgbClr val="000000"/>
                </a:solidFill>
              </a:rPr>
              <a:t>x</a:t>
            </a:r>
            <a:endParaRPr lang="en-US" sz="2800" dirty="0">
              <a:solidFill>
                <a:srgbClr val="000000"/>
              </a:solidFill>
            </a:endParaRPr>
          </a:p>
        </p:txBody>
      </p:sp>
      <p:sp>
        <p:nvSpPr>
          <p:cNvPr id="23" name="TextBox 22"/>
          <p:cNvSpPr txBox="1"/>
          <p:nvPr/>
        </p:nvSpPr>
        <p:spPr>
          <a:xfrm>
            <a:off x="4152900" y="3451830"/>
            <a:ext cx="466724" cy="646331"/>
          </a:xfrm>
          <a:prstGeom prst="rect">
            <a:avLst/>
          </a:prstGeom>
          <a:noFill/>
        </p:spPr>
        <p:txBody>
          <a:bodyPr wrap="square" rtlCol="0">
            <a:spAutoFit/>
          </a:bodyPr>
          <a:lstStyle/>
          <a:p>
            <a:r>
              <a:rPr lang="en-US" sz="3600" dirty="0" smtClean="0">
                <a:solidFill>
                  <a:srgbClr val="FF0000"/>
                </a:solidFill>
              </a:rPr>
              <a:t>z</a:t>
            </a:r>
            <a:endParaRPr lang="en-US" sz="3600" dirty="0">
              <a:solidFill>
                <a:srgbClr val="FF0000"/>
              </a:solidFill>
            </a:endParaRPr>
          </a:p>
        </p:txBody>
      </p:sp>
      <p:sp>
        <p:nvSpPr>
          <p:cNvPr id="31" name="TextBox 30"/>
          <p:cNvSpPr txBox="1"/>
          <p:nvPr/>
        </p:nvSpPr>
        <p:spPr>
          <a:xfrm>
            <a:off x="3476624" y="5928438"/>
            <a:ext cx="466724" cy="646331"/>
          </a:xfrm>
          <a:prstGeom prst="rect">
            <a:avLst/>
          </a:prstGeom>
          <a:noFill/>
        </p:spPr>
        <p:txBody>
          <a:bodyPr wrap="square" rtlCol="0">
            <a:spAutoFit/>
          </a:bodyPr>
          <a:lstStyle/>
          <a:p>
            <a:r>
              <a:rPr lang="en-US" sz="3600" dirty="0">
                <a:solidFill>
                  <a:srgbClr val="FF0000"/>
                </a:solidFill>
              </a:rPr>
              <a:t>y</a:t>
            </a:r>
          </a:p>
        </p:txBody>
      </p:sp>
      <p:pic>
        <p:nvPicPr>
          <p:cNvPr id="32" name="Picture 22"/>
          <p:cNvPicPr>
            <a:picLocks noChangeAspect="1" noChangeArrowheads="1"/>
          </p:cNvPicPr>
          <p:nvPr/>
        </p:nvPicPr>
        <p:blipFill>
          <a:blip r:embed="rId8" cstate="print"/>
          <a:srcRect/>
          <a:stretch>
            <a:fillRect/>
          </a:stretch>
        </p:blipFill>
        <p:spPr bwMode="auto">
          <a:xfrm>
            <a:off x="5591175" y="3664977"/>
            <a:ext cx="3538537" cy="3248310"/>
          </a:xfrm>
          <a:prstGeom prst="rect">
            <a:avLst/>
          </a:prstGeom>
          <a:noFill/>
        </p:spPr>
      </p:pic>
      <p:cxnSp>
        <p:nvCxnSpPr>
          <p:cNvPr id="26" name="Straight Connector 25"/>
          <p:cNvCxnSpPr/>
          <p:nvPr/>
        </p:nvCxnSpPr>
        <p:spPr bwMode="auto">
          <a:xfrm>
            <a:off x="4741067" y="4098161"/>
            <a:ext cx="4195763" cy="1693039"/>
          </a:xfrm>
          <a:prstGeom prst="line">
            <a:avLst/>
          </a:prstGeom>
          <a:solidFill>
            <a:schemeClr val="accent1"/>
          </a:solidFill>
          <a:ln w="31750" cap="flat" cmpd="sng" algn="ctr">
            <a:solidFill>
              <a:schemeClr val="tx1"/>
            </a:solidFill>
            <a:prstDash val="dash"/>
            <a:round/>
            <a:headEnd type="none" w="med" len="med"/>
            <a:tailEnd type="none" w="med" len="med"/>
          </a:ln>
          <a:effectLst/>
        </p:spPr>
      </p:cxnSp>
      <p:sp>
        <p:nvSpPr>
          <p:cNvPr id="27" name="TextBox 26"/>
          <p:cNvSpPr txBox="1"/>
          <p:nvPr/>
        </p:nvSpPr>
        <p:spPr>
          <a:xfrm>
            <a:off x="8736805" y="5521214"/>
            <a:ext cx="457200" cy="461665"/>
          </a:xfrm>
          <a:prstGeom prst="rect">
            <a:avLst/>
          </a:prstGeom>
          <a:solidFill>
            <a:srgbClr val="FFFF00"/>
          </a:solidFill>
        </p:spPr>
        <p:txBody>
          <a:bodyPr wrap="square" rtlCol="0">
            <a:spAutoFit/>
          </a:bodyPr>
          <a:lstStyle/>
          <a:p>
            <a:r>
              <a:rPr lang="en-US" sz="2400" dirty="0" smtClean="0">
                <a:solidFill>
                  <a:srgbClr val="000000"/>
                </a:solidFill>
              </a:rPr>
              <a:t>x</a:t>
            </a:r>
            <a:endParaRPr lang="en-US" sz="2400" dirty="0">
              <a:solidFill>
                <a:srgbClr val="000000"/>
              </a:solidFill>
            </a:endParaRPr>
          </a:p>
        </p:txBody>
      </p:sp>
      <p:cxnSp>
        <p:nvCxnSpPr>
          <p:cNvPr id="29" name="Straight Arrow Connector 28"/>
          <p:cNvCxnSpPr/>
          <p:nvPr/>
        </p:nvCxnSpPr>
        <p:spPr bwMode="auto">
          <a:xfrm flipH="1" flipV="1">
            <a:off x="7374731" y="4843571"/>
            <a:ext cx="1047750" cy="743636"/>
          </a:xfrm>
          <a:prstGeom prst="straightConnector1">
            <a:avLst/>
          </a:prstGeom>
          <a:solidFill>
            <a:schemeClr val="accent1"/>
          </a:solidFill>
          <a:ln w="41275" cap="flat" cmpd="sng" algn="ctr">
            <a:solidFill>
              <a:srgbClr val="FF0000"/>
            </a:solidFill>
            <a:prstDash val="solid"/>
            <a:round/>
            <a:headEnd type="none" w="med" len="med"/>
            <a:tailEnd type="arrow"/>
          </a:ln>
          <a:effectLst/>
        </p:spPr>
      </p:cxnSp>
      <p:cxnSp>
        <p:nvCxnSpPr>
          <p:cNvPr id="46" name="Straight Arrow Connector 45"/>
          <p:cNvCxnSpPr/>
          <p:nvPr/>
        </p:nvCxnSpPr>
        <p:spPr bwMode="auto">
          <a:xfrm flipH="1">
            <a:off x="8131964" y="5621324"/>
            <a:ext cx="302415" cy="656620"/>
          </a:xfrm>
          <a:prstGeom prst="straightConnector1">
            <a:avLst/>
          </a:prstGeom>
          <a:solidFill>
            <a:schemeClr val="accent1"/>
          </a:solidFill>
          <a:ln w="41275" cap="flat" cmpd="sng" algn="ctr">
            <a:solidFill>
              <a:srgbClr val="FF0000"/>
            </a:solidFill>
            <a:prstDash val="solid"/>
            <a:round/>
            <a:headEnd type="none" w="med" len="med"/>
            <a:tailEnd type="arrow"/>
          </a:ln>
          <a:effectLst/>
        </p:spPr>
      </p:cxnSp>
      <p:sp>
        <p:nvSpPr>
          <p:cNvPr id="41" name="TextBox 40"/>
          <p:cNvSpPr txBox="1"/>
          <p:nvPr/>
        </p:nvSpPr>
        <p:spPr>
          <a:xfrm>
            <a:off x="7986711" y="6277944"/>
            <a:ext cx="355995" cy="461665"/>
          </a:xfrm>
          <a:prstGeom prst="rect">
            <a:avLst/>
          </a:prstGeom>
          <a:noFill/>
        </p:spPr>
        <p:txBody>
          <a:bodyPr wrap="square" rtlCol="0">
            <a:spAutoFit/>
          </a:bodyPr>
          <a:lstStyle/>
          <a:p>
            <a:r>
              <a:rPr lang="en-US" sz="2400" dirty="0" smtClean="0">
                <a:solidFill>
                  <a:srgbClr val="FF0000"/>
                </a:solidFill>
              </a:rPr>
              <a:t>y</a:t>
            </a:r>
            <a:endParaRPr lang="en-US" sz="2400" dirty="0">
              <a:solidFill>
                <a:srgbClr val="FF0000"/>
              </a:solidFill>
            </a:endParaRPr>
          </a:p>
        </p:txBody>
      </p:sp>
      <p:sp>
        <p:nvSpPr>
          <p:cNvPr id="51" name="TextBox 50"/>
          <p:cNvSpPr txBox="1"/>
          <p:nvPr/>
        </p:nvSpPr>
        <p:spPr>
          <a:xfrm>
            <a:off x="7094933" y="4417131"/>
            <a:ext cx="355995" cy="461665"/>
          </a:xfrm>
          <a:prstGeom prst="rect">
            <a:avLst/>
          </a:prstGeom>
          <a:noFill/>
        </p:spPr>
        <p:txBody>
          <a:bodyPr wrap="square" rtlCol="0">
            <a:spAutoFit/>
          </a:bodyPr>
          <a:lstStyle/>
          <a:p>
            <a:r>
              <a:rPr lang="en-US" sz="2400" dirty="0" smtClean="0">
                <a:solidFill>
                  <a:srgbClr val="FF0000"/>
                </a:solidFill>
              </a:rPr>
              <a:t>Z</a:t>
            </a:r>
            <a:endParaRPr lang="en-US" sz="2400" dirty="0">
              <a:solidFill>
                <a:srgbClr val="FF0000"/>
              </a:solidFill>
            </a:endParaRPr>
          </a:p>
        </p:txBody>
      </p:sp>
      <p:sp>
        <p:nvSpPr>
          <p:cNvPr id="44" name="TextBox 43"/>
          <p:cNvSpPr txBox="1"/>
          <p:nvPr/>
        </p:nvSpPr>
        <p:spPr>
          <a:xfrm>
            <a:off x="6448424" y="1430256"/>
            <a:ext cx="361948" cy="584775"/>
          </a:xfrm>
          <a:prstGeom prst="rect">
            <a:avLst/>
          </a:prstGeom>
          <a:noFill/>
        </p:spPr>
        <p:txBody>
          <a:bodyPr wrap="square" rtlCol="0">
            <a:spAutoFit/>
          </a:bodyPr>
          <a:lstStyle/>
          <a:p>
            <a:r>
              <a:rPr lang="en-US" sz="3200" dirty="0" smtClean="0">
                <a:solidFill>
                  <a:srgbClr val="000000"/>
                </a:solidFill>
                <a:sym typeface="Symbol"/>
              </a:rPr>
              <a:t></a:t>
            </a:r>
            <a:endParaRPr lang="en-US" sz="3200" dirty="0">
              <a:solidFill>
                <a:srgbClr val="000000"/>
              </a:solidFill>
            </a:endParaRPr>
          </a:p>
        </p:txBody>
      </p:sp>
      <p:sp>
        <p:nvSpPr>
          <p:cNvPr id="55" name="TextBox 54"/>
          <p:cNvSpPr txBox="1"/>
          <p:nvPr/>
        </p:nvSpPr>
        <p:spPr>
          <a:xfrm>
            <a:off x="6810372" y="4805897"/>
            <a:ext cx="361948" cy="584775"/>
          </a:xfrm>
          <a:prstGeom prst="rect">
            <a:avLst/>
          </a:prstGeom>
          <a:gradFill>
            <a:gsLst>
              <a:gs pos="0">
                <a:schemeClr val="accent1">
                  <a:shade val="30000"/>
                  <a:satMod val="115000"/>
                  <a:alpha val="45000"/>
                </a:schemeClr>
              </a:gs>
              <a:gs pos="50000">
                <a:schemeClr val="accent1">
                  <a:shade val="67500"/>
                  <a:satMod val="115000"/>
                </a:schemeClr>
              </a:gs>
              <a:gs pos="100000">
                <a:schemeClr val="accent1">
                  <a:shade val="100000"/>
                  <a:satMod val="115000"/>
                </a:schemeClr>
              </a:gs>
            </a:gsLst>
            <a:lin ang="5400000" scaled="0"/>
          </a:gradFill>
        </p:spPr>
        <p:txBody>
          <a:bodyPr wrap="square" rtlCol="0">
            <a:spAutoFit/>
          </a:bodyPr>
          <a:lstStyle/>
          <a:p>
            <a:r>
              <a:rPr lang="en-US" sz="3200" dirty="0" smtClean="0">
                <a:solidFill>
                  <a:srgbClr val="000000"/>
                </a:solidFill>
                <a:sym typeface="Symbol"/>
              </a:rPr>
              <a:t></a:t>
            </a:r>
            <a:endParaRPr lang="en-US" sz="3200" dirty="0">
              <a:solidFill>
                <a:srgbClr val="000000"/>
              </a:solidFill>
            </a:endParaRPr>
          </a:p>
        </p:txBody>
      </p:sp>
      <p:sp>
        <p:nvSpPr>
          <p:cNvPr id="56" name="TextBox 55"/>
          <p:cNvSpPr txBox="1"/>
          <p:nvPr/>
        </p:nvSpPr>
        <p:spPr>
          <a:xfrm>
            <a:off x="6036130" y="3984603"/>
            <a:ext cx="361948" cy="584775"/>
          </a:xfrm>
          <a:prstGeom prst="rect">
            <a:avLst/>
          </a:prstGeom>
          <a:solidFill>
            <a:srgbClr val="FFFF00">
              <a:alpha val="75000"/>
            </a:srgbClr>
          </a:solidFill>
        </p:spPr>
        <p:txBody>
          <a:bodyPr wrap="square" rtlCol="0">
            <a:spAutoFit/>
          </a:bodyPr>
          <a:lstStyle/>
          <a:p>
            <a:r>
              <a:rPr lang="en-US" sz="3200" dirty="0" smtClean="0">
                <a:solidFill>
                  <a:srgbClr val="FF0000"/>
                </a:solidFill>
                <a:sym typeface="Symbol"/>
              </a:rPr>
              <a:t></a:t>
            </a:r>
            <a:endParaRPr lang="en-US" sz="3200" dirty="0">
              <a:solidFill>
                <a:srgbClr val="FF0000"/>
              </a:solidFill>
            </a:endParaRPr>
          </a:p>
        </p:txBody>
      </p:sp>
      <p:sp>
        <p:nvSpPr>
          <p:cNvPr id="58" name="TextBox 57"/>
          <p:cNvSpPr txBox="1"/>
          <p:nvPr/>
        </p:nvSpPr>
        <p:spPr>
          <a:xfrm>
            <a:off x="6600824" y="5289132"/>
            <a:ext cx="361948" cy="584775"/>
          </a:xfrm>
          <a:prstGeom prst="rect">
            <a:avLst/>
          </a:prstGeom>
          <a:solidFill>
            <a:srgbClr val="FFFF00">
              <a:alpha val="75000"/>
            </a:srgbClr>
          </a:solidFill>
        </p:spPr>
        <p:txBody>
          <a:bodyPr wrap="square" rtlCol="0">
            <a:spAutoFit/>
          </a:bodyPr>
          <a:lstStyle/>
          <a:p>
            <a:r>
              <a:rPr lang="en-US" sz="3200" dirty="0" smtClean="0">
                <a:solidFill>
                  <a:srgbClr val="FF0000"/>
                </a:solidFill>
                <a:sym typeface="Symbol"/>
              </a:rPr>
              <a:t></a:t>
            </a:r>
            <a:endParaRPr lang="en-US" sz="3200" dirty="0">
              <a:solidFill>
                <a:srgbClr val="FF0000"/>
              </a:solidFill>
            </a:endParaRPr>
          </a:p>
        </p:txBody>
      </p:sp>
      <p:sp>
        <p:nvSpPr>
          <p:cNvPr id="59" name="TextBox 58"/>
          <p:cNvSpPr txBox="1"/>
          <p:nvPr/>
        </p:nvSpPr>
        <p:spPr>
          <a:xfrm>
            <a:off x="1452561" y="2740997"/>
            <a:ext cx="2019300" cy="954107"/>
          </a:xfrm>
          <a:prstGeom prst="rect">
            <a:avLst/>
          </a:prstGeom>
          <a:solidFill>
            <a:srgbClr val="FFFF00"/>
          </a:solidFill>
        </p:spPr>
        <p:txBody>
          <a:bodyPr wrap="square" rtlCol="0">
            <a:spAutoFit/>
          </a:bodyPr>
          <a:lstStyle/>
          <a:p>
            <a:r>
              <a:rPr lang="en-US" sz="2400" dirty="0">
                <a:solidFill>
                  <a:srgbClr val="000000"/>
                </a:solidFill>
              </a:rPr>
              <a:t>2</a:t>
            </a:r>
            <a:r>
              <a:rPr lang="en-US" sz="2400" dirty="0" smtClean="0">
                <a:solidFill>
                  <a:srgbClr val="000000"/>
                </a:solidFill>
              </a:rPr>
              <a:t> leftover </a:t>
            </a:r>
            <a:r>
              <a:rPr lang="en-US" sz="3200" dirty="0" err="1" smtClean="0">
                <a:solidFill>
                  <a:srgbClr val="FF0000"/>
                </a:solidFill>
              </a:rPr>
              <a:t>p</a:t>
            </a:r>
            <a:r>
              <a:rPr lang="en-US" sz="3200" baseline="-25000" dirty="0" err="1" smtClean="0">
                <a:solidFill>
                  <a:srgbClr val="FF0000"/>
                </a:solidFill>
              </a:rPr>
              <a:t>z</a:t>
            </a:r>
            <a:r>
              <a:rPr lang="en-US" sz="2400" dirty="0" smtClean="0">
                <a:solidFill>
                  <a:srgbClr val="000000"/>
                </a:solidFill>
              </a:rPr>
              <a:t> on each C</a:t>
            </a:r>
            <a:endParaRPr lang="en-US" sz="2400" dirty="0">
              <a:solidFill>
                <a:srgbClr val="000000"/>
              </a:solidFill>
            </a:endParaRPr>
          </a:p>
        </p:txBody>
      </p:sp>
    </p:spTree>
    <p:extLst>
      <p:ext uri="{BB962C8B-B14F-4D97-AF65-F5344CB8AC3E}">
        <p14:creationId xmlns:p14="http://schemas.microsoft.com/office/powerpoint/2010/main" val="165182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165"/>
                                        </p:tgtEl>
                                        <p:attrNameLst>
                                          <p:attrName>style.visibility</p:attrName>
                                        </p:attrNameLst>
                                      </p:cBhvr>
                                      <p:to>
                                        <p:strVal val="visible"/>
                                      </p:to>
                                    </p:set>
                                    <p:animEffect transition="in" filter="fade">
                                      <p:cBhvr>
                                        <p:cTn id="12" dur="500"/>
                                        <p:tgtEl>
                                          <p:spTgt spid="4916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500"/>
                                        <p:tgtEl>
                                          <p:spTgt spid="4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9159"/>
                                        </p:tgtEl>
                                        <p:attrNameLst>
                                          <p:attrName>style.visibility</p:attrName>
                                        </p:attrNameLst>
                                      </p:cBhvr>
                                      <p:to>
                                        <p:strVal val="visible"/>
                                      </p:to>
                                    </p:set>
                                    <p:animEffect transition="in" filter="fade">
                                      <p:cBhvr>
                                        <p:cTn id="51" dur="500"/>
                                        <p:tgtEl>
                                          <p:spTgt spid="4915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par>
                                <p:cTn id="63" presetID="10" presetClass="entr" presetSubtype="0" fill="hold" nodeType="with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500"/>
                                        <p:tgtEl>
                                          <p:spTgt spid="1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500"/>
                                        <p:tgtEl>
                                          <p:spTgt spid="31"/>
                                        </p:tgtEl>
                                      </p:cBhvr>
                                    </p:animEffect>
                                  </p:childTnLst>
                                </p:cTn>
                              </p:par>
                              <p:par>
                                <p:cTn id="69" presetID="10" presetClass="entr" presetSubtype="0" fill="hold" nodeType="with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500"/>
                                        <p:tgtEl>
                                          <p:spTgt spid="19"/>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500"/>
                                        <p:tgtEl>
                                          <p:spTgt spid="59"/>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fade">
                                      <p:cBhvr>
                                        <p:cTn id="81" dur="500"/>
                                        <p:tgtEl>
                                          <p:spTgt spid="51"/>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fade">
                                      <p:cBhvr>
                                        <p:cTn id="84" dur="500"/>
                                        <p:tgtEl>
                                          <p:spTgt spid="27"/>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fade">
                                      <p:cBhvr>
                                        <p:cTn id="87" dur="500"/>
                                        <p:tgtEl>
                                          <p:spTgt spid="41"/>
                                        </p:tgtEl>
                                      </p:cBhvr>
                                    </p:animEffect>
                                  </p:childTnLst>
                                </p:cTn>
                              </p:par>
                              <p:par>
                                <p:cTn id="88" presetID="10" presetClass="entr" presetSubtype="0" fill="hold" nodeType="with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fade">
                                      <p:cBhvr>
                                        <p:cTn id="90" dur="500"/>
                                        <p:tgtEl>
                                          <p:spTgt spid="29"/>
                                        </p:tgtEl>
                                      </p:cBhvr>
                                    </p:animEffect>
                                  </p:childTnLst>
                                </p:cTn>
                              </p:par>
                              <p:par>
                                <p:cTn id="91" presetID="10" presetClass="entr" presetSubtype="0" fill="hold" nodeType="withEffect">
                                  <p:stCondLst>
                                    <p:cond delay="0"/>
                                  </p:stCondLst>
                                  <p:childTnLst>
                                    <p:set>
                                      <p:cBhvr>
                                        <p:cTn id="92" dur="1" fill="hold">
                                          <p:stCondLst>
                                            <p:cond delay="0"/>
                                          </p:stCondLst>
                                        </p:cTn>
                                        <p:tgtEl>
                                          <p:spTgt spid="46"/>
                                        </p:tgtEl>
                                        <p:attrNameLst>
                                          <p:attrName>style.visibility</p:attrName>
                                        </p:attrNameLst>
                                      </p:cBhvr>
                                      <p:to>
                                        <p:strVal val="visible"/>
                                      </p:to>
                                    </p:set>
                                    <p:animEffect transition="in" filter="fade">
                                      <p:cBhvr>
                                        <p:cTn id="93" dur="500"/>
                                        <p:tgtEl>
                                          <p:spTgt spid="46"/>
                                        </p:tgtEl>
                                      </p:cBhvr>
                                    </p:animEffect>
                                  </p:childTnLst>
                                </p:cTn>
                              </p:par>
                              <p:par>
                                <p:cTn id="94" presetID="10" presetClass="entr" presetSubtype="0" fill="hold" nodeType="withEffect">
                                  <p:stCondLst>
                                    <p:cond delay="0"/>
                                  </p:stCondLst>
                                  <p:childTnLst>
                                    <p:set>
                                      <p:cBhvr>
                                        <p:cTn id="95" dur="1" fill="hold">
                                          <p:stCondLst>
                                            <p:cond delay="0"/>
                                          </p:stCondLst>
                                        </p:cTn>
                                        <p:tgtEl>
                                          <p:spTgt spid="26"/>
                                        </p:tgtEl>
                                        <p:attrNameLst>
                                          <p:attrName>style.visibility</p:attrName>
                                        </p:attrNameLst>
                                      </p:cBhvr>
                                      <p:to>
                                        <p:strVal val="visible"/>
                                      </p:to>
                                    </p:set>
                                    <p:animEffect transition="in" filter="fade">
                                      <p:cBhvr>
                                        <p:cTn id="96" dur="500"/>
                                        <p:tgtEl>
                                          <p:spTgt spid="26"/>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32"/>
                                        </p:tgtEl>
                                        <p:attrNameLst>
                                          <p:attrName>style.visibility</p:attrName>
                                        </p:attrNameLst>
                                      </p:cBhvr>
                                      <p:to>
                                        <p:strVal val="visible"/>
                                      </p:to>
                                    </p:set>
                                    <p:animEffect transition="in" filter="fade">
                                      <p:cBhvr>
                                        <p:cTn id="101" dur="500"/>
                                        <p:tgtEl>
                                          <p:spTgt spid="32"/>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fade">
                                      <p:cBhvr>
                                        <p:cTn id="106" dur="500"/>
                                        <p:tgtEl>
                                          <p:spTgt spid="55"/>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56"/>
                                        </p:tgtEl>
                                        <p:attrNameLst>
                                          <p:attrName>style.visibility</p:attrName>
                                        </p:attrNameLst>
                                      </p:cBhvr>
                                      <p:to>
                                        <p:strVal val="visible"/>
                                      </p:to>
                                    </p:set>
                                    <p:animEffect transition="in" filter="fade">
                                      <p:cBhvr>
                                        <p:cTn id="111" dur="500"/>
                                        <p:tgtEl>
                                          <p:spTgt spid="56"/>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58"/>
                                        </p:tgtEl>
                                        <p:attrNameLst>
                                          <p:attrName>style.visibility</p:attrName>
                                        </p:attrNameLst>
                                      </p:cBhvr>
                                      <p:to>
                                        <p:strVal val="visible"/>
                                      </p:to>
                                    </p:set>
                                    <p:animEffect transition="in" filter="fade">
                                      <p:cBhvr>
                                        <p:cTn id="114"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6" grpId="0"/>
      <p:bldP spid="7" grpId="0"/>
      <p:bldP spid="8" grpId="0"/>
      <p:bldP spid="20" grpId="0"/>
      <p:bldP spid="21" grpId="0" animBg="1"/>
      <p:bldP spid="23" grpId="0"/>
      <p:bldP spid="31" grpId="0"/>
      <p:bldP spid="27" grpId="0" animBg="1"/>
      <p:bldP spid="41" grpId="0"/>
      <p:bldP spid="51" grpId="0"/>
      <p:bldP spid="44" grpId="0"/>
      <p:bldP spid="55" grpId="0" animBg="1"/>
      <p:bldP spid="56" grpId="0" animBg="1"/>
      <p:bldP spid="58" grpId="0" animBg="1"/>
      <p:bldP spid="59"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640</TotalTime>
  <Words>1166</Words>
  <Application>Microsoft Office PowerPoint</Application>
  <PresentationFormat>On-screen Show (4:3)</PresentationFormat>
  <Paragraphs>159</Paragraphs>
  <Slides>19</Slides>
  <Notes>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19</vt:i4>
      </vt:variant>
    </vt:vector>
  </HeadingPairs>
  <TitlesOfParts>
    <vt:vector size="22" baseType="lpstr">
      <vt:lpstr>Default Design</vt:lpstr>
      <vt:lpstr>Bitmap Image</vt:lpstr>
      <vt:lpstr>ChemSketch</vt:lpstr>
      <vt:lpstr>PowerPoint Presentation</vt:lpstr>
      <vt:lpstr>PowerPoint Presentation</vt:lpstr>
      <vt:lpstr>Back to the drawing board….</vt:lpstr>
      <vt:lpstr>PowerPoint Presentation</vt:lpstr>
      <vt:lpstr>Images of hybrid sigma bond formation</vt:lpstr>
      <vt:lpstr>PowerPoint Presentation</vt:lpstr>
      <vt:lpstr>PowerPoint Presentation</vt:lpstr>
      <vt:lpstr>Pi bonds: Pauling’s really great idea to use the `leftovers’</vt:lpstr>
      <vt:lpstr>Pi bonds: Pauling’s really great idea to use the `leftovers’ (cont.)</vt:lpstr>
      <vt:lpstr>How Pauling’s model `fixes’ the problems with Lewis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Problems with Pauling Valence Bond (LCAO) Model: 1955</vt:lpstr>
    </vt:vector>
  </TitlesOfParts>
  <Company>Alfred State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Organic Chemistry: 1828</dc:title>
  <dc:creator>Help Desk</dc:creator>
  <cp:lastModifiedBy>Fong, Jerry</cp:lastModifiedBy>
  <cp:revision>47</cp:revision>
  <dcterms:created xsi:type="dcterms:W3CDTF">2007-08-22T22:55:46Z</dcterms:created>
  <dcterms:modified xsi:type="dcterms:W3CDTF">2013-09-04T18:18:50Z</dcterms:modified>
</cp:coreProperties>
</file>