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5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200E5-655D-45A8-A707-A31992D36966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AFB435-B7C2-4C9B-AF29-F8166EC4A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22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B435-B7C2-4C9B-AF29-F8166EC4AA6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80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B435-B7C2-4C9B-AF29-F8166EC4AA6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702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0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89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7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8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8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15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04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8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69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35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745F-F3B3-4093-B82E-DA00D1F2B6C8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0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frm=1&amp;source=images&amp;cd=&amp;cad=rja&amp;uact=8&amp;docid=7iYB_y_isAZxPM&amp;tbnid=dlsko5VXllJQ_M:&amp;ved=0CAUQjRw&amp;url=http://edtech2.boisestate.edu/kilnerr/502/jigsaw.html&amp;ei=EYP-U9rKMeWZ8gGUvICwCA&amp;bvm=bv.74035653,d.cWc&amp;psig=AFQjCNFyWGis1ozwHuPCacbfEiSvFca8dQ&amp;ust=1409274999162306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0.gstatic.com/images?q=tbn:ANd9GcS0XzFiVGz0fYLT_4RAv3yRR49FPBfKo8rilpqIjamt4-nGS5VpY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191214"/>
            <a:ext cx="6172200" cy="466678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" y="152400"/>
            <a:ext cx="8915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Electronegativity</a:t>
            </a:r>
            <a:r>
              <a:rPr lang="en-US" sz="3200" dirty="0" smtClean="0"/>
              <a:t> is a measure of how badly a given element wants to steal electrons from its neighbors. (pp 28-30). It guides predictions for dipole directions</a:t>
            </a:r>
          </a:p>
          <a:p>
            <a:r>
              <a:rPr lang="en-US" sz="3200" dirty="0" smtClean="0"/>
              <a:t>(CH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OH example)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57554" y="1087438"/>
            <a:ext cx="8763000" cy="33321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altLang="zh-CN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octet	             octet		   octet	     	  octet	            no octet</a:t>
            </a:r>
            <a:endParaRPr kumimoji="0" lang="en-US" altLang="zh-CN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no lone pairs	no lone pairs	   lone pairs	lone pairs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no charge	no charge	  no charge	charge			  </a:t>
            </a:r>
            <a:endParaRPr kumimoji="0" lang="en-US" altLang="zh-CN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 no dipole	</a:t>
            </a: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dipole                       </a:t>
            </a: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dipole	</a:t>
            </a: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dipole</a:t>
            </a:r>
            <a:endParaRPr kumimoji="0" lang="en-US" altLang="zh-CN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altLang="zh-CN" sz="2800" b="1" i="1" dirty="0" smtClean="0">
                <a:solidFill>
                  <a:srgbClr val="FF0000"/>
                </a:solidFill>
                <a:latin typeface="Calibri" pitchFamily="34" charset="0"/>
                <a:ea typeface="SimSun" pitchFamily="2" charset="-122"/>
                <a:cs typeface="Arial" pitchFamily="34" charset="0"/>
              </a:rPr>
              <a:t>EXAMPLES </a:t>
            </a:r>
            <a:endParaRPr kumimoji="0" lang="en-US" altLang="zh-CN" sz="28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CH</a:t>
            </a:r>
            <a:r>
              <a:rPr kumimoji="0" lang="en-US" altLang="zh-CN" sz="2800" b="1" i="1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4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    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     CH</a:t>
            </a:r>
            <a:r>
              <a:rPr kumimoji="0" lang="en-US" altLang="zh-CN" sz="2800" b="1" i="1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3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-CH-CH</a:t>
            </a:r>
            <a:r>
              <a:rPr kumimoji="0" lang="en-US" altLang="zh-CN" sz="2800" b="1" i="1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3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	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 :NH</a:t>
            </a:r>
            <a:r>
              <a:rPr kumimoji="0" lang="en-US" altLang="zh-CN" sz="2800" b="1" i="1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3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           HC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  <a:sym typeface="Symbol" pitchFamily="18" charset="2"/>
              </a:rPr>
              <a:t>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C: </a:t>
            </a:r>
            <a:r>
              <a:rPr kumimoji="0" lang="en-US" altLang="zh-CN" sz="2800" b="1" i="1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-</a:t>
            </a:r>
            <a:r>
              <a:rPr kumimoji="0" lang="en-US" altLang="zh-CN" sz="2800" b="1" i="1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	HOO*									Br*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								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CH</a:t>
            </a:r>
            <a:r>
              <a:rPr kumimoji="0" lang="en-US" altLang="zh-CN" sz="28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3</a:t>
            </a:r>
            <a:r>
              <a:rPr kumimoji="0" lang="en-US" altLang="zh-CN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*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	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							</a:t>
            </a:r>
            <a:r>
              <a:rPr kumimoji="0" lang="en-US" altLang="zh-CN" sz="24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 </a:t>
            </a: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altLang="zh-CN" sz="4000" b="1" i="1" dirty="0" smtClean="0">
                <a:latin typeface="Times New Roman" pitchFamily="18" charset="0"/>
                <a:ea typeface="SimSun" pitchFamily="2" charset="-122"/>
                <a:cs typeface="Arial" pitchFamily="34" charset="0"/>
              </a:rPr>
              <a:t>Reactivity increases to right</a:t>
            </a:r>
            <a:endParaRPr kumimoji="0" lang="en-US" altLang="zh-CN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148862" y="5791200"/>
            <a:ext cx="6096000" cy="0"/>
          </a:xfrm>
          <a:prstGeom prst="straightConnector1">
            <a:avLst/>
          </a:prstGeom>
          <a:ln w="793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3400" y="76200"/>
            <a:ext cx="6711462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Rough Lewis predictions for reactivity trends (Supplement 2)</a:t>
            </a:r>
            <a:endParaRPr lang="en-US" sz="2800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2133600" y="1087438"/>
            <a:ext cx="175553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32048" y="1201738"/>
            <a:ext cx="1720533" cy="4475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01947" y="1144607"/>
            <a:ext cx="1673469" cy="4475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34499" y="1134948"/>
            <a:ext cx="1509080" cy="4475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192945" y="1201624"/>
            <a:ext cx="1676400" cy="4475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87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57554" y="1087438"/>
            <a:ext cx="8763000" cy="33321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altLang="zh-CN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octet	             octet		   octet	     	  octet	            no octet</a:t>
            </a:r>
            <a:endParaRPr kumimoji="0" lang="en-US" altLang="zh-CN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no lone pairs	no lone pairs	   lone pairs	lone pairs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no charge	no charge	  no charge	charge			  </a:t>
            </a:r>
            <a:endParaRPr kumimoji="0" lang="en-US" altLang="zh-CN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 no dipole	                            dipole		dipole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altLang="zh-CN" sz="2800" b="1" i="1" dirty="0" smtClean="0">
                <a:solidFill>
                  <a:srgbClr val="FF0000"/>
                </a:solidFill>
                <a:latin typeface="Calibri" pitchFamily="34" charset="0"/>
                <a:ea typeface="SimSun" pitchFamily="2" charset="-122"/>
                <a:cs typeface="Arial" pitchFamily="34" charset="0"/>
              </a:rPr>
              <a:t>EXAMPLES </a:t>
            </a:r>
            <a:endParaRPr kumimoji="0" lang="en-US" altLang="zh-CN" sz="28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CH</a:t>
            </a:r>
            <a:r>
              <a:rPr kumimoji="0" lang="en-US" altLang="zh-CN" sz="2800" b="1" i="1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4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    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     CH</a:t>
            </a:r>
            <a:r>
              <a:rPr kumimoji="0" lang="en-US" altLang="zh-CN" sz="2800" b="1" i="1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3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-CH-CH</a:t>
            </a:r>
            <a:r>
              <a:rPr kumimoji="0" lang="en-US" altLang="zh-CN" sz="2800" b="1" i="1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3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	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 :NH</a:t>
            </a:r>
            <a:r>
              <a:rPr kumimoji="0" lang="en-US" altLang="zh-CN" sz="2800" b="1" i="1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3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           HC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  <a:sym typeface="Symbol" pitchFamily="18" charset="2"/>
              </a:rPr>
              <a:t>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C: </a:t>
            </a:r>
            <a:r>
              <a:rPr kumimoji="0" lang="en-US" altLang="zh-CN" sz="2800" b="1" i="1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-</a:t>
            </a:r>
            <a:r>
              <a:rPr kumimoji="0" lang="en-US" altLang="zh-CN" sz="2800" b="1" i="1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	HOO*									Br*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								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CH</a:t>
            </a:r>
            <a:r>
              <a:rPr kumimoji="0" lang="en-US" altLang="zh-CN" sz="28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3</a:t>
            </a:r>
            <a:r>
              <a:rPr kumimoji="0" lang="en-US" altLang="zh-CN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*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	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							</a:t>
            </a:r>
            <a:r>
              <a:rPr kumimoji="0" lang="en-US" altLang="zh-CN" sz="24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 </a:t>
            </a: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altLang="zh-CN" sz="4000" b="1" i="1" dirty="0" smtClean="0">
                <a:latin typeface="Times New Roman" pitchFamily="18" charset="0"/>
                <a:ea typeface="SimSun" pitchFamily="2" charset="-122"/>
                <a:cs typeface="Arial" pitchFamily="34" charset="0"/>
              </a:rPr>
              <a:t>Reactivity increases to right</a:t>
            </a:r>
            <a:endParaRPr kumimoji="0" lang="en-US" altLang="zh-CN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148862" y="5791200"/>
            <a:ext cx="6096000" cy="0"/>
          </a:xfrm>
          <a:prstGeom prst="straightConnector1">
            <a:avLst/>
          </a:prstGeom>
          <a:ln w="793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3400" y="76200"/>
            <a:ext cx="6711462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Rough Lewis predictions for reactivity trends (Supplement 2)</a:t>
            </a:r>
            <a:endParaRPr lang="en-US" sz="2800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2133600" y="1087438"/>
            <a:ext cx="175553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09800" y="1087438"/>
            <a:ext cx="1679331" cy="4475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89130" y="1087438"/>
            <a:ext cx="1673469" cy="4475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715000" y="1239838"/>
            <a:ext cx="1509080" cy="4475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086600" y="1281114"/>
            <a:ext cx="1676400" cy="4475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7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56</Words>
  <Application>Microsoft Office PowerPoint</Application>
  <PresentationFormat>On-screen Show (4:3)</PresentationFormat>
  <Paragraphs>46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SimSun</vt:lpstr>
      <vt:lpstr>Arial</vt:lpstr>
      <vt:lpstr>Calibri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8</cp:revision>
  <dcterms:created xsi:type="dcterms:W3CDTF">2012-09-03T13:45:47Z</dcterms:created>
  <dcterms:modified xsi:type="dcterms:W3CDTF">2014-08-29T20:39:03Z</dcterms:modified>
</cp:coreProperties>
</file>