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4C5B-9114-4810-978E-2695313D36D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BCAF-4817-464F-AEE7-DED118198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4C5B-9114-4810-978E-2695313D36D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BCAF-4817-464F-AEE7-DED118198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4C5B-9114-4810-978E-2695313D36D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BCAF-4817-464F-AEE7-DED118198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4C5B-9114-4810-978E-2695313D36D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BCAF-4817-464F-AEE7-DED118198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4C5B-9114-4810-978E-2695313D36D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BCAF-4817-464F-AEE7-DED118198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4C5B-9114-4810-978E-2695313D36D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BCAF-4817-464F-AEE7-DED118198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4C5B-9114-4810-978E-2695313D36D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BCAF-4817-464F-AEE7-DED118198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4C5B-9114-4810-978E-2695313D36D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BCAF-4817-464F-AEE7-DED118198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4C5B-9114-4810-978E-2695313D36D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BCAF-4817-464F-AEE7-DED118198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4C5B-9114-4810-978E-2695313D36D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BCAF-4817-464F-AEE7-DED118198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4C5B-9114-4810-978E-2695313D36D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BCAF-4817-464F-AEE7-DED118198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24C5B-9114-4810-978E-2695313D36D7}" type="datetimeFigureOut">
              <a:rPr lang="en-US" smtClean="0"/>
              <a:pPr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0BCAF-4817-464F-AEE7-DED118198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Elements closer to the </a:t>
            </a:r>
            <a:r>
              <a:rPr lang="en-US" sz="3200" b="1" dirty="0" smtClean="0">
                <a:solidFill>
                  <a:srgbClr val="FF0000"/>
                </a:solidFill>
              </a:rPr>
              <a:t>center</a:t>
            </a:r>
            <a:r>
              <a:rPr lang="en-US" sz="3200" dirty="0" smtClean="0"/>
              <a:t> of the </a:t>
            </a:r>
            <a:r>
              <a:rPr lang="en-US" sz="3200" b="1" dirty="0" smtClean="0"/>
              <a:t>Periodic Table</a:t>
            </a:r>
            <a:r>
              <a:rPr lang="en-US" sz="3200" dirty="0" smtClean="0"/>
              <a:t> tend to be at the center of molecules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600200" y="2438400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O-</a:t>
            </a:r>
            <a:r>
              <a:rPr lang="en-US" sz="3200" b="1" dirty="0" smtClean="0">
                <a:solidFill>
                  <a:srgbClr val="FF0000"/>
                </a:solidFill>
              </a:rPr>
              <a:t>C</a:t>
            </a:r>
            <a:r>
              <a:rPr lang="en-US" sz="3200" dirty="0" smtClean="0"/>
              <a:t>-O   not O-O-</a:t>
            </a:r>
            <a:r>
              <a:rPr lang="en-US" sz="3200" b="1" dirty="0" smtClean="0">
                <a:solidFill>
                  <a:srgbClr val="FF0000"/>
                </a:solidFill>
              </a:rPr>
              <a:t>C </a:t>
            </a:r>
            <a:r>
              <a:rPr lang="en-US" sz="3200" dirty="0" smtClean="0"/>
              <a:t>  for </a:t>
            </a:r>
            <a:r>
              <a:rPr lang="en-US" sz="3200" b="1" dirty="0" smtClean="0">
                <a:solidFill>
                  <a:srgbClr val="FF0000"/>
                </a:solidFill>
              </a:rPr>
              <a:t>C</a:t>
            </a:r>
            <a:r>
              <a:rPr lang="en-US" sz="3200" dirty="0" smtClean="0"/>
              <a:t>O</a:t>
            </a:r>
            <a:r>
              <a:rPr lang="en-US" sz="3200" baseline="-25000" dirty="0" smtClean="0"/>
              <a:t>2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1676400"/>
            <a:ext cx="289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/>
              <a:t>examples</a:t>
            </a:r>
            <a:endParaRPr lang="en-US" sz="44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3200400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O-</a:t>
            </a:r>
            <a:r>
              <a:rPr lang="en-US" sz="3200" b="1" dirty="0" smtClean="0">
                <a:solidFill>
                  <a:srgbClr val="FF0000"/>
                </a:solidFill>
              </a:rPr>
              <a:t>S</a:t>
            </a:r>
            <a:r>
              <a:rPr lang="en-US" sz="3200" dirty="0" smtClean="0"/>
              <a:t>-O   not O-O-</a:t>
            </a:r>
            <a:r>
              <a:rPr lang="en-US" sz="3200" b="1" dirty="0" smtClean="0">
                <a:solidFill>
                  <a:srgbClr val="FF0000"/>
                </a:solidFill>
              </a:rPr>
              <a:t>S</a:t>
            </a:r>
            <a:r>
              <a:rPr lang="en-US" sz="3200" dirty="0" smtClean="0"/>
              <a:t>   for </a:t>
            </a:r>
            <a:r>
              <a:rPr lang="en-US" sz="3200" b="1" dirty="0" smtClean="0">
                <a:solidFill>
                  <a:srgbClr val="FF0000"/>
                </a:solidFill>
              </a:rPr>
              <a:t>S</a:t>
            </a:r>
            <a:r>
              <a:rPr lang="en-US" sz="3200" dirty="0" smtClean="0"/>
              <a:t>O</a:t>
            </a:r>
            <a:r>
              <a:rPr lang="en-US" sz="3200" baseline="-25000" dirty="0" smtClean="0"/>
              <a:t>2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905000" y="4572000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</a:t>
            </a:r>
            <a:r>
              <a:rPr lang="en-US" sz="3200" dirty="0" smtClean="0"/>
              <a:t>          not  </a:t>
            </a:r>
            <a:r>
              <a:rPr lang="en-US" sz="3200" dirty="0" err="1" smtClean="0"/>
              <a:t>Cl</a:t>
            </a:r>
            <a:r>
              <a:rPr lang="en-US" sz="3200" dirty="0" smtClean="0"/>
              <a:t>-</a:t>
            </a:r>
            <a:r>
              <a:rPr lang="en-US" sz="3200" dirty="0" err="1" smtClean="0"/>
              <a:t>Cl</a:t>
            </a:r>
            <a:r>
              <a:rPr lang="en-US" sz="3200" dirty="0" smtClean="0"/>
              <a:t>-</a:t>
            </a:r>
            <a:r>
              <a:rPr lang="en-US" sz="3200" b="1" dirty="0" smtClean="0">
                <a:solidFill>
                  <a:srgbClr val="FF0000"/>
                </a:solidFill>
              </a:rPr>
              <a:t>P</a:t>
            </a:r>
            <a:r>
              <a:rPr lang="en-US" sz="3200" dirty="0" smtClean="0"/>
              <a:t>-</a:t>
            </a:r>
            <a:r>
              <a:rPr lang="en-US" sz="3200" dirty="0" err="1" smtClean="0"/>
              <a:t>Cl</a:t>
            </a:r>
            <a:r>
              <a:rPr lang="en-US" sz="3200" dirty="0" smtClean="0"/>
              <a:t>  for </a:t>
            </a:r>
            <a:r>
              <a:rPr lang="en-US" sz="3200" b="1" dirty="0" smtClean="0">
                <a:solidFill>
                  <a:srgbClr val="FF0000"/>
                </a:solidFill>
              </a:rPr>
              <a:t>P</a:t>
            </a:r>
            <a:r>
              <a:rPr lang="en-US" sz="3200" dirty="0" smtClean="0"/>
              <a:t>Cl</a:t>
            </a:r>
            <a:r>
              <a:rPr lang="en-US" sz="3200" baseline="-25000" dirty="0" smtClean="0"/>
              <a:t>3</a:t>
            </a:r>
            <a:endParaRPr lang="en-US" sz="3200" dirty="0"/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1600200" y="4419600"/>
            <a:ext cx="381000" cy="3048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209800" y="4572000"/>
            <a:ext cx="457200" cy="2286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33600" y="4953000"/>
            <a:ext cx="0" cy="6096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219200" y="4038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Cl</a:t>
            </a:r>
            <a:endParaRPr 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590800" y="42672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Cl</a:t>
            </a:r>
            <a:endParaRPr lang="en-US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981200" y="5486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Cl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9" grpId="0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baileybio.com/plogger/images/anatomy___physiology/10._powerpoint_-_cardiovascular_system/hemoglob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219200"/>
            <a:ext cx="6096000" cy="45624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" y="228600"/>
            <a:ext cx="8763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Extreme example of Periodic centrality rule: </a:t>
            </a:r>
            <a:r>
              <a:rPr lang="en-US" sz="3200" b="1" dirty="0" smtClean="0">
                <a:solidFill>
                  <a:srgbClr val="FF0000"/>
                </a:solidFill>
              </a:rPr>
              <a:t>Hemoglobin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800" y="4876800"/>
            <a:ext cx="274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Iron (III) </a:t>
            </a:r>
            <a:r>
              <a:rPr lang="en-US" sz="3200" b="1" dirty="0" err="1" smtClean="0"/>
              <a:t>porphyrin</a:t>
            </a:r>
            <a:r>
              <a:rPr lang="en-US" sz="3200" b="1" dirty="0" smtClean="0"/>
              <a:t> complex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masimo.com/images/anemia_ic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371600"/>
            <a:ext cx="5181600" cy="433527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533400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O</a:t>
            </a:r>
            <a:r>
              <a:rPr lang="en-US" sz="3000" b="1" baseline="-25000" dirty="0" smtClean="0"/>
              <a:t>2</a:t>
            </a:r>
            <a:r>
              <a:rPr lang="en-US" sz="3000" b="1" dirty="0" smtClean="0"/>
              <a:t> attaches to Fe(III) </a:t>
            </a:r>
            <a:r>
              <a:rPr lang="en-US" sz="3000" b="1" dirty="0" err="1" smtClean="0"/>
              <a:t>porphyrin</a:t>
            </a:r>
            <a:r>
              <a:rPr lang="en-US" sz="3000" b="1" dirty="0" smtClean="0"/>
              <a:t> sites so we can breathe </a:t>
            </a:r>
            <a:endParaRPr lang="en-US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61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4</cp:revision>
  <dcterms:created xsi:type="dcterms:W3CDTF">2012-08-30T03:28:25Z</dcterms:created>
  <dcterms:modified xsi:type="dcterms:W3CDTF">2014-08-27T16:31:53Z</dcterms:modified>
</cp:coreProperties>
</file>