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F9D7D-0E1C-4903-A788-0DFB0B6FABE5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8DA4B-C580-40BB-8C99-F0265369D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8DA4B-C580-40BB-8C99-F0265369DA6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8DA4B-C580-40BB-8C99-F0265369DA6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0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0A8A6-D156-4F44-A047-E3636D4C02EE}" type="datetimeFigureOut">
              <a:rPr lang="en-US" smtClean="0"/>
              <a:pPr/>
              <a:t>11/8/2014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&amp;url=http://www.easychem.com.au/production-of-materials/fossil-fuel-products/ethylene-s-bonding-and-products&amp;ei=nXxdVIbMH4X0yATKt4DIDw&amp;psig=AFQjCNEuATR6yaAXVol_rG5fTCYYztyQdQ&amp;ust=141549929362263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CAcQjRw&amp;url=http://web.chem.ucsb.edu/~kalju/chem109C/DielsAlder.html&amp;ei=fXxdVNKCGYT7yATL5YDgCQ&amp;psig=AFQjCNF_f2MXuFdOluvsTud7C51SE05_kg&amp;ust=141549924221490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https://encrypted-tbn0.gstatic.com/images?q=tbn:ANd9GcRp9TSHLZT58pfqU8THKwPKbuwXSND0W3UPuOM8zMDb2nxyqhFyh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657600"/>
            <a:ext cx="2352675" cy="1943101"/>
          </a:xfrm>
          <a:prstGeom prst="rect">
            <a:avLst/>
          </a:prstGeom>
          <a:noFill/>
        </p:spPr>
      </p:pic>
      <p:pic>
        <p:nvPicPr>
          <p:cNvPr id="31749" name="Picture 5" descr="C:\Users\fong\Pictures\ethylen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609600"/>
            <a:ext cx="2409825" cy="18954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62400" y="0"/>
            <a:ext cx="5181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Introduction to </a:t>
            </a:r>
            <a:r>
              <a:rPr lang="en-US" sz="3600" b="1" dirty="0" smtClean="0">
                <a:solidFill>
                  <a:srgbClr val="FF0000"/>
                </a:solidFill>
              </a:rPr>
              <a:t>alkenes</a:t>
            </a:r>
          </a:p>
          <a:p>
            <a:r>
              <a:rPr lang="en-US" sz="3600" dirty="0" smtClean="0"/>
              <a:t>(one of Doc’s thesis areas)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usual 2D picture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2971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Ball and stick model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0.gstatic.com/images?q=tbn:ANd9GcRWpvaqaSr3CkTe6C2_FVp18O_J996g6vFDS9k-EVPY2F3Gj8X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3962400" cy="34671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09600" y="1219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ym typeface="Symbol"/>
              </a:rPr>
              <a:t> bond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  better way to think of ethylene: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34290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Flat sp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sigma (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) </a:t>
            </a:r>
            <a:r>
              <a:rPr lang="en-US" sz="3600" b="1" dirty="0" smtClean="0">
                <a:solidFill>
                  <a:srgbClr val="FF0000"/>
                </a:solidFill>
              </a:rPr>
              <a:t>structure bonds  squished inside by </a:t>
            </a:r>
            <a:r>
              <a:rPr lang="en-US" sz="3600" b="1" dirty="0" smtClean="0">
                <a:sym typeface="Symbol"/>
              </a:rPr>
              <a:t></a:t>
            </a:r>
            <a:r>
              <a:rPr lang="en-US" sz="3600" b="1" dirty="0" smtClean="0">
                <a:solidFill>
                  <a:srgbClr val="FF0000"/>
                </a:solidFill>
              </a:rPr>
              <a:t> and rendered chemically irrelevant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2098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 system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(help me! help me !)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7620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big, fat </a:t>
            </a:r>
            <a:r>
              <a:rPr lang="en-US" sz="3600" b="1" dirty="0" smtClean="0">
                <a:sym typeface="Symbol"/>
              </a:rPr>
              <a:t></a:t>
            </a:r>
            <a:r>
              <a:rPr lang="en-US" sz="3600" b="1" dirty="0" smtClean="0"/>
              <a:t> system is the main thing…</a:t>
            </a:r>
            <a:endParaRPr lang="en-US" sz="3600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429000" y="2438400"/>
            <a:ext cx="152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133600" y="2743200"/>
            <a:ext cx="1447800" cy="1219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fong\Pictures\squashed pupp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607257"/>
            <a:ext cx="4724399" cy="625074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343400" y="1905000"/>
            <a:ext cx="8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ym typeface="Symbol"/>
              </a:rPr>
              <a:t>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590800"/>
            <a:ext cx="91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sym typeface="Symbol"/>
              </a:rPr>
              <a:t></a:t>
            </a:r>
            <a:endParaRPr lang="en-US" sz="66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5000" y="3276600"/>
            <a:ext cx="1981200" cy="8382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Cartoon rendition of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3200" b="1" dirty="0" smtClean="0">
                <a:sym typeface="Symbol"/>
              </a:rPr>
              <a:t> and 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4478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Rough Reactivity order </a:t>
            </a:r>
            <a:r>
              <a:rPr lang="en-US" sz="3200" dirty="0" smtClean="0"/>
              <a:t>in most cases</a:t>
            </a:r>
          </a:p>
          <a:p>
            <a:endParaRPr lang="en-US" sz="5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09600" y="2743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Symbol"/>
              </a:rPr>
              <a:t> &gt;&gt;&gt;&gt;&gt; lone pairs &gt; 3&gt;2&gt;1&gt;0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fluor.com/FluorProjectPhotos/Ultra/DSAV004400bM_620x230-F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1600200"/>
            <a:ext cx="5546034" cy="2057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0" y="1828800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Fluor Corporation Cracking and </a:t>
            </a:r>
          </a:p>
          <a:p>
            <a:r>
              <a:rPr lang="en-US" sz="2400" dirty="0" smtClean="0"/>
              <a:t>Fractionating facility</a:t>
            </a:r>
            <a:r>
              <a:rPr lang="en-US" sz="2400" dirty="0"/>
              <a:t> </a:t>
            </a:r>
            <a:r>
              <a:rPr lang="en-US" sz="2400" dirty="0" smtClean="0"/>
              <a:t>St. </a:t>
            </a:r>
            <a:r>
              <a:rPr lang="en-US" sz="2400" dirty="0" err="1" smtClean="0"/>
              <a:t>Romuald</a:t>
            </a:r>
            <a:r>
              <a:rPr lang="en-US" sz="2400" dirty="0" smtClean="0"/>
              <a:t>, </a:t>
            </a:r>
          </a:p>
          <a:p>
            <a:r>
              <a:rPr lang="en-US" sz="2400" dirty="0" smtClean="0"/>
              <a:t>Quebec, Canada</a:t>
            </a:r>
            <a:endParaRPr lang="en-US" sz="2400" dirty="0"/>
          </a:p>
        </p:txBody>
      </p:sp>
      <p:pic>
        <p:nvPicPr>
          <p:cNvPr id="10244" name="Picture 4" descr="http://www.burnsmcd.com/Resource_/Project/1408/PageBannerImage/PRO-refining-ONEOKfractionator-01-PW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733800"/>
            <a:ext cx="5638800" cy="189704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852555" y="3980443"/>
            <a:ext cx="289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ONEOK Hydrocarbon fractionator facility</a:t>
            </a:r>
          </a:p>
          <a:p>
            <a:r>
              <a:rPr lang="nl-NL" sz="2800" dirty="0" smtClean="0"/>
              <a:t> Bushton, Kansas, USA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003555"/>
              </p:ext>
            </p:extLst>
          </p:nvPr>
        </p:nvGraphicFramePr>
        <p:xfrm>
          <a:off x="1878439" y="395868"/>
          <a:ext cx="7230337" cy="1000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ChemSketch" r:id="rId6" imgW="4532400" imgH="627840" progId="ACD.ChemSketch.20">
                  <p:embed/>
                </p:oleObj>
              </mc:Choice>
              <mc:Fallback>
                <p:oleObj name="ChemSketch" r:id="rId6" imgW="4532400" imgH="6278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439" y="395868"/>
                        <a:ext cx="7230337" cy="1000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18385" y="549333"/>
            <a:ext cx="152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C2-C8 </a:t>
            </a:r>
            <a:r>
              <a:rPr lang="en-US" sz="3200" dirty="0" err="1" smtClean="0"/>
              <a:t>alkanes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3604148" y="1154484"/>
            <a:ext cx="528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sz="2400" dirty="0" smtClean="0"/>
              <a:t>253	-104		-47	-6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 C   </a:t>
            </a:r>
            <a:r>
              <a:rPr lang="en-US" sz="2400" dirty="0" err="1" smtClean="0"/>
              <a:t>bp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200" b="1" smtClean="0">
                <a:solidFill>
                  <a:srgbClr val="FF0000"/>
                </a:solidFill>
              </a:rPr>
              <a:t>STEAM-CRACKING TO </a:t>
            </a:r>
            <a:r>
              <a:rPr lang="en-US" sz="2200" b="1" dirty="0" smtClean="0">
                <a:solidFill>
                  <a:srgbClr val="FF0000"/>
                </a:solidFill>
              </a:rPr>
              <a:t>ALKENES</a:t>
            </a:r>
            <a:r>
              <a:rPr lang="en-US" sz="2200" b="1" smtClean="0">
                <a:solidFill>
                  <a:srgbClr val="FF0000"/>
                </a:solidFill>
              </a:rPr>
              <a:t>: INTRODUCTION TO INDUSTRIAL SYNTHESIS 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47" name="Picture 7" descr="http://www.fluor.com/FluorProjectPhotos/Ultra/ultra002M_620x230-F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5905500" cy="21907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96000" y="1371600"/>
            <a:ext cx="2895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single fractionating column for hydrocarbon cracking</a:t>
            </a:r>
            <a:endParaRPr lang="en-US" sz="2400" dirty="0"/>
          </a:p>
        </p:txBody>
      </p:sp>
      <p:pic>
        <p:nvPicPr>
          <p:cNvPr id="18436" name="Picture 4" descr="http://www.r-t-i.com/lib/img/topper/olef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19400"/>
            <a:ext cx="9144000" cy="233362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5172076"/>
            <a:ext cx="42291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 Steam cracking facility </a:t>
            </a:r>
            <a:r>
              <a:rPr lang="en-US" sz="3000" dirty="0" smtClean="0"/>
              <a:t>somewhere </a:t>
            </a:r>
            <a:r>
              <a:rPr lang="en-US" sz="3000" dirty="0" smtClean="0"/>
              <a:t>in Texas</a:t>
            </a:r>
            <a:endParaRPr lang="en-US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5153026"/>
            <a:ext cx="502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Example of Industrial Scale Chemistry</a:t>
            </a:r>
          </a:p>
          <a:p>
            <a:r>
              <a:rPr lang="en-US" sz="2400" b="1" dirty="0" smtClean="0"/>
              <a:t>Just ethylene : ~ 200 billion $/year</a:t>
            </a:r>
          </a:p>
          <a:p>
            <a:r>
              <a:rPr lang="en-US" sz="2400" b="1" dirty="0" smtClean="0"/>
              <a:t>Production ~ 200 million </a:t>
            </a:r>
            <a:r>
              <a:rPr lang="en-US" sz="2000" b="1" dirty="0" smtClean="0"/>
              <a:t>tons/year</a:t>
            </a:r>
            <a:r>
              <a:rPr lang="en-US" sz="2000" dirty="0" smtClean="0"/>
              <a:t>(FYI ~800 billion tons of gasoline were used in the US in 2010)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Synthetic and refined chemical sales  account for a large fraction of the USA’s exports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INDUSTRIAL CHEMISTRY IS AN ENORMOUS, BIG PROFITABLE BUSINESS</a:t>
            </a:r>
            <a:r>
              <a:rPr lang="en-US" sz="2000" b="1" dirty="0" smtClean="0"/>
              <a:t>….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193</Words>
  <Application>Microsoft Office PowerPoint</Application>
  <PresentationFormat>On-screen Show (4:3)</PresentationFormat>
  <Paragraphs>33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ACD/ChemSketch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12</cp:revision>
  <dcterms:created xsi:type="dcterms:W3CDTF">2012-11-03T02:48:02Z</dcterms:created>
  <dcterms:modified xsi:type="dcterms:W3CDTF">2014-11-08T18:13:12Z</dcterms:modified>
</cp:coreProperties>
</file>