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45" autoAdjust="0"/>
  </p:normalViewPr>
  <p:slideViewPr>
    <p:cSldViewPr>
      <p:cViewPr varScale="1">
        <p:scale>
          <a:sx n="70" d="100"/>
          <a:sy n="70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1F797-17B4-48BF-9379-C4B59553771B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DF060-723E-4E02-BD39-A3FC5424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6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DF060-723E-4E02-BD39-A3FC54249C6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DF060-723E-4E02-BD39-A3FC54249C6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DF060-723E-4E02-BD39-A3FC54249C6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3E06-B503-4978-89F4-37903E3C82CD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06538-6359-4380-B1F4-1A459FAD14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457200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Functional Group Language Round Robin</a:t>
            </a:r>
          </a:p>
          <a:p>
            <a:r>
              <a:rPr lang="en-US" sz="2800" b="1" dirty="0" smtClean="0"/>
              <a:t>		(see supplement 3)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Functional group for alcohols=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1600200"/>
            <a:ext cx="129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-OH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4384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R-COOH is which functional group 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2438400"/>
            <a:ext cx="2514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Carboxylic acids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3528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Form for </a:t>
            </a:r>
            <a:r>
              <a:rPr lang="en-US" sz="2400" dirty="0" err="1" smtClean="0"/>
              <a:t>aldehydes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3352800"/>
            <a:ext cx="2362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R-CHO   (R-C=O)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    |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    H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47244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Functional group for </a:t>
            </a:r>
            <a:r>
              <a:rPr lang="en-US" sz="2400" dirty="0" err="1" smtClean="0"/>
              <a:t>alkanes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4724400"/>
            <a:ext cx="1981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-H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54102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 -O-CH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is an example of what functional group ?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5486400"/>
            <a:ext cx="2209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Ethers (R-O-R’)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Functional Group Language Round Robin  (continued)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9906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general form for esters is: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914400"/>
            <a:ext cx="16002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RCOOR’ </a:t>
            </a:r>
          </a:p>
          <a:p>
            <a:r>
              <a:rPr lang="en-US" sz="2400" dirty="0" smtClean="0"/>
              <a:t>(R-C=O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|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O-R’)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6670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RCOCl</a:t>
            </a:r>
            <a:r>
              <a:rPr lang="en-US" sz="2400" dirty="0" smtClean="0"/>
              <a:t> is which functional group 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667000"/>
            <a:ext cx="1981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Acid chlorides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581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				</a:t>
            </a:r>
            <a:r>
              <a:rPr lang="en-US" sz="2800" dirty="0" smtClean="0"/>
              <a:t>I am a(n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3581400"/>
            <a:ext cx="259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Alkene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4724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-C</a:t>
            </a:r>
            <a:r>
              <a:rPr lang="en-US" sz="2400" dirty="0" smtClean="0">
                <a:sym typeface="Symbol"/>
              </a:rPr>
              <a:t>C-CH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is an example of…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4648200"/>
            <a:ext cx="2667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alkynes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5486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N-CH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 is an example of….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5410200"/>
            <a:ext cx="259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amines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89" y="3352800"/>
            <a:ext cx="2865025" cy="80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8" grpId="0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Functional Group Language Round Robin  (continued)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0668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general form for </a:t>
            </a:r>
            <a:r>
              <a:rPr lang="en-US" sz="2400" dirty="0" err="1" smtClean="0"/>
              <a:t>ketones</a:t>
            </a:r>
            <a:r>
              <a:rPr lang="en-US" sz="2400" dirty="0" smtClean="0"/>
              <a:t> is: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1066800"/>
            <a:ext cx="2819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RCOR”</a:t>
            </a:r>
            <a:endParaRPr lang="en-US" sz="2400" dirty="0"/>
          </a:p>
          <a:p>
            <a:r>
              <a:rPr lang="en-US" sz="2400" dirty="0" smtClean="0"/>
              <a:t>R-C=O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|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R”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590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is an amide ?</a:t>
            </a:r>
          </a:p>
          <a:p>
            <a:r>
              <a:rPr lang="en-US" sz="2400" dirty="0" smtClean="0"/>
              <a:t>A)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2         </a:t>
            </a:r>
            <a:r>
              <a:rPr lang="en-US" sz="2400" dirty="0" smtClean="0"/>
              <a:t>B) 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N-CH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-COOH    C)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N-COOH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971800"/>
            <a:ext cx="2438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C)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N-COOH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810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is an ester ?</a:t>
            </a:r>
          </a:p>
          <a:p>
            <a:pPr marL="342900" indent="-342900">
              <a:buAutoNum type="alphaUcParenR"/>
            </a:pP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  <a:r>
              <a:rPr lang="en-US" sz="2400" b="1" baseline="30000" dirty="0"/>
              <a:t>_</a:t>
            </a:r>
            <a:r>
              <a:rPr lang="en-US" sz="2400" dirty="0" smtClean="0"/>
              <a:t>C=O	   B) 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-C=O	     C) 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-C=O 	</a:t>
            </a:r>
          </a:p>
          <a:p>
            <a:pPr marL="342900" indent="-342900"/>
            <a:r>
              <a:rPr lang="en-US" sz="2400" dirty="0" smtClean="0"/>
              <a:t>               |		    |	                   |	</a:t>
            </a:r>
          </a:p>
          <a:p>
            <a:pPr marL="342900" indent="-342900"/>
            <a:r>
              <a:rPr lang="en-US" sz="2400" dirty="0"/>
              <a:t>	</a:t>
            </a:r>
            <a:r>
              <a:rPr lang="en-US" sz="2400" dirty="0" smtClean="0"/>
              <a:t>         O-CH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	    H	                   O-H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4038600"/>
            <a:ext cx="2362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A) 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-C=O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|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OCH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638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form for an alkyl halide (</a:t>
            </a:r>
            <a:r>
              <a:rPr lang="en-US" sz="2400" dirty="0" err="1" smtClean="0"/>
              <a:t>haloalkane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5486400"/>
            <a:ext cx="1905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R-X</a:t>
            </a:r>
          </a:p>
          <a:p>
            <a:r>
              <a:rPr lang="en-US" sz="2400" dirty="0" smtClean="0"/>
              <a:t>X=</a:t>
            </a:r>
            <a:r>
              <a:rPr lang="en-US" sz="2400" dirty="0" err="1" smtClean="0"/>
              <a:t>F,Cl,Br</a:t>
            </a:r>
            <a:r>
              <a:rPr lang="en-US" sz="2400" dirty="0" smtClean="0"/>
              <a:t>, I (halogens)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functional group does </a:t>
            </a:r>
            <a:r>
              <a:rPr lang="en-US" sz="2400" b="1" u="sng" dirty="0" smtClean="0">
                <a:solidFill>
                  <a:srgbClr val="FF0000"/>
                </a:solidFill>
              </a:rPr>
              <a:t>not have </a:t>
            </a:r>
            <a:r>
              <a:rPr lang="en-US" sz="2400" dirty="0" smtClean="0"/>
              <a:t>a C=O (carbonyl group) ?</a:t>
            </a:r>
          </a:p>
          <a:p>
            <a:r>
              <a:rPr lang="en-US" sz="2400" dirty="0" smtClean="0"/>
              <a:t>a) Esters     b)</a:t>
            </a:r>
            <a:r>
              <a:rPr lang="en-US" sz="2400" dirty="0" err="1" smtClean="0"/>
              <a:t>Aldehydes</a:t>
            </a:r>
            <a:r>
              <a:rPr lang="en-US" sz="2400" dirty="0" smtClean="0"/>
              <a:t>   c) Amides    d) Ethers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9144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d) Ethers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General empiric formula for branched </a:t>
            </a:r>
            <a:r>
              <a:rPr lang="en-US" sz="2400" dirty="0" err="1" smtClean="0"/>
              <a:t>alkanes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1828800"/>
            <a:ext cx="205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2n+2</a:t>
            </a:r>
            <a:endParaRPr lang="en-US" sz="24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5146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C-C=O   is in what functional group ?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|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O-CH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2514600"/>
            <a:ext cx="1447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Esters </a:t>
            </a:r>
            <a:br>
              <a:rPr lang="en-US" sz="2400" dirty="0" smtClean="0"/>
            </a:br>
            <a:r>
              <a:rPr lang="en-US" sz="2400" dirty="0" smtClean="0"/>
              <a:t>(RCOOR”)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10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compound is a carboxylic acid?</a:t>
            </a:r>
          </a:p>
          <a:p>
            <a:r>
              <a:rPr lang="en-US" sz="2400" dirty="0" smtClean="0"/>
              <a:t>a)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N-COOH	b) 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C-COOCl    c) RCOR”    d)H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C-COOH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4038600"/>
            <a:ext cx="1752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d)H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C-COOH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800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word is </a:t>
            </a:r>
            <a:r>
              <a:rPr lang="en-US" sz="2400" b="1" u="sng" dirty="0" smtClean="0">
                <a:solidFill>
                  <a:srgbClr val="FF0000"/>
                </a:solidFill>
              </a:rPr>
              <a:t>not</a:t>
            </a:r>
            <a:r>
              <a:rPr lang="en-US" sz="2400" dirty="0" smtClean="0"/>
              <a:t> applied to </a:t>
            </a:r>
            <a:r>
              <a:rPr lang="en-US" sz="2400" dirty="0" err="1" smtClean="0"/>
              <a:t>alkanes</a:t>
            </a:r>
            <a:r>
              <a:rPr lang="en-US" sz="2400" dirty="0" smtClean="0"/>
              <a:t> ?</a:t>
            </a:r>
          </a:p>
          <a:p>
            <a:r>
              <a:rPr lang="en-US" sz="2000" dirty="0" smtClean="0"/>
              <a:t>a) Paraffin </a:t>
            </a:r>
            <a:r>
              <a:rPr lang="en-US" sz="2000" dirty="0" smtClean="0"/>
              <a:t>  </a:t>
            </a:r>
            <a:r>
              <a:rPr lang="en-US" sz="2000" dirty="0" smtClean="0"/>
              <a:t>b) </a:t>
            </a:r>
            <a:r>
              <a:rPr lang="en-US" sz="2000" dirty="0" err="1" smtClean="0"/>
              <a:t>branched,straight</a:t>
            </a:r>
            <a:r>
              <a:rPr lang="en-US" sz="2000" dirty="0" smtClean="0"/>
              <a:t> and </a:t>
            </a:r>
            <a:r>
              <a:rPr lang="en-US" sz="2000" dirty="0" err="1" smtClean="0"/>
              <a:t>cyclo</a:t>
            </a:r>
            <a:r>
              <a:rPr lang="en-US" sz="2000" dirty="0" smtClean="0"/>
              <a:t>  c) saturated    d) hydrocarbon  e) all applied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4800600"/>
            <a:ext cx="2209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e) all applied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715000"/>
            <a:ext cx="6629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Name at least one `functional group’ on the list in Supplement 3 that could be considered </a:t>
            </a:r>
            <a:r>
              <a:rPr lang="en-US" sz="2300" dirty="0" err="1" smtClean="0"/>
              <a:t>di</a:t>
            </a:r>
            <a:r>
              <a:rPr lang="en-US" sz="2300" dirty="0" smtClean="0"/>
              <a:t>-functional </a:t>
            </a:r>
            <a:endParaRPr lang="en-US" sz="23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5562600"/>
            <a:ext cx="2057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Esters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Amides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Acid chlorides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76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Functional Group Language Round Robin  (continued)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9" grpId="0"/>
      <p:bldP spid="11" grpId="0" animBg="1"/>
      <p:bldP spid="12" grpId="0"/>
      <p:bldP spid="13" grpId="0" animBg="1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functional group does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–C=O fall into?</a:t>
            </a:r>
            <a:r>
              <a:rPr lang="en-US" sz="2400" dirty="0"/>
              <a:t>	</a:t>
            </a:r>
            <a:r>
              <a:rPr lang="en-US" sz="2400" dirty="0" smtClean="0"/>
              <a:t>		        |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		        H	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010400" y="838200"/>
            <a:ext cx="2133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aldehydes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1336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two functional group families containing nitrogen (N)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934200" y="2057400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mines 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mides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5814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Of the two functional group families above, which has no C=O 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3657600"/>
            <a:ext cx="2057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Amines</a:t>
            </a:r>
          </a:p>
          <a:p>
            <a:r>
              <a:rPr lang="en-US" sz="2400" dirty="0" smtClean="0"/>
              <a:t>(H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C-NH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for example)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257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Any day doing organic chemistry is…..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5105400"/>
            <a:ext cx="2590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…a good day    </a:t>
            </a:r>
            <a:r>
              <a:rPr lang="en-US" sz="3600" dirty="0" smtClean="0">
                <a:sym typeface="Wingdings" pitchFamily="2" charset="2"/>
              </a:rPr>
              <a:t>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048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Functional Group Language Round Robin  (</a:t>
            </a:r>
            <a:r>
              <a:rPr lang="en-US" b="1" smtClean="0"/>
              <a:t>last page !!)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355</Words>
  <Application>Microsoft Office PowerPoint</Application>
  <PresentationFormat>On-screen Show (4:3)</PresentationFormat>
  <Paragraphs>82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9</cp:revision>
  <dcterms:created xsi:type="dcterms:W3CDTF">2012-09-13T03:04:27Z</dcterms:created>
  <dcterms:modified xsi:type="dcterms:W3CDTF">2013-09-16T14:36:16Z</dcterms:modified>
</cp:coreProperties>
</file>