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3" r:id="rId3"/>
    <p:sldId id="256" r:id="rId4"/>
    <p:sldId id="260" r:id="rId5"/>
    <p:sldId id="257" r:id="rId6"/>
    <p:sldId id="258" r:id="rId7"/>
    <p:sldId id="259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F58E3-FDAD-47AD-B1BA-8CD7F73FAA0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03FCE-D2B1-4E06-93B5-508F4C423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458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45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03FCE-D2B1-4E06-93B5-508F4C423D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03FCE-D2B1-4E06-93B5-508F4C423D7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45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BC9C-EBC8-400D-AF71-CE995534514B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3957E-B72E-46BB-B01E-72EDE34C7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frm=1&amp;source=images&amp;cd=&amp;cad=rja&amp;uact=8&amp;ved=0CAcQjRw&amp;url=http://www.quickmeme.com/meme/3osx3t&amp;ei=W1dtVN_CJ4qYgwT_64HICg&amp;bvm=bv.80120444,d.aWw&amp;psig=AFQjCNG4e1JZmgrX3CBnLjdi_mexOtnaNQ&amp;ust=141653822038237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488162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E1 </a:t>
            </a:r>
            <a:r>
              <a:rPr lang="en-US" sz="3200" b="1" dirty="0" smtClean="0">
                <a:solidFill>
                  <a:srgbClr val="FF0000"/>
                </a:solidFill>
              </a:rPr>
              <a:t>factoids warm-up…class response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9615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 a </a:t>
            </a:r>
            <a:r>
              <a:rPr lang="en-US" sz="3600" b="1" dirty="0" smtClean="0">
                <a:sym typeface="Symbol"/>
              </a:rPr>
              <a:t>-H always needed ?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09" y="1011382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H</a:t>
            </a:r>
            <a:r>
              <a:rPr lang="en-US" sz="3200" b="1" baseline="30000" dirty="0"/>
              <a:t>+</a:t>
            </a:r>
            <a:r>
              <a:rPr lang="en-US" sz="3200" b="1" dirty="0" smtClean="0"/>
              <a:t> catalytic or consumed 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8654" y="2786390"/>
            <a:ext cx="8735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can more than one product alkene form from E1 ?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1072937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catalytic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965" y="2201615"/>
            <a:ext cx="89500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No…methyl shift  will allow alkene to form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8473" y="3340388"/>
            <a:ext cx="766849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Via rearrangement from lower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higher degree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27" y="4114800"/>
            <a:ext cx="8825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key intermediate is the signature of E1 ??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48500" y="4114800"/>
            <a:ext cx="20955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carbocation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48006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rate limiting step in E1 ?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410200"/>
            <a:ext cx="6781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</a:rPr>
              <a:t> formation step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(decomposition of </a:t>
            </a:r>
            <a:r>
              <a:rPr lang="en-US" sz="2800" b="1" dirty="0" err="1" smtClean="0">
                <a:solidFill>
                  <a:srgbClr val="FF0000"/>
                </a:solidFill>
              </a:rPr>
              <a:t>protonated</a:t>
            </a:r>
            <a:r>
              <a:rPr lang="en-US" sz="2800" b="1" dirty="0" smtClean="0">
                <a:solidFill>
                  <a:srgbClr val="FF0000"/>
                </a:solidFill>
              </a:rPr>
              <a:t> alcohol)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640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 animBg="1"/>
      <p:bldP spid="11" grpId="0" animBg="1"/>
      <p:bldP spid="14" grpId="0" animBg="1"/>
      <p:bldP spid="2" grpId="0"/>
      <p:bldP spid="6" grpId="0" animBg="1"/>
      <p:bldP spid="13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E2 factoids warm-up…class response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436" y="1995055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 a </a:t>
            </a:r>
            <a:r>
              <a:rPr lang="en-US" sz="3600" b="1" dirty="0" smtClean="0">
                <a:sym typeface="Symbol"/>
              </a:rPr>
              <a:t>-H always needed ?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5814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starts the E2 mechanism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09" y="808258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OH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catalytic or consumed 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08709" y="2590800"/>
            <a:ext cx="8735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can more than one product alkene form from E2 ?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811327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consumed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99018" y="1981200"/>
            <a:ext cx="104948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yes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5509" y="3048000"/>
            <a:ext cx="766849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Non-equivalent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-H on either side of halogen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1836" y="4114800"/>
            <a:ext cx="8652164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Lone pair from OH- form bond to a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-H, which then donates C-H bond electrons to substrate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6982" y="1408145"/>
            <a:ext cx="851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atoms are involved in E2 electron transfer ?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05800" y="1334547"/>
            <a:ext cx="7481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53340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Is there a primary H effect in E2 ?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7543800" y="5334000"/>
            <a:ext cx="1066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Yes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7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 animBg="1"/>
      <p:bldP spid="11" grpId="0" animBg="1"/>
      <p:bldP spid="14" grpId="0" animBg="1"/>
      <p:bldP spid="15" grpId="0" animBg="1"/>
      <p:bldP spid="17" grpId="0"/>
      <p:bldP spid="18" grpId="0" animBg="1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1430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Substrate for E1 elimination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8763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`</a:t>
            </a:r>
            <a:r>
              <a:rPr lang="en-US" sz="3600" b="1" dirty="0" smtClean="0">
                <a:solidFill>
                  <a:srgbClr val="FF0000"/>
                </a:solidFill>
              </a:rPr>
              <a:t>ELIMINATION  </a:t>
            </a:r>
            <a:r>
              <a:rPr lang="en-US" sz="3600" b="1" dirty="0" smtClean="0"/>
              <a:t>(</a:t>
            </a:r>
            <a:r>
              <a:rPr lang="en-US" sz="3600" b="1" dirty="0" smtClean="0">
                <a:sym typeface="Wingdings" pitchFamily="2" charset="2"/>
              </a:rPr>
              <a:t> )</a:t>
            </a:r>
            <a:r>
              <a:rPr lang="en-US" sz="3600" b="1" dirty="0" smtClean="0"/>
              <a:t> ’  </a:t>
            </a:r>
            <a:r>
              <a:rPr lang="en-US" sz="3600" b="1" dirty="0" smtClean="0">
                <a:solidFill>
                  <a:srgbClr val="FF0000"/>
                </a:solidFill>
              </a:rPr>
              <a:t>ROUND   Mole $ Q &amp; </a:t>
            </a:r>
            <a:r>
              <a:rPr lang="en-US" sz="3600" b="1" dirty="0" smtClean="0">
                <a:solidFill>
                  <a:srgbClr val="FF0000"/>
                </a:solidFill>
              </a:rPr>
              <a:t>A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Individual response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1295400"/>
            <a:ext cx="259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ROH =alcohols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9812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Mechanism using base-driven attack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2057400"/>
            <a:ext cx="685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7432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Mechanism has primary H effect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28956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3505200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Mechanism where rate varies as: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 I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2800" b="1" dirty="0" smtClean="0">
                <a:solidFill>
                  <a:srgbClr val="0070C0"/>
                </a:solidFill>
              </a:rPr>
              <a:t> &gt; Br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2800" b="1" dirty="0" smtClean="0">
                <a:solidFill>
                  <a:srgbClr val="0070C0"/>
                </a:solidFill>
              </a:rPr>
              <a:t> &gt; </a:t>
            </a:r>
            <a:r>
              <a:rPr lang="en-US" sz="2800" b="1" dirty="0" err="1" smtClean="0">
                <a:solidFill>
                  <a:srgbClr val="0070C0"/>
                </a:solidFill>
              </a:rPr>
              <a:t>Cl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2800" b="1" dirty="0" smtClean="0">
                <a:solidFill>
                  <a:srgbClr val="0070C0"/>
                </a:solidFill>
              </a:rPr>
              <a:t> &gt; F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-</a:t>
            </a:r>
            <a:endParaRPr lang="en-US" sz="2800" b="1" baseline="300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7000" y="35814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33800" y="4038600"/>
          <a:ext cx="2206897" cy="1620449"/>
        </p:xfrm>
        <a:graphic>
          <a:graphicData uri="http://schemas.openxmlformats.org/presentationml/2006/ole">
            <p:oleObj spid="_x0000_s1026" name="ChemSketch" r:id="rId3" imgW="1362600" imgH="999720" progId="ACD.ChemSketch.20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52400" y="464820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How many alkenes can be formed from…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44958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59436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Where’s the active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 site(s) in: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791200" y="5106879"/>
          <a:ext cx="1981200" cy="1528871"/>
        </p:xfrm>
        <a:graphic>
          <a:graphicData uri="http://schemas.openxmlformats.org/presentationml/2006/ole">
            <p:oleObj spid="_x0000_s1027" name="ChemSketch" r:id="rId4" imgW="1389960" imgH="1072800" progId="ACD.ChemSketch.20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 flipV="1">
            <a:off x="7924800" y="5791200"/>
            <a:ext cx="609600" cy="3810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6781800" y="5791200"/>
            <a:ext cx="76200" cy="6096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7" grpId="0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Acid catalyzed E1 is a(n)   ________________ reaction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6200" y="228600"/>
            <a:ext cx="2971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dehydration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0772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In E2 elimination the OH- is:</a:t>
            </a:r>
          </a:p>
          <a:p>
            <a:pPr marL="342900" indent="-342900">
              <a:buAutoNum type="alphaLcParenR"/>
            </a:pPr>
            <a:r>
              <a:rPr lang="en-US" sz="3200" dirty="0" smtClean="0">
                <a:solidFill>
                  <a:srgbClr val="C00000"/>
                </a:solidFill>
              </a:rPr>
              <a:t>Catalytic and not consumed</a:t>
            </a:r>
          </a:p>
          <a:p>
            <a:pPr marL="342900" indent="-342900">
              <a:buAutoNum type="alphaLcParenR"/>
            </a:pPr>
            <a:r>
              <a:rPr lang="en-US" sz="3200" dirty="0" smtClean="0">
                <a:solidFill>
                  <a:srgbClr val="C00000"/>
                </a:solidFill>
              </a:rPr>
              <a:t>Substituted permanently into the product</a:t>
            </a:r>
          </a:p>
          <a:p>
            <a:pPr marL="342900" indent="-342900">
              <a:buAutoNum type="alphaLcParenR"/>
            </a:pPr>
            <a:r>
              <a:rPr lang="en-US" sz="3200" dirty="0" smtClean="0">
                <a:solidFill>
                  <a:srgbClr val="C00000"/>
                </a:solidFill>
              </a:rPr>
              <a:t>Consumed and converted to alcohol</a:t>
            </a:r>
          </a:p>
          <a:p>
            <a:pPr marL="342900" indent="-342900">
              <a:buAutoNum type="alphaLcParenR"/>
            </a:pPr>
            <a:r>
              <a:rPr lang="en-US" sz="3200" dirty="0" smtClean="0">
                <a:solidFill>
                  <a:srgbClr val="C00000"/>
                </a:solidFill>
              </a:rPr>
              <a:t>Consumed and converted to water</a:t>
            </a:r>
          </a:p>
          <a:p>
            <a:pPr marL="342900" indent="-342900">
              <a:buAutoNum type="alphaLcParenR"/>
            </a:pPr>
            <a:r>
              <a:rPr lang="en-US" sz="3200" dirty="0" smtClean="0">
                <a:solidFill>
                  <a:srgbClr val="C00000"/>
                </a:solidFill>
              </a:rPr>
              <a:t>A pain in my </a:t>
            </a:r>
            <a:r>
              <a:rPr lang="en-US" sz="3200" dirty="0" err="1" smtClean="0">
                <a:solidFill>
                  <a:srgbClr val="C00000"/>
                </a:solidFill>
              </a:rPr>
              <a:t>toukiss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105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Base-driven E2 is called the      _________________ reaction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953000"/>
            <a:ext cx="3429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dehydrohalogenation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886200"/>
            <a:ext cx="6248400" cy="369332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76600" y="228600"/>
          <a:ext cx="2209800" cy="1537587"/>
        </p:xfrm>
        <a:graphic>
          <a:graphicData uri="http://schemas.openxmlformats.org/presentationml/2006/ole">
            <p:oleObj spid="_x0000_s2050" name="ChemSketch" r:id="rId3" imgW="1362600" imgH="947880" progId="ACD.ChemSketch.2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4572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How many different alkenes can be made from</a:t>
            </a:r>
            <a:r>
              <a:rPr lang="en-US" sz="2400" b="1" dirty="0" smtClean="0">
                <a:solidFill>
                  <a:srgbClr val="0070C0"/>
                </a:solidFill>
              </a:rPr>
              <a:t>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81800" y="685800"/>
            <a:ext cx="457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0574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need to take acid to work ! (E1 or E2) ?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981200"/>
            <a:ext cx="91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29718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Mechanism(s) that follow </a:t>
            </a:r>
            <a:r>
              <a:rPr lang="en-US" sz="2400" b="1" dirty="0" err="1" smtClean="0">
                <a:solidFill>
                  <a:srgbClr val="0070C0"/>
                </a:solidFill>
              </a:rPr>
              <a:t>Zaitsev</a:t>
            </a:r>
            <a:r>
              <a:rPr lang="en-US" sz="2400" b="1" dirty="0" smtClean="0">
                <a:solidFill>
                  <a:srgbClr val="0070C0"/>
                </a:solidFill>
              </a:rPr>
              <a:t> rule for product </a:t>
            </a:r>
            <a:r>
              <a:rPr lang="en-US" sz="2400" b="1" dirty="0" err="1" smtClean="0">
                <a:solidFill>
                  <a:srgbClr val="0070C0"/>
                </a:solidFill>
              </a:rPr>
              <a:t>alkene</a:t>
            </a:r>
            <a:r>
              <a:rPr lang="en-US" sz="2400" b="1" dirty="0" smtClean="0">
                <a:solidFill>
                  <a:srgbClr val="0070C0"/>
                </a:solidFill>
              </a:rPr>
              <a:t> distribution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3124200"/>
            <a:ext cx="259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Both E1 and E2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41910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Mechanism involving a 4-atom dance with electrons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4343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54864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eat, then vomit back H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+</a:t>
            </a:r>
            <a:r>
              <a:rPr lang="en-US" sz="2800" b="1" dirty="0" smtClean="0">
                <a:solidFill>
                  <a:srgbClr val="0070C0"/>
                </a:solidFill>
              </a:rPr>
              <a:t> when I eliminate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2800" y="54102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E1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E2 elimination is initiated by attack of _______ on a_____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E1 elimination is initiated by an attack of __________ 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on the __________________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2766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Which mechanism competes with E1 if </a:t>
            </a:r>
            <a:r>
              <a:rPr lang="en-US" sz="2800" b="1" dirty="0" err="1" smtClean="0">
                <a:solidFill>
                  <a:srgbClr val="0070C0"/>
                </a:solidFill>
              </a:rPr>
              <a:t>nucleophiles</a:t>
            </a:r>
            <a:r>
              <a:rPr lang="en-US" sz="2800" b="1" dirty="0" smtClean="0">
                <a:solidFill>
                  <a:srgbClr val="0070C0"/>
                </a:solidFill>
              </a:rPr>
              <a:t> are present ???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9400" y="3429000"/>
            <a:ext cx="1371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343400"/>
            <a:ext cx="548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I eat base and crap salt when I eliminate.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05600" y="4343400"/>
            <a:ext cx="762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5626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Only if no base is around will this mechanism prevail during </a:t>
            </a:r>
            <a:r>
              <a:rPr lang="en-US" sz="2800" b="1" dirty="0" err="1" smtClean="0">
                <a:solidFill>
                  <a:srgbClr val="0070C0"/>
                </a:solidFill>
              </a:rPr>
              <a:t>dehydrohalogenation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91400" y="5486400"/>
            <a:ext cx="762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0" y="3048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77200" y="381000"/>
            <a:ext cx="1066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H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5600" y="1066800"/>
            <a:ext cx="838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6400" y="1905000"/>
            <a:ext cx="3733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Alcohol’s OH group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 animBg="1"/>
      <p:bldP spid="8" grpId="0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382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Before I go to work I drink copious amounts of C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5</a:t>
            </a:r>
            <a:r>
              <a:rPr lang="en-US" sz="3200" b="1" dirty="0" smtClean="0">
                <a:solidFill>
                  <a:srgbClr val="0070C0"/>
                </a:solidFill>
              </a:rPr>
              <a:t>OH (E1 or E2?)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86600" y="1066800"/>
            <a:ext cx="838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66800" y="2362200"/>
          <a:ext cx="3886200" cy="1317660"/>
        </p:xfrm>
        <a:graphic>
          <a:graphicData uri="http://schemas.openxmlformats.org/presentationml/2006/ole">
            <p:oleObj spid="_x0000_s3074" name="ChemSketch" r:id="rId4" imgW="2401920" imgH="81396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05400" y="25146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?????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781800" y="2438400"/>
            <a:ext cx="2209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 reaction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38200" y="3962400"/>
          <a:ext cx="4056777" cy="1143000"/>
        </p:xfrm>
        <a:graphic>
          <a:graphicData uri="http://schemas.openxmlformats.org/presentationml/2006/ole">
            <p:oleObj spid="_x0000_s3075" name="ChemSketch" r:id="rId5" imgW="2575440" imgH="725400" progId="ACD.ChemSketch.2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05400" y="41148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?????</a:t>
            </a:r>
            <a:endParaRPr lang="en-US" sz="40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705599" y="3657599"/>
          <a:ext cx="1920415" cy="2362201"/>
        </p:xfrm>
        <a:graphic>
          <a:graphicData uri="http://schemas.openxmlformats.org/presentationml/2006/ole">
            <p:oleObj spid="_x0000_s3076" name="ChemSketch" r:id="rId6" imgW="1353240" imgH="1664280" progId="ACD.ChemSketch.20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791200" y="5791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Major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9000" y="45720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5638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In the </a:t>
            </a:r>
            <a:r>
              <a:rPr lang="en-US" sz="3200" b="1" u="sng" dirty="0" smtClean="0">
                <a:solidFill>
                  <a:srgbClr val="00B0F0"/>
                </a:solidFill>
              </a:rPr>
              <a:t>products</a:t>
            </a:r>
            <a:r>
              <a:rPr lang="en-US" sz="3200" b="1" dirty="0" smtClean="0">
                <a:solidFill>
                  <a:srgbClr val="00B0F0"/>
                </a:solidFill>
              </a:rPr>
              <a:t> of the above, which is major ?</a:t>
            </a:r>
            <a:endParaRPr lang="en-US" sz="3200" b="1" dirty="0">
              <a:solidFill>
                <a:srgbClr val="00B0F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324600" y="5638800"/>
            <a:ext cx="457200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 animBg="1"/>
      <p:bldP spid="9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488162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E1 factoids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9615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 a </a:t>
            </a:r>
            <a:r>
              <a:rPr lang="en-US" sz="3600" b="1" dirty="0" smtClean="0">
                <a:sym typeface="Symbol"/>
              </a:rPr>
              <a:t>-H always needed ?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09" y="1011382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H</a:t>
            </a:r>
            <a:r>
              <a:rPr lang="en-US" sz="3200" b="1" baseline="30000" dirty="0"/>
              <a:t>+</a:t>
            </a:r>
            <a:r>
              <a:rPr lang="en-US" sz="3200" b="1" dirty="0" smtClean="0"/>
              <a:t> catalytic or consumed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4747" y="4937005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When will dehydration run E2 ???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8654" y="2786390"/>
            <a:ext cx="8735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can more than one product alkene form from E1 ?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1072937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catalytic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965" y="2201615"/>
            <a:ext cx="89500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No…methyl shift  will allow alkene to form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8473" y="3340388"/>
            <a:ext cx="766849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Via rearrangement from lower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higher degree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27" y="5583335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 1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alcohol w/conditions favoring E2 (non-polar solvent)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27" y="4114800"/>
            <a:ext cx="8825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key intermediate is the signature of E1 ??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48500" y="4114800"/>
            <a:ext cx="20955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carbocation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640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 animBg="1"/>
      <p:bldP spid="11" grpId="0" animBg="1"/>
      <p:bldP spid="14" grpId="0" animBg="1"/>
      <p:bldP spid="16" grpId="0" animBg="1"/>
      <p:bldP spid="2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encrypted-tbn3.gstatic.com/images?q=tbn:ANd9GcQCICS8b_WCyXYAOYtDAylynrqmr0KPiImOZ2_Z1JdyoOnMYb3JF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28600"/>
            <a:ext cx="4664487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508</Words>
  <Application>Microsoft Office PowerPoint</Application>
  <PresentationFormat>On-screen Show (4:3)</PresentationFormat>
  <Paragraphs>97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ChemSketch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15</cp:revision>
  <dcterms:created xsi:type="dcterms:W3CDTF">2012-11-10T02:11:21Z</dcterms:created>
  <dcterms:modified xsi:type="dcterms:W3CDTF">2014-11-20T03:05:30Z</dcterms:modified>
</cp:coreProperties>
</file>