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4" autoAdjust="0"/>
    <p:restoredTop sz="95000" autoAdjust="0"/>
  </p:normalViewPr>
  <p:slideViewPr>
    <p:cSldViewPr>
      <p:cViewPr varScale="1">
        <p:scale>
          <a:sx n="82" d="100"/>
          <a:sy n="82" d="100"/>
        </p:scale>
        <p:origin x="-2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3EBF6-ED30-4F22-9051-A2D5561413E8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BBA0C-F318-40C4-A84E-0812D7499B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BBA0C-F318-40C4-A84E-0812D7499BA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CD08F-DEA8-43E2-9E61-111357F5BF45}" type="datetimeFigureOut">
              <a:rPr lang="en-US" smtClean="0"/>
              <a:t>12/2/2014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3E768-741C-452E-B38A-2B16222467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&amp;esrc=s&amp;frm=1&amp;source=images&amp;cd=&amp;cad=rja&amp;uact=8&amp;ved=0CAcQjRw&amp;url=http%3A%2F%2Ffunzypics.com%2Fboard%2Fpins%2F324%2F7989&amp;ei=qnF-VK3TC4i8yQTf8oC4Bg&amp;bvm=bv.80642063,d.aWw&amp;psig=AFQjCNGw2F_3I_VvAVlaz1E9qJZGVahHWw&amp;ust=1417658988266365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858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Solvent for </a:t>
            </a:r>
            <a:r>
              <a:rPr lang="en-US" sz="2800" b="1" dirty="0" err="1" smtClean="0"/>
              <a:t>Markovnikoff</a:t>
            </a:r>
            <a:r>
              <a:rPr lang="en-US" sz="2800" b="1" dirty="0" smtClean="0"/>
              <a:t> HX addition to alkenes 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Br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+ </a:t>
            </a:r>
            <a:r>
              <a:rPr lang="en-US" sz="3200" b="1" dirty="0" err="1" smtClean="0"/>
              <a:t>alkene</a:t>
            </a:r>
            <a:r>
              <a:rPr lang="en-US" sz="3200" b="1" dirty="0" smtClean="0"/>
              <a:t>         </a:t>
            </a:r>
            <a:r>
              <a:rPr lang="en-US" sz="3200" b="1" dirty="0" smtClean="0">
                <a:sym typeface="Wingdings" pitchFamily="2" charset="2"/>
              </a:rPr>
              <a:t>        </a:t>
            </a:r>
            <a:r>
              <a:rPr lang="en-US" sz="3200" b="1" dirty="0" err="1" smtClean="0"/>
              <a:t>halohydri</a:t>
            </a:r>
            <a:r>
              <a:rPr lang="en-US" sz="3200" dirty="0" err="1" smtClean="0"/>
              <a:t>n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9718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Cold KMnO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makes what kind of </a:t>
            </a:r>
            <a:r>
              <a:rPr lang="en-US" sz="3200" b="1" dirty="0" err="1" smtClean="0"/>
              <a:t>diol</a:t>
            </a:r>
            <a:r>
              <a:rPr lang="en-US" sz="3200" b="1" dirty="0" smtClean="0"/>
              <a:t> ?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1600200"/>
            <a:ext cx="1676400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Bits and Pieces </a:t>
            </a:r>
            <a:r>
              <a:rPr lang="en-US" sz="3600" b="1" dirty="0" err="1" smtClean="0">
                <a:solidFill>
                  <a:srgbClr val="FF0000"/>
                </a:solidFill>
              </a:rPr>
              <a:t>Alkene</a:t>
            </a:r>
            <a:r>
              <a:rPr lang="en-US" sz="3600" b="1" dirty="0" smtClean="0">
                <a:solidFill>
                  <a:srgbClr val="FF0000"/>
                </a:solidFill>
              </a:rPr>
              <a:t> Drill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39624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4419600"/>
            <a:ext cx="678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7200" y="4191000"/>
          <a:ext cx="7735719" cy="1631950"/>
        </p:xfrm>
        <a:graphic>
          <a:graphicData uri="http://schemas.openxmlformats.org/presentationml/2006/ole">
            <p:oleObj spid="_x0000_s1027" name="ChemSketch" r:id="rId3" imgW="5358240" imgH="1130760" progId="ACD.ChemSketch.20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514600" y="4495800"/>
            <a:ext cx="1828800" cy="64633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00" y="609600"/>
            <a:ext cx="1219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ether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95600" y="16002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Wet CCl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67600" y="27432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Syn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diol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0800" y="44958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CHCl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3581400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OsO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+ alkenes makes…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953000" y="36576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Syn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diol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0" y="685800"/>
          <a:ext cx="6858000" cy="1361309"/>
        </p:xfrm>
        <a:graphic>
          <a:graphicData uri="http://schemas.openxmlformats.org/presentationml/2006/ole">
            <p:oleObj spid="_x0000_s2050" name="ChemSketch" r:id="rId4" imgW="4654440" imgH="923400" progId="ACD.ChemSketch.20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2590800" y="533400"/>
            <a:ext cx="9144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1000" y="457200"/>
            <a:ext cx="19050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20574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Reagents for 1-step anti </a:t>
            </a:r>
            <a:r>
              <a:rPr lang="en-US" sz="3200" b="1" dirty="0" err="1" smtClean="0"/>
              <a:t>diol</a:t>
            </a:r>
            <a:r>
              <a:rPr lang="en-US" sz="3200" b="1" dirty="0" smtClean="0"/>
              <a:t> from alkene</a:t>
            </a:r>
            <a:r>
              <a:rPr lang="en-US" sz="3200" dirty="0" smtClean="0"/>
              <a:t>s?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3200400"/>
            <a:ext cx="8534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Order of reagent addition in industrial synthesis of ethanol from </a:t>
            </a:r>
            <a:r>
              <a:rPr lang="en-US" sz="3200" b="1" dirty="0" err="1" smtClean="0"/>
              <a:t>ethene</a:t>
            </a:r>
            <a:r>
              <a:rPr lang="en-US" sz="3200" b="1" dirty="0" smtClean="0"/>
              <a:t> ? 1</a:t>
            </a:r>
            <a:r>
              <a:rPr lang="en-US" sz="3200" b="1" baseline="30000" dirty="0" smtClean="0"/>
              <a:t>st</a:t>
            </a:r>
            <a:r>
              <a:rPr lang="en-US" sz="3200" b="1" dirty="0" smtClean="0"/>
              <a:t>		   then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4419600"/>
            <a:ext cx="7162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of two alternative routes inserting CH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into </a:t>
            </a:r>
            <a:r>
              <a:rPr lang="en-US" sz="3200" b="1" dirty="0" err="1" smtClean="0"/>
              <a:t>ethene</a:t>
            </a:r>
            <a:r>
              <a:rPr lang="en-US" sz="3200" b="1" dirty="0"/>
              <a:t> </a:t>
            </a:r>
            <a:r>
              <a:rPr lang="en-US" sz="3200" b="1" dirty="0" smtClean="0"/>
              <a:t>to make</a:t>
            </a:r>
            <a:endParaRPr lang="en-US" sz="3200" b="1" dirty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72000" y="5029200"/>
          <a:ext cx="979462" cy="1556596"/>
        </p:xfrm>
        <a:graphic>
          <a:graphicData uri="http://schemas.openxmlformats.org/presentationml/2006/ole">
            <p:oleObj spid="_x0000_s2051" name="ChemSketch" r:id="rId5" imgW="560880" imgH="889920" progId="ACD.ChemSketch.20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0" y="2590800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HCOOH (formic acid) and HOOH (hydrogen peroxide)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" y="5638800"/>
            <a:ext cx="3733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1) </a:t>
            </a:r>
            <a:r>
              <a:rPr lang="en-US" sz="3200" b="1" dirty="0" err="1" smtClean="0">
                <a:solidFill>
                  <a:srgbClr val="FF0000"/>
                </a:solidFill>
              </a:rPr>
              <a:t>Carbene</a:t>
            </a:r>
            <a:r>
              <a:rPr lang="en-US" sz="3200" b="1" dirty="0" smtClean="0">
                <a:solidFill>
                  <a:srgbClr val="FF0000"/>
                </a:solidFill>
              </a:rPr>
              <a:t> insertion with diazomethane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2600" y="5029200"/>
            <a:ext cx="3581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2) Simmons-Smith insertion with CH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I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+Zn(Cu)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7000" y="609600"/>
            <a:ext cx="838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33400" y="457200"/>
          <a:ext cx="1620837" cy="1471613"/>
        </p:xfrm>
        <a:graphic>
          <a:graphicData uri="http://schemas.openxmlformats.org/presentationml/2006/ole">
            <p:oleObj spid="_x0000_s2052" name="ChemSketch" r:id="rId6" imgW="1621440" imgH="1472040" progId="ACD.ChemSketch.20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81000" y="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Bits and pieces (continued)</a:t>
            </a:r>
            <a:endParaRPr lang="en-US" b="1" dirty="0"/>
          </a:p>
        </p:txBody>
      </p:sp>
      <p:sp>
        <p:nvSpPr>
          <p:cNvPr id="21" name="Rectangle 20"/>
          <p:cNvSpPr/>
          <p:nvPr/>
        </p:nvSpPr>
        <p:spPr>
          <a:xfrm>
            <a:off x="457200" y="5715000"/>
            <a:ext cx="3962400" cy="9906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638800" y="5105400"/>
            <a:ext cx="3505200" cy="1524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5029200" y="3733800"/>
            <a:ext cx="1600200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772400" y="3810000"/>
            <a:ext cx="1371600" cy="646331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029200" y="3733800"/>
            <a:ext cx="1828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SO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000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conc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48600" y="3810000"/>
            <a:ext cx="990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8" grpId="0"/>
      <p:bldP spid="9" grpId="0"/>
      <p:bldP spid="12" grpId="0" animBg="1"/>
      <p:bldP spid="14" grpId="0" animBg="1"/>
      <p:bldP spid="16" grpId="0" animBg="1"/>
      <p:bldP spid="17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04800"/>
            <a:ext cx="861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Key reagent causing polymerization of alkenes 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Bits and pieces (continued)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762000"/>
            <a:ext cx="2667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Peroxides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478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Key reagent causing anti-</a:t>
            </a:r>
            <a:r>
              <a:rPr lang="en-US" sz="3200" b="1" dirty="0" err="1" smtClean="0"/>
              <a:t>Markovnikoff</a:t>
            </a:r>
            <a:r>
              <a:rPr lang="en-US" sz="3200" b="1" dirty="0" smtClean="0"/>
              <a:t> addition of HX across alkenes ?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172200" y="1981200"/>
            <a:ext cx="2667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Peroxides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5908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First reagent added in Brown 2-step Anti-</a:t>
            </a:r>
            <a:r>
              <a:rPr lang="en-US" sz="3200" b="1" dirty="0" err="1" smtClean="0"/>
              <a:t>Markovnikoff</a:t>
            </a:r>
            <a:r>
              <a:rPr lang="en-US" sz="3200" b="1" dirty="0" smtClean="0"/>
              <a:t> synthesis of ROH from alkenes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248400" y="3505200"/>
            <a:ext cx="2667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3200" b="1" dirty="0" smtClean="0">
                <a:solidFill>
                  <a:srgbClr val="FF0000"/>
                </a:solidFill>
              </a:rPr>
              <a:t> (BH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191000"/>
            <a:ext cx="579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Solvent for above  reaction?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953000" y="4267200"/>
            <a:ext cx="3962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THF (</a:t>
            </a:r>
            <a:r>
              <a:rPr lang="en-US" sz="3200" b="1" dirty="0" err="1" smtClean="0">
                <a:solidFill>
                  <a:srgbClr val="FF0000"/>
                </a:solidFill>
              </a:rPr>
              <a:t>tetrahydrofuran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953000"/>
            <a:ext cx="891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Second set of reagent(s) added for above reaction ?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0" y="5562600"/>
            <a:ext cx="548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Peroxide (HOOH) in OH- (base)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/>
      <p:bldP spid="9" grpId="0" animBg="1"/>
      <p:bldP spid="10" grpId="0"/>
      <p:bldP spid="11" grpId="0" animBg="1"/>
      <p:bldP spid="12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Bits and pieces (continued)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533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Key catalyst needed for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+ </a:t>
            </a:r>
            <a:r>
              <a:rPr lang="en-US" sz="3200" b="1" dirty="0" err="1" smtClean="0"/>
              <a:t>alkene</a:t>
            </a:r>
            <a:r>
              <a:rPr lang="en-US" sz="3200" b="1" dirty="0" smtClean="0">
                <a:sym typeface="Wingdings" pitchFamily="2" charset="2"/>
              </a:rPr>
              <a:t> </a:t>
            </a:r>
            <a:r>
              <a:rPr lang="en-US" sz="3200" b="1" dirty="0" err="1" smtClean="0">
                <a:sym typeface="Wingdings" pitchFamily="2" charset="2"/>
              </a:rPr>
              <a:t>alkane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477000" y="1143000"/>
            <a:ext cx="17526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Pt or Pd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7526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First reagent added in Brown 2-step </a:t>
            </a:r>
            <a:r>
              <a:rPr lang="en-US" sz="3200" b="1" dirty="0" err="1" smtClean="0"/>
              <a:t>Markovnikoff</a:t>
            </a:r>
            <a:r>
              <a:rPr lang="en-US" sz="3200" b="1" dirty="0" smtClean="0"/>
              <a:t> synthesis of ROH from alkenes (cancer!)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781800" y="2286000"/>
            <a:ext cx="2362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Hg(C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8956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Second reagent added in Brown 2-step </a:t>
            </a:r>
            <a:r>
              <a:rPr lang="en-US" sz="3200" b="1" dirty="0" err="1" smtClean="0"/>
              <a:t>Markovnikoff</a:t>
            </a:r>
            <a:r>
              <a:rPr lang="en-US" sz="3200" b="1" dirty="0" smtClean="0"/>
              <a:t> synthesis of ROH from alkenes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867400" y="3429000"/>
            <a:ext cx="25908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NaBH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200" b="1" dirty="0" smtClean="0">
                <a:solidFill>
                  <a:srgbClr val="FF0000"/>
                </a:solidFill>
              </a:rPr>
              <a:t> in OH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228600" y="4572000"/>
          <a:ext cx="2101372" cy="762000"/>
        </p:xfrm>
        <a:graphic>
          <a:graphicData uri="http://schemas.openxmlformats.org/presentationml/2006/ole">
            <p:oleObj spid="_x0000_s3074" name="ChemSketch" r:id="rId3" imgW="993600" imgH="359640" progId="ACD.ChemSketch.20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28600" y="403860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Anti-hydroxylation Reaction Order</a:t>
            </a:r>
            <a:endParaRPr lang="en-US" sz="3200" b="1" dirty="0"/>
          </a:p>
        </p:txBody>
      </p:sp>
      <p:sp>
        <p:nvSpPr>
          <p:cNvPr id="13" name="Rectangle 12"/>
          <p:cNvSpPr/>
          <p:nvPr/>
        </p:nvSpPr>
        <p:spPr>
          <a:xfrm>
            <a:off x="2286000" y="4572000"/>
            <a:ext cx="1828800" cy="10668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67200" y="4724400"/>
            <a:ext cx="129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then</a:t>
            </a:r>
            <a:endParaRPr lang="en-US" sz="3200" b="1" dirty="0"/>
          </a:p>
        </p:txBody>
      </p:sp>
      <p:sp>
        <p:nvSpPr>
          <p:cNvPr id="15" name="Rectangle 14"/>
          <p:cNvSpPr/>
          <p:nvPr/>
        </p:nvSpPr>
        <p:spPr>
          <a:xfrm>
            <a:off x="5181600" y="4648200"/>
            <a:ext cx="1219200" cy="8382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553200" y="47244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to</a:t>
            </a:r>
            <a:endParaRPr lang="en-US" sz="3200" b="1" dirty="0"/>
          </a:p>
        </p:txBody>
      </p:sp>
      <p:sp>
        <p:nvSpPr>
          <p:cNvPr id="17" name="Rectangle 16"/>
          <p:cNvSpPr/>
          <p:nvPr/>
        </p:nvSpPr>
        <p:spPr>
          <a:xfrm>
            <a:off x="7086600" y="4495800"/>
            <a:ext cx="1828800" cy="10668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762000" y="5791200"/>
            <a:ext cx="289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Then finally add</a:t>
            </a:r>
            <a:endParaRPr lang="en-US" sz="3200" b="1" dirty="0"/>
          </a:p>
        </p:txBody>
      </p:sp>
      <p:sp>
        <p:nvSpPr>
          <p:cNvPr id="20" name="Rectangle 19"/>
          <p:cNvSpPr/>
          <p:nvPr/>
        </p:nvSpPr>
        <p:spPr>
          <a:xfrm>
            <a:off x="3810000" y="5715000"/>
            <a:ext cx="1219200" cy="8382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486400" y="57150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to</a:t>
            </a:r>
            <a:endParaRPr lang="en-US" sz="3200" b="1" dirty="0"/>
          </a:p>
        </p:txBody>
      </p:sp>
      <p:sp>
        <p:nvSpPr>
          <p:cNvPr id="22" name="Rectangle 21"/>
          <p:cNvSpPr/>
          <p:nvPr/>
        </p:nvSpPr>
        <p:spPr>
          <a:xfrm>
            <a:off x="6248400" y="5638800"/>
            <a:ext cx="1295400" cy="1219200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362200" y="4648200"/>
            <a:ext cx="18288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Cl</a:t>
            </a:r>
            <a:r>
              <a:rPr lang="en-US" sz="31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100" b="1" dirty="0" smtClean="0">
                <a:solidFill>
                  <a:srgbClr val="FF0000"/>
                </a:solidFill>
              </a:rPr>
              <a:t> in wet CCl</a:t>
            </a:r>
            <a:r>
              <a:rPr lang="en-US" sz="3100" b="1" baseline="-25000" dirty="0" smtClean="0">
                <a:solidFill>
                  <a:srgbClr val="FF0000"/>
                </a:solidFill>
              </a:rPr>
              <a:t>4</a:t>
            </a:r>
            <a:endParaRPr lang="en-US" sz="3100" b="1" baseline="-25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81600" y="4572000"/>
            <a:ext cx="1067921" cy="95410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NaOH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/H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467600" y="4495800"/>
          <a:ext cx="990600" cy="984309"/>
        </p:xfrm>
        <a:graphic>
          <a:graphicData uri="http://schemas.openxmlformats.org/presentationml/2006/ole">
            <p:oleObj spid="_x0000_s3075" name="ChemSketch" r:id="rId4" imgW="500040" imgH="496800" progId="ACD.ChemSketch.20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962400" y="5715000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endParaRPr lang="en-US" sz="3200" b="1" baseline="30000" dirty="0">
              <a:solidFill>
                <a:srgbClr val="FF0000"/>
              </a:solidFill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6324600" y="5493314"/>
          <a:ext cx="1012676" cy="1364686"/>
        </p:xfrm>
        <a:graphic>
          <a:graphicData uri="http://schemas.openxmlformats.org/presentationml/2006/ole">
            <p:oleObj spid="_x0000_s3076" name="ChemSketch" r:id="rId5" imgW="463320" imgH="798480" progId="ACD.ChemSketch.2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 animBg="1"/>
      <p:bldP spid="7" grpId="0"/>
      <p:bldP spid="8" grpId="0" animBg="1"/>
      <p:bldP spid="11" grpId="0"/>
      <p:bldP spid="13" grpId="0" animBg="1"/>
      <p:bldP spid="14" grpId="0"/>
      <p:bldP spid="15" grpId="0" animBg="1"/>
      <p:bldP spid="16" grpId="0"/>
      <p:bldP spid="17" grpId="0" animBg="1"/>
      <p:bldP spid="18" grpId="0"/>
      <p:bldP spid="20" grpId="0" animBg="1"/>
      <p:bldP spid="21" grpId="0"/>
      <p:bldP spid="22" grpId="0" animBg="1"/>
      <p:bldP spid="23" grpId="0" animBg="1"/>
      <p:bldP spid="24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encrypted-tbn1.gstatic.com/images?q=tbn:ANd9GcRmXING2VMcUjoYBLWXSKekEevXy35dsbWwao_I-tqXaL17C02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524000"/>
            <a:ext cx="6705600" cy="5029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228600"/>
            <a:ext cx="91440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“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is already exhausted and class is not even half over…”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257</Words>
  <Application>Microsoft Office PowerPoint</Application>
  <PresentationFormat>On-screen Show 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ACD/ChemSketch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9</cp:revision>
  <dcterms:created xsi:type="dcterms:W3CDTF">2014-12-03T01:00:49Z</dcterms:created>
  <dcterms:modified xsi:type="dcterms:W3CDTF">2014-12-03T02:18:52Z</dcterms:modified>
</cp:coreProperties>
</file>