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66" r:id="rId6"/>
    <p:sldId id="268" r:id="rId7"/>
    <p:sldId id="269" r:id="rId8"/>
    <p:sldId id="267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FF5353"/>
    <a:srgbClr val="FF0000"/>
    <a:srgbClr val="00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F18FD-0FE2-4E09-98C4-C78821C69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83A1C-7A57-458B-84F9-484D7D2E2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5FE3D-07FD-4E0D-8F29-6C263E9C2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FD876-FCE7-460B-9B00-4AF647234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0563C-0557-4C5F-9543-1D9F28D75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55C11-1036-4BC6-B3F3-5667FF77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B9F6D-4CA8-4135-ACAE-0FFFEF7E9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3F73F-3BF6-45B5-8270-312E908E7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D7DF-989E-46A9-B724-A410292E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716A4-69A2-4244-BDE9-6A716AF97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E3716-D8D1-48E6-B05E-541B7842D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A5BC406-994B-40F0-B57C-3B680315E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1828800" y="1371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2209800" y="18288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 flipV="1">
            <a:off x="2362200" y="1295400"/>
            <a:ext cx="2286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5908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1295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Br: </a:t>
            </a:r>
            <a:r>
              <a:rPr lang="en-US" sz="4800" baseline="30000" dirty="0">
                <a:solidFill>
                  <a:srgbClr val="FF0000"/>
                </a:solidFill>
              </a:rPr>
              <a:t>-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352800" y="1524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OH</a:t>
            </a:r>
            <a:r>
              <a:rPr lang="en-US" sz="2400" b="1" baseline="-25000"/>
              <a:t>2</a:t>
            </a:r>
            <a:r>
              <a:rPr lang="en-US" sz="4800" b="1" baseline="30000"/>
              <a:t>+</a:t>
            </a:r>
            <a:endParaRPr lang="en-US" sz="2400" b="1" baseline="-25000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81000" y="228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Initial stage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1981200" y="2438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1752600" y="121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2057400" y="762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2438400" y="16764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352800" y="0"/>
            <a:ext cx="5791200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baseline="-25000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2 reaction of protonated 1</a:t>
            </a:r>
            <a:r>
              <a:rPr lang="en-US" sz="2400" b="1" baseline="30000" dirty="0">
                <a:solidFill>
                  <a:srgbClr val="FF0000"/>
                </a:solidFill>
              </a:rPr>
              <a:t>o</a:t>
            </a:r>
            <a:r>
              <a:rPr lang="en-US" sz="2400" b="1" dirty="0">
                <a:solidFill>
                  <a:srgbClr val="FF0000"/>
                </a:solidFill>
              </a:rPr>
              <a:t> alcohol by attacking Br(-) nucleophile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524000" y="3429000"/>
            <a:ext cx="66294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Br begins to approach </a:t>
            </a:r>
            <a:r>
              <a:rPr lang="en-US" sz="2400" b="1" dirty="0" err="1"/>
              <a:t>protonated</a:t>
            </a:r>
            <a:r>
              <a:rPr lang="en-US" sz="2400" b="1" dirty="0"/>
              <a:t> alcohol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Incipient bond forms from C----</a:t>
            </a:r>
            <a:r>
              <a:rPr lang="en-US" sz="2400" b="1" dirty="0" smtClean="0"/>
              <a:t>Br as lone pair of Br starts to donate</a:t>
            </a:r>
            <a:endParaRPr lang="en-US" sz="2400" b="1" dirty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Three attached groups move away from Br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The C-OH</a:t>
            </a:r>
            <a:r>
              <a:rPr lang="en-US" sz="2400" b="1" baseline="-25000" dirty="0"/>
              <a:t>2</a:t>
            </a:r>
            <a:r>
              <a:rPr lang="en-US" sz="2400" b="1" dirty="0"/>
              <a:t> bond lengthens</a:t>
            </a:r>
          </a:p>
          <a:p>
            <a:r>
              <a:rPr lang="en-US" b="1" dirty="0"/>
              <a:t> 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1828800" y="18288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514600" y="1219200"/>
            <a:ext cx="1524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2514600" y="19812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2286000" y="1219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371600" y="1524000"/>
            <a:ext cx="615298" cy="176613"/>
          </a:xfrm>
          <a:custGeom>
            <a:avLst/>
            <a:gdLst>
              <a:gd name="connsiteX0" fmla="*/ 0 w 615298"/>
              <a:gd name="connsiteY0" fmla="*/ 176613 h 176613"/>
              <a:gd name="connsiteX1" fmla="*/ 264920 w 615298"/>
              <a:gd name="connsiteY1" fmla="*/ 14243 h 176613"/>
              <a:gd name="connsiteX2" fmla="*/ 615298 w 615298"/>
              <a:gd name="connsiteY2" fmla="*/ 91155 h 176613"/>
              <a:gd name="connsiteX3" fmla="*/ 615298 w 615298"/>
              <a:gd name="connsiteY3" fmla="*/ 91155 h 17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298" h="176613">
                <a:moveTo>
                  <a:pt x="0" y="176613"/>
                </a:moveTo>
                <a:cubicBezTo>
                  <a:pt x="81185" y="102549"/>
                  <a:pt x="162370" y="28486"/>
                  <a:pt x="264920" y="14243"/>
                </a:cubicBezTo>
                <a:cubicBezTo>
                  <a:pt x="367470" y="0"/>
                  <a:pt x="615298" y="91155"/>
                  <a:pt x="615298" y="91155"/>
                </a:cubicBezTo>
                <a:lnTo>
                  <a:pt x="615298" y="91155"/>
                </a:lnTo>
              </a:path>
            </a:pathLst>
          </a:custGeom>
          <a:ln w="3492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7 0.00671 L 0.11667 0.00671 " pathEditMode="relative" ptsTypes="AA">
                                      <p:cBhvr>
                                        <p:cTn id="11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4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48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50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52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2" grpId="0"/>
      <p:bldP spid="14343" grpId="0"/>
      <p:bldP spid="14345" grpId="0" animBg="1"/>
      <p:bldP spid="14346" grpId="0" animBg="1"/>
      <p:bldP spid="14347" grpId="0" animBg="1"/>
      <p:bldP spid="14351" grpId="0" animBg="1"/>
      <p:bldP spid="14352" grpId="0" animBg="1"/>
      <p:bldP spid="14353" grpId="0" animBg="1"/>
      <p:bldP spid="14354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Rearrangements only occur if degree of secondary carbocation  </a:t>
            </a:r>
            <a:r>
              <a:rPr lang="en-US" sz="2400" b="1" dirty="0">
                <a:solidFill>
                  <a:srgbClr val="FF0000"/>
                </a:solidFill>
              </a:rPr>
              <a:t>increases </a:t>
            </a:r>
            <a:r>
              <a:rPr lang="en-US" sz="2400" b="1" dirty="0" err="1">
                <a:solidFill>
                  <a:schemeClr val="accent2"/>
                </a:solidFill>
              </a:rPr>
              <a:t>vs</a:t>
            </a:r>
            <a:r>
              <a:rPr lang="en-US" sz="2400" b="1" dirty="0">
                <a:solidFill>
                  <a:schemeClr val="accent2"/>
                </a:solidFill>
              </a:rPr>
              <a:t> primary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838200" y="1447800"/>
          <a:ext cx="2590800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ChemSketch" r:id="rId3" imgW="1021080" imgH="883920" progId="ACD.ChemSketch.20">
                  <p:embed/>
                </p:oleObj>
              </mc:Choice>
              <mc:Fallback>
                <p:oleObj name="ChemSketch" r:id="rId3" imgW="1021080" imgH="883920" progId="ACD.ChemSketch.20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47800"/>
                        <a:ext cx="2590800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638800" y="1524000"/>
          <a:ext cx="2590800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ChemSketch" r:id="rId5" imgW="1021080" imgH="883920" progId="ACD.ChemSketch.20">
                  <p:embed/>
                </p:oleObj>
              </mc:Choice>
              <mc:Fallback>
                <p:oleObj name="ChemSketch" r:id="rId5" imgW="1021080" imgH="883920" progId="ACD.ChemSketch.20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524000"/>
                        <a:ext cx="2590800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33400" y="4876800"/>
          <a:ext cx="30480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ChemSketch" r:id="rId7" imgW="1164336" imgH="344424" progId="ACD.ChemSketch.20">
                  <p:embed/>
                </p:oleObj>
              </mc:Choice>
              <mc:Fallback>
                <p:oleObj name="ChemSketch" r:id="rId7" imgW="1164336" imgH="344424" progId="ACD.ChemSketch.20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876800"/>
                        <a:ext cx="30480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4953000" y="5029200"/>
          <a:ext cx="28733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ChemSketch" r:id="rId9" imgW="1176528" imgH="387096" progId="ACD.ChemSketch.20">
                  <p:embed/>
                </p:oleObj>
              </mc:Choice>
              <mc:Fallback>
                <p:oleObj name="ChemSketch" r:id="rId9" imgW="1176528" imgH="387096" progId="ACD.ChemSketch.20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2873375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  <a:r>
              <a:rPr lang="en-US" sz="2800" baseline="30000"/>
              <a:t>o</a:t>
            </a:r>
            <a:endParaRPr lang="en-US" sz="28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257800" y="3352800"/>
            <a:ext cx="8382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</a:t>
            </a:r>
            <a:r>
              <a:rPr lang="en-US" sz="2800" b="1" baseline="30000"/>
              <a:t>o</a:t>
            </a:r>
            <a:endParaRPr lang="en-US" sz="28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295400" y="5867400"/>
            <a:ext cx="7620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  <a:r>
              <a:rPr lang="en-US" sz="2800" baseline="30000"/>
              <a:t>o</a:t>
            </a:r>
            <a:endParaRPr lang="en-US" sz="28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096000" y="5943600"/>
            <a:ext cx="914400" cy="5191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  <a:r>
              <a:rPr lang="en-US" sz="2800" baseline="30000"/>
              <a:t>o</a:t>
            </a:r>
            <a:endParaRPr lang="en-US" sz="2800"/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>
            <a:off x="3733800" y="2133600"/>
            <a:ext cx="1646238" cy="33655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3810000" y="4724400"/>
            <a:ext cx="1828800" cy="30480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810000" y="11430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YES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505200" y="57912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 flipV="1">
            <a:off x="3810000" y="4495800"/>
            <a:ext cx="16764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>
            <a:off x="4038600" y="4572000"/>
            <a:ext cx="1600200" cy="990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/>
      <p:bldP spid="26641" grpId="0"/>
      <p:bldP spid="26642" grpId="0" animBg="1"/>
      <p:bldP spid="266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229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5-coordinate activated complex for S</a:t>
            </a:r>
            <a:r>
              <a:rPr lang="en-US" sz="2800" b="1" baseline="-25000" dirty="0">
                <a:solidFill>
                  <a:srgbClr val="FF0000"/>
                </a:solidFill>
              </a:rPr>
              <a:t>N</a:t>
            </a:r>
            <a:r>
              <a:rPr lang="en-US" sz="2800" b="1" dirty="0">
                <a:solidFill>
                  <a:srgbClr val="FF0000"/>
                </a:solidFill>
              </a:rPr>
              <a:t>2 formed after attack of </a:t>
            </a:r>
            <a:r>
              <a:rPr lang="en-US" sz="2800" b="1" dirty="0" err="1">
                <a:solidFill>
                  <a:srgbClr val="FF0000"/>
                </a:solidFill>
              </a:rPr>
              <a:t>nucleophilic</a:t>
            </a:r>
            <a:r>
              <a:rPr lang="en-US" sz="2800" b="1" dirty="0">
                <a:solidFill>
                  <a:srgbClr val="FF0000"/>
                </a:solidFill>
              </a:rPr>
              <a:t> Br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096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Br: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362200" y="3429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2362200" y="3886200"/>
            <a:ext cx="1524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133600" y="3429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20574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219200" y="43434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286000" y="502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362200" y="44196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438400" y="4343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495800" y="3810000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OH</a:t>
            </a:r>
            <a:r>
              <a:rPr lang="en-US" sz="2400" b="1" baseline="-25000"/>
              <a:t>2</a:t>
            </a:r>
            <a:endParaRPr lang="en-US" sz="6000" b="1" baseline="-25000"/>
          </a:p>
          <a:p>
            <a:pPr>
              <a:spcBef>
                <a:spcPct val="50000"/>
              </a:spcBef>
            </a:pPr>
            <a:endParaRPr lang="en-US" sz="2400" b="1" baseline="-250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295400" y="3810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3733800" y="3733800"/>
            <a:ext cx="762000" cy="609600"/>
          </a:xfrm>
          <a:custGeom>
            <a:avLst/>
            <a:gdLst/>
            <a:ahLst/>
            <a:cxnLst>
              <a:cxn ang="0">
                <a:pos x="0" y="320"/>
              </a:cxn>
              <a:cxn ang="0">
                <a:pos x="240" y="32"/>
              </a:cxn>
              <a:cxn ang="0">
                <a:pos x="384" y="128"/>
              </a:cxn>
            </a:cxnLst>
            <a:rect l="0" t="0" r="r" b="b"/>
            <a:pathLst>
              <a:path w="384" h="320">
                <a:moveTo>
                  <a:pt x="0" y="320"/>
                </a:moveTo>
                <a:cubicBezTo>
                  <a:pt x="88" y="192"/>
                  <a:pt x="176" y="64"/>
                  <a:pt x="240" y="32"/>
                </a:cubicBezTo>
                <a:cubicBezTo>
                  <a:pt x="304" y="0"/>
                  <a:pt x="360" y="112"/>
                  <a:pt x="384" y="1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1143000" y="3733800"/>
            <a:ext cx="762000" cy="381000"/>
          </a:xfrm>
          <a:custGeom>
            <a:avLst/>
            <a:gdLst/>
            <a:ahLst/>
            <a:cxnLst>
              <a:cxn ang="0">
                <a:pos x="0" y="200"/>
              </a:cxn>
              <a:cxn ang="0">
                <a:pos x="144" y="8"/>
              </a:cxn>
              <a:cxn ang="0">
                <a:pos x="240" y="152"/>
              </a:cxn>
            </a:cxnLst>
            <a:rect l="0" t="0" r="r" b="b"/>
            <a:pathLst>
              <a:path w="240" h="200">
                <a:moveTo>
                  <a:pt x="0" y="200"/>
                </a:moveTo>
                <a:cubicBezTo>
                  <a:pt x="52" y="108"/>
                  <a:pt x="104" y="16"/>
                  <a:pt x="144" y="8"/>
                </a:cubicBezTo>
                <a:cubicBezTo>
                  <a:pt x="184" y="0"/>
                  <a:pt x="224" y="136"/>
                  <a:pt x="240" y="152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276600" y="1524000"/>
            <a:ext cx="388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At this point  C-O bond about  to break away completely but is still attached</a:t>
            </a:r>
            <a:r>
              <a:rPr lang="en-US"/>
              <a:t>. 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648200" y="4343400"/>
            <a:ext cx="44958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1)two electrons </a:t>
            </a:r>
            <a:r>
              <a:rPr lang="en-US" b="1" dirty="0"/>
              <a:t>in breaking bond goes to OH</a:t>
            </a:r>
            <a:r>
              <a:rPr lang="en-US" b="1" baseline="-25000" dirty="0"/>
              <a:t>2</a:t>
            </a:r>
            <a:r>
              <a:rPr lang="en-US" b="1" dirty="0"/>
              <a:t>(+) and neutralizes (+)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876800" y="5181600"/>
            <a:ext cx="42672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2a)Lone pair from Br </a:t>
            </a:r>
            <a:r>
              <a:rPr lang="en-US" b="1" dirty="0"/>
              <a:t>contributes to C-Br bond forming on other side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28600" y="2057400"/>
            <a:ext cx="2514600" cy="10064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2a) (-) from Br contributes to Br-C bond forming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28600" y="5638800"/>
            <a:ext cx="4114800" cy="1190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2b) while Br continues to approach, OH</a:t>
            </a:r>
            <a:r>
              <a:rPr lang="en-US" b="1" baseline="-25000" dirty="0"/>
              <a:t>2 </a:t>
            </a:r>
            <a:r>
              <a:rPr lang="en-US" b="1" dirty="0"/>
              <a:t>and other groups continue to move away to reach final inverted state</a:t>
            </a:r>
          </a:p>
        </p:txBody>
      </p:sp>
      <p:sp>
        <p:nvSpPr>
          <p:cNvPr id="15382" name="Oval 22"/>
          <p:cNvSpPr>
            <a:spLocks noChangeArrowheads="1"/>
          </p:cNvSpPr>
          <p:nvPr/>
        </p:nvSpPr>
        <p:spPr bwMode="auto">
          <a:xfrm>
            <a:off x="2286000" y="42672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752600" y="43434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81000" y="4648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Br</a:t>
            </a:r>
            <a:r>
              <a:rPr lang="en-US" b="1"/>
              <a:t>-C nearly formed</a:t>
            </a:r>
          </a:p>
        </p:txBody>
      </p:sp>
      <p:sp>
        <p:nvSpPr>
          <p:cNvPr id="15385" name="Oval 25"/>
          <p:cNvSpPr>
            <a:spLocks noChangeArrowheads="1"/>
          </p:cNvSpPr>
          <p:nvPr/>
        </p:nvSpPr>
        <p:spPr bwMode="auto">
          <a:xfrm>
            <a:off x="35814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35814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257800" y="3733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+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6324600" y="2514600"/>
            <a:ext cx="2133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Complex now deforms away from its unstable peak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971800" y="2895600"/>
            <a:ext cx="3124200" cy="6413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2c) Br makes bond while OH</a:t>
            </a:r>
            <a:r>
              <a:rPr lang="en-US" b="1" baseline="-25000"/>
              <a:t>2 </a:t>
            </a:r>
            <a:r>
              <a:rPr lang="en-US" b="1"/>
              <a:t>leaves</a:t>
            </a:r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1676400" y="43434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V="1">
            <a:off x="2438400" y="3810000"/>
            <a:ext cx="533400" cy="6096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2438400" y="35052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2362200" y="4419600"/>
            <a:ext cx="4572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28600" y="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Activated complex stage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94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96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98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100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42 -0.01457 0.08281 -0.0037 0.12135 -0.00648 C 0.15295 -0.01411 0.18455 -0.01388 0.21649 -0.01734 C 0.23802 -0.02197 0.21736 -0.01573 0.23125 -0.02382 C 0.23958 -0.02867 0.25052 -0.02937 0.25903 -0.03052 C 0.26805 -0.0333 0.26736 -0.03746 0.27535 -0.04139 C 0.27708 -0.04347 0.2783 -0.04625 0.28038 -0.04786 C 0.28333 -0.05018 0.2901 -0.05226 0.2901 -0.05226 C 0.29739 -0.05873 0.30156 -0.06544 0.30989 -0.06983 C 0.31354 -0.07445 0.31805 -0.07769 0.32135 -0.08278 C 0.325 -0.08833 0.33125 -0.10035 0.33125 -0.10035 C 0.33316 -0.11307 0.33611 -0.12324 0.33941 -0.13526 C 0.33889 -0.15492 0.33871 -0.17457 0.33767 -0.19422 C 0.33698 -0.2074 0.33246 -0.2222 0.33125 -0.23561 C 0.33177 -0.25156 0.33142 -0.26775 0.33281 -0.2837 C 0.33403 -0.29688 0.35156 -0.29781 0.35746 -0.29896 C 0.35955 -0.29966 0.36163 -0.30104 0.36389 -0.30127 C 0.37482 -0.30243 0.38594 -0.30081 0.3967 -0.30336 C 0.39861 -0.30382 0.39357 -0.30682 0.39184 -0.30775 C 0.38976 -0.3089 0.3875 -0.30914 0.38524 -0.30983 C 0.38229 -0.32255 0.38611 -0.31122 0.37864 -0.32093 C 0.37448 -0.32625 0.36892 -0.33642 0.36562 -0.34266 C 0.36423 -0.34544 0.36406 -0.34914 0.36232 -0.35145 C 0.36111 -0.35307 0.3592 -0.3533 0.35746 -0.35353 C 0.34982 -0.35468 0.33437 -0.35584 0.33437 -0.35584 " pathEditMode="relative" ptsTypes="ffffffffffffffffffffffffA">
                                      <p:cBhvr>
                                        <p:cTn id="125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2" grpId="0"/>
      <p:bldP spid="15374" grpId="0"/>
      <p:bldP spid="15375" grpId="0" animBg="1"/>
      <p:bldP spid="15375" grpId="1" animBg="1"/>
      <p:bldP spid="15376" grpId="0" animBg="1"/>
      <p:bldP spid="15376" grpId="1" animBg="1"/>
      <p:bldP spid="15377" grpId="0"/>
      <p:bldP spid="15377" grpId="1"/>
      <p:bldP spid="15378" grpId="0" animBg="1"/>
      <p:bldP spid="15379" grpId="0" animBg="1"/>
      <p:bldP spid="15380" grpId="0" animBg="1"/>
      <p:bldP spid="15381" grpId="0" animBg="1"/>
      <p:bldP spid="15383" grpId="0" animBg="1"/>
      <p:bldP spid="15385" grpId="0" animBg="1"/>
      <p:bldP spid="15386" grpId="0" animBg="1"/>
      <p:bldP spid="15387" grpId="0"/>
      <p:bldP spid="15388" grpId="0"/>
      <p:bldP spid="15388" grpId="1"/>
      <p:bldP spid="15389" grpId="0" animBg="1"/>
      <p:bldP spid="15390" grpId="0" animBg="1"/>
      <p:bldP spid="15391" grpId="0" animBg="1"/>
      <p:bldP spid="15392" grpId="0" animBg="1"/>
      <p:bldP spid="153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1828800" y="1371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H="1">
            <a:off x="2209800" y="18288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3810000" y="3581400"/>
            <a:ext cx="45720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5908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Br </a:t>
            </a:r>
            <a:r>
              <a:rPr lang="en-US" sz="4800" baseline="30000">
                <a:solidFill>
                  <a:srgbClr val="FF0000"/>
                </a:solidFill>
              </a:rPr>
              <a:t>-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352800" y="1524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OH</a:t>
            </a:r>
            <a:r>
              <a:rPr lang="en-US" sz="2400" b="1" baseline="-25000"/>
              <a:t>2</a:t>
            </a:r>
            <a:r>
              <a:rPr lang="en-US" sz="4800" b="1" baseline="30000"/>
              <a:t>+</a:t>
            </a:r>
            <a:endParaRPr lang="en-US" sz="2400" b="1" baseline="-2500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048000" y="304800"/>
            <a:ext cx="3810000" cy="10048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Start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Un-inverted reactant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981200" y="2438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752600" y="121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057400" y="762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438400" y="16764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4267200" y="32766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3657600" y="38100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810000" y="3048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4114800" y="2895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 flipV="1">
            <a:off x="2362200" y="1219200"/>
            <a:ext cx="1524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4191000" y="4572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3810000" y="40386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743200" y="3657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Br 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3276600" y="3886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743200" y="4953000"/>
            <a:ext cx="3429000" cy="854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      End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inverted product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7391400" y="36576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</a:t>
            </a:r>
            <a:r>
              <a:rPr lang="en-US" sz="2800" b="1" baseline="-25000"/>
              <a:t>2</a:t>
            </a:r>
            <a:r>
              <a:rPr lang="en-US" sz="2800" b="1"/>
              <a:t>O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6629400" y="4267200"/>
            <a:ext cx="1600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Leaving group has left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/>
      <p:bldP spid="16391" grpId="0"/>
      <p:bldP spid="16393" grpId="0" animBg="1"/>
      <p:bldP spid="16394" grpId="0" animBg="1"/>
      <p:bldP spid="16395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2" grpId="0" animBg="1"/>
      <p:bldP spid="16403" grpId="0" animBg="1"/>
      <p:bldP spid="16404" grpId="0"/>
      <p:bldP spid="16405" grpId="0" animBg="1"/>
      <p:bldP spid="16406" grpId="0" animBg="1"/>
      <p:bldP spid="16407" grpId="0"/>
      <p:bldP spid="164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0"/>
            <a:ext cx="861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Start of S</a:t>
            </a:r>
            <a:r>
              <a:rPr lang="en-US" sz="2800" b="1" baseline="-25000" dirty="0">
                <a:solidFill>
                  <a:srgbClr val="FF0000"/>
                </a:solidFill>
              </a:rPr>
              <a:t>N</a:t>
            </a:r>
            <a:r>
              <a:rPr lang="en-US" sz="2800" b="1" dirty="0">
                <a:solidFill>
                  <a:srgbClr val="FF0000"/>
                </a:solidFill>
              </a:rPr>
              <a:t>1 reaction on 2</a:t>
            </a:r>
            <a:r>
              <a:rPr lang="en-US" sz="2800" b="1" baseline="30000" dirty="0">
                <a:solidFill>
                  <a:srgbClr val="FF0000"/>
                </a:solidFill>
              </a:rPr>
              <a:t>o</a:t>
            </a:r>
            <a:r>
              <a:rPr lang="en-US" sz="2800" b="1" dirty="0">
                <a:solidFill>
                  <a:srgbClr val="FF0000"/>
                </a:solidFill>
              </a:rPr>
              <a:t> or 3</a:t>
            </a:r>
            <a:r>
              <a:rPr lang="en-US" sz="2800" b="1" baseline="30000" dirty="0">
                <a:solidFill>
                  <a:srgbClr val="FF0000"/>
                </a:solidFill>
              </a:rPr>
              <a:t>o, </a:t>
            </a:r>
            <a:r>
              <a:rPr lang="en-US" sz="2800" b="1" dirty="0">
                <a:solidFill>
                  <a:srgbClr val="FF0000"/>
                </a:solidFill>
              </a:rPr>
              <a:t>protonated alcohol (step 1a after protonation)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33400" y="20574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685800" y="22860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1447800" y="2743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209800" y="24384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OH</a:t>
            </a:r>
            <a:r>
              <a:rPr lang="en-US" sz="2400" b="1" baseline="-25000"/>
              <a:t>2</a:t>
            </a:r>
            <a:endParaRPr lang="en-US" sz="4800" b="1" baseline="30000"/>
          </a:p>
          <a:p>
            <a:pPr>
              <a:spcBef>
                <a:spcPct val="50000"/>
              </a:spcBef>
            </a:pPr>
            <a:endParaRPr lang="en-US" sz="2400" b="1" baseline="-25000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8382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609600" y="213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914400" y="16764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1295400" y="25908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 flipV="1">
            <a:off x="1219200" y="2133600"/>
            <a:ext cx="1524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1066800" y="27432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1143000" y="2209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V="1">
            <a:off x="1447800" y="1981200"/>
            <a:ext cx="76200" cy="6096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1295400" y="2743200"/>
            <a:ext cx="762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3581400" y="10668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1a) H</a:t>
            </a:r>
            <a:r>
              <a:rPr lang="en-US" sz="2800" b="1" baseline="-25000" dirty="0"/>
              <a:t>2</a:t>
            </a:r>
            <a:r>
              <a:rPr lang="en-US" sz="2800" b="1" dirty="0"/>
              <a:t>O leaves as H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2895600" y="2209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476500" y="316739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…</a:t>
            </a:r>
            <a:r>
              <a:rPr lang="en-US" sz="2800" b="1" dirty="0"/>
              <a:t>and leaves (+) on central carbon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1805354" y="3962400"/>
            <a:ext cx="69576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1b) At same time all the other attached groups move towards central carbon to form a flattened, sp</a:t>
            </a:r>
            <a:r>
              <a:rPr lang="en-US" sz="2800" b="1" baseline="30000" dirty="0"/>
              <a:t>2</a:t>
            </a:r>
            <a:r>
              <a:rPr lang="en-US" sz="2800" b="1" dirty="0"/>
              <a:t> like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67 0 " pathEditMode="relative" ptsTypes="AA">
                                      <p:cBhvr>
                                        <p:cTn id="11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1.27168E-6 C -0.00296 -0.01203 -0.00869 -0.01179 -0.01633 -0.01734 C -0.02483 -0.02335 -0.03056 -0.03122 -0.03942 -0.03492 C -0.04497 -0.04231 -0.0481 -0.04532 -0.05574 -0.04809 C -0.06806 -0.05919 -0.08629 -0.05364 -0.10001 -0.05249 C -0.10973 -0.04393 -0.11806 -0.03861 -0.12952 -0.03492 C -0.13994 -0.02544 -0.13872 -0.00948 -0.14914 1.27168E-6 C -0.15313 0.00786 -0.15643 0.01433 -0.16233 0.01965 C -0.16285 0.02173 -0.16389 0.02613 -0.16389 0.02613 " pathEditMode="relative" ptsTypes="ffffffffA">
                                      <p:cBhvr>
                                        <p:cTn id="20" dur="2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167 0 " pathEditMode="relative" ptsTypes="AA">
                                      <p:cBhvr>
                                        <p:cTn id="39" dur="2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167 0 " pathEditMode="relative" ptsTypes="AA">
                                      <p:cBhvr>
                                        <p:cTn id="41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167 0 " pathEditMode="relative" ptsTypes="AA">
                                      <p:cBhvr>
                                        <p:cTn id="43" dur="2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 animBg="1"/>
      <p:bldP spid="13329" grpId="0" animBg="1"/>
      <p:bldP spid="13330" grpId="0"/>
      <p:bldP spid="13331" grpId="0" animBg="1"/>
      <p:bldP spid="13332" grpId="0" animBg="1"/>
      <p:bldP spid="13333" grpId="0" animBg="1"/>
      <p:bldP spid="13335" grpId="0" animBg="1"/>
      <p:bldP spid="13336" grpId="0" animBg="1"/>
      <p:bldP spid="13337" grpId="0" animBg="1"/>
      <p:bldP spid="13338" grpId="0" animBg="1"/>
      <p:bldP spid="13339" grpId="0" animBg="1"/>
      <p:bldP spid="13340" grpId="0"/>
      <p:bldP spid="13341" grpId="0"/>
      <p:bldP spid="133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49114" y="0"/>
            <a:ext cx="8894885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Step </a:t>
            </a:r>
            <a:r>
              <a:rPr lang="en-US" sz="2800" b="1" dirty="0" smtClean="0">
                <a:solidFill>
                  <a:srgbClr val="FF0000"/>
                </a:solidFill>
              </a:rPr>
              <a:t>2 of S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dirty="0" smtClean="0">
                <a:solidFill>
                  <a:srgbClr val="FF0000"/>
                </a:solidFill>
              </a:rPr>
              <a:t>1 :  </a:t>
            </a:r>
            <a:r>
              <a:rPr lang="en-US" sz="2800" b="1" dirty="0">
                <a:solidFill>
                  <a:srgbClr val="FF0000"/>
                </a:solidFill>
              </a:rPr>
              <a:t>attack of Bromine on intermediate  2</a:t>
            </a:r>
            <a:r>
              <a:rPr lang="en-US" sz="2800" b="1" baseline="30000" dirty="0">
                <a:solidFill>
                  <a:srgbClr val="FF0000"/>
                </a:solidFill>
              </a:rPr>
              <a:t>o</a:t>
            </a:r>
            <a:r>
              <a:rPr lang="en-US" sz="2800" b="1" dirty="0">
                <a:solidFill>
                  <a:srgbClr val="FF0000"/>
                </a:solidFill>
              </a:rPr>
              <a:t> or 3</a:t>
            </a:r>
            <a:r>
              <a:rPr lang="en-US" sz="2800" b="1" baseline="30000" dirty="0">
                <a:solidFill>
                  <a:srgbClr val="FF0000"/>
                </a:solidFill>
              </a:rPr>
              <a:t>o, </a:t>
            </a:r>
            <a:r>
              <a:rPr lang="en-US" sz="2800" b="1" dirty="0">
                <a:solidFill>
                  <a:srgbClr val="FF0000"/>
                </a:solidFill>
              </a:rPr>
              <a:t>protonated alcohol carbocation</a:t>
            </a:r>
          </a:p>
        </p:txBody>
      </p:sp>
      <p:sp>
        <p:nvSpPr>
          <p:cNvPr id="17452" name="Oval 44"/>
          <p:cNvSpPr>
            <a:spLocks noChangeArrowheads="1"/>
          </p:cNvSpPr>
          <p:nvPr/>
        </p:nvSpPr>
        <p:spPr bwMode="auto">
          <a:xfrm>
            <a:off x="2667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Oval 45"/>
          <p:cNvSpPr>
            <a:spLocks noChangeArrowheads="1"/>
          </p:cNvSpPr>
          <p:nvPr/>
        </p:nvSpPr>
        <p:spPr bwMode="auto">
          <a:xfrm>
            <a:off x="2362200" y="1600200"/>
            <a:ext cx="1524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Oval 46"/>
          <p:cNvSpPr>
            <a:spLocks noChangeArrowheads="1"/>
          </p:cNvSpPr>
          <p:nvPr/>
        </p:nvSpPr>
        <p:spPr bwMode="auto">
          <a:xfrm>
            <a:off x="2971800" y="1524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47"/>
          <p:cNvSpPr>
            <a:spLocks noChangeArrowheads="1"/>
          </p:cNvSpPr>
          <p:nvPr/>
        </p:nvSpPr>
        <p:spPr bwMode="auto">
          <a:xfrm>
            <a:off x="2667000" y="25146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>
            <a:off x="2438400" y="18288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V="1">
            <a:off x="2819400" y="1981200"/>
            <a:ext cx="3810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 flipH="1">
            <a:off x="2743200" y="27432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2895600" y="2438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7461" name="Oval 53"/>
          <p:cNvSpPr>
            <a:spLocks noChangeArrowheads="1"/>
          </p:cNvSpPr>
          <p:nvPr/>
        </p:nvSpPr>
        <p:spPr bwMode="auto">
          <a:xfrm>
            <a:off x="6477000" y="3276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Oval 54"/>
          <p:cNvSpPr>
            <a:spLocks noChangeArrowheads="1"/>
          </p:cNvSpPr>
          <p:nvPr/>
        </p:nvSpPr>
        <p:spPr bwMode="auto">
          <a:xfrm>
            <a:off x="6248400" y="1676400"/>
            <a:ext cx="1524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Oval 55"/>
          <p:cNvSpPr>
            <a:spLocks noChangeArrowheads="1"/>
          </p:cNvSpPr>
          <p:nvPr/>
        </p:nvSpPr>
        <p:spPr bwMode="auto">
          <a:xfrm>
            <a:off x="6629400" y="1524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56"/>
          <p:cNvSpPr>
            <a:spLocks noChangeArrowheads="1"/>
          </p:cNvSpPr>
          <p:nvPr/>
        </p:nvSpPr>
        <p:spPr bwMode="auto">
          <a:xfrm>
            <a:off x="6477000" y="24384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5791200" y="16764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6" name="Line 58"/>
          <p:cNvSpPr>
            <a:spLocks noChangeShapeType="1"/>
          </p:cNvSpPr>
          <p:nvPr/>
        </p:nvSpPr>
        <p:spPr bwMode="auto">
          <a:xfrm flipV="1">
            <a:off x="6629400" y="1981200"/>
            <a:ext cx="2286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7" name="Line 59"/>
          <p:cNvSpPr>
            <a:spLocks noChangeShapeType="1"/>
          </p:cNvSpPr>
          <p:nvPr/>
        </p:nvSpPr>
        <p:spPr bwMode="auto">
          <a:xfrm flipH="1">
            <a:off x="6553200" y="26670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6705600" y="2362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1143000" y="2209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609600" y="2362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Br</a:t>
            </a:r>
          </a:p>
        </p:txBody>
      </p:sp>
      <p:sp>
        <p:nvSpPr>
          <p:cNvPr id="9237" name="Text Box 66"/>
          <p:cNvSpPr txBox="1">
            <a:spLocks noChangeArrowheads="1"/>
          </p:cNvSpPr>
          <p:nvPr/>
        </p:nvSpPr>
        <p:spPr bwMode="auto">
          <a:xfrm>
            <a:off x="457200" y="4267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475" name="Text Box 67"/>
          <p:cNvSpPr txBox="1">
            <a:spLocks noChangeArrowheads="1"/>
          </p:cNvSpPr>
          <p:nvPr/>
        </p:nvSpPr>
        <p:spPr bwMode="auto">
          <a:xfrm>
            <a:off x="76200" y="4038600"/>
            <a:ext cx="2667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1a) Br</a:t>
            </a:r>
            <a:r>
              <a:rPr lang="en-US" sz="2400" baseline="30000" dirty="0"/>
              <a:t>- </a:t>
            </a:r>
            <a:r>
              <a:rPr lang="en-US" sz="2400" dirty="0"/>
              <a:t> attacks carbocation from either side equally, causing deformation back to sp</a:t>
            </a:r>
            <a:r>
              <a:rPr lang="en-US" sz="2400" baseline="30000" dirty="0"/>
              <a:t>3 </a:t>
            </a:r>
            <a:r>
              <a:rPr lang="en-US" sz="2400" dirty="0"/>
              <a:t> shape</a:t>
            </a:r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7924800" y="2362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Br</a:t>
            </a: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8305800" y="2057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</a:t>
            </a:r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3300046" y="4267200"/>
            <a:ext cx="152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1b) + and – charges neutralize</a:t>
            </a: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5486400" y="4419600"/>
            <a:ext cx="335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1c) C bonds to Br and molecules formed are opposite in inversion effect (racemic mix)</a:t>
            </a:r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V="1">
            <a:off x="2819400" y="1752600"/>
            <a:ext cx="1447800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 flipH="1">
            <a:off x="2743200" y="16764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>
            <a:off x="2743200" y="2667000"/>
            <a:ext cx="10668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 flipH="1">
            <a:off x="5943600" y="2590800"/>
            <a:ext cx="6858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 flipH="1" flipV="1">
            <a:off x="6248400" y="1676400"/>
            <a:ext cx="304800" cy="914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>
            <a:off x="6400800" y="1905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 flipH="1">
            <a:off x="2133600" y="25908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9" name="Line 81"/>
          <p:cNvSpPr>
            <a:spLocks noChangeShapeType="1"/>
          </p:cNvSpPr>
          <p:nvPr/>
        </p:nvSpPr>
        <p:spPr bwMode="auto">
          <a:xfrm flipH="1">
            <a:off x="6629400" y="25908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1" dur="2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3" dur="20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5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7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9" dur="2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3" dur="20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5" dur="2000" fill="hold"/>
                                        <p:tgtEl>
                                          <p:spTgt spid="17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7" dur="2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9" dur="2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51" dur="20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2" grpId="0" animBg="1"/>
      <p:bldP spid="17453" grpId="0" animBg="1"/>
      <p:bldP spid="17454" grpId="0" animBg="1"/>
      <p:bldP spid="17456" grpId="0" animBg="1"/>
      <p:bldP spid="17457" grpId="0" animBg="1"/>
      <p:bldP spid="17458" grpId="0" animBg="1"/>
      <p:bldP spid="17459" grpId="0"/>
      <p:bldP spid="17461" grpId="0" animBg="1"/>
      <p:bldP spid="17462" grpId="0" animBg="1"/>
      <p:bldP spid="17463" grpId="0" animBg="1"/>
      <p:bldP spid="17465" grpId="0" animBg="1"/>
      <p:bldP spid="17466" grpId="0" animBg="1"/>
      <p:bldP spid="17467" grpId="0" animBg="1"/>
      <p:bldP spid="17468" grpId="0"/>
      <p:bldP spid="17472" grpId="0"/>
      <p:bldP spid="17472" grpId="1"/>
      <p:bldP spid="17473" grpId="0"/>
      <p:bldP spid="17475" grpId="0"/>
      <p:bldP spid="17476" grpId="0"/>
      <p:bldP spid="17477" grpId="0"/>
      <p:bldP spid="17477" grpId="1"/>
      <p:bldP spid="17478" grpId="0"/>
      <p:bldP spid="17479" grpId="0"/>
      <p:bldP spid="17482" grpId="0" animBg="1"/>
      <p:bldP spid="17483" grpId="0" animBg="1"/>
      <p:bldP spid="17484" grpId="0" animBg="1"/>
      <p:bldP spid="17485" grpId="0" animBg="1"/>
      <p:bldP spid="17486" grpId="0" animBg="1"/>
      <p:bldP spid="17487" grpId="0" animBg="1"/>
      <p:bldP spid="17488" grpId="0" animBg="1"/>
      <p:bldP spid="174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533400" y="0"/>
            <a:ext cx="6248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Example of rearrangement during S</a:t>
            </a:r>
            <a:r>
              <a:rPr lang="en-US" sz="2400" b="1" baseline="-25000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5105400" y="1524000"/>
          <a:ext cx="2727325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hemSketch" r:id="rId3" imgW="1185672" imgH="990600" progId="ACD.ChemSketch.20">
                  <p:embed/>
                </p:oleObj>
              </mc:Choice>
              <mc:Fallback>
                <p:oleObj name="ChemSketch" r:id="rId3" imgW="1185672" imgH="990600" progId="ACD.ChemSketch.20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524000"/>
                        <a:ext cx="2727325" cy="227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81000" y="1524000"/>
          <a:ext cx="2514600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ChemSketch" r:id="rId5" imgW="1185672" imgH="990600" progId="ACD.ChemSketch.20">
                  <p:embed/>
                </p:oleObj>
              </mc:Choice>
              <mc:Fallback>
                <p:oleObj name="ChemSketch" r:id="rId5" imgW="1185672" imgH="990600" progId="ACD.ChemSketch.20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2514600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733800" y="25146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3581400" y="26670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590800" y="2209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  H</a:t>
            </a:r>
            <a:r>
              <a:rPr lang="en-US" sz="2400" baseline="30000"/>
              <a:t>+</a:t>
            </a:r>
            <a:endParaRPr lang="en-US" sz="240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3505200" y="1752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reflux</a:t>
            </a:r>
          </a:p>
        </p:txBody>
      </p:sp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3886200" y="3886200"/>
          <a:ext cx="25146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hemSketch" r:id="rId7" imgW="1185672" imgH="990600" progId="ACD.ChemSketch.20">
                  <p:embed/>
                </p:oleObj>
              </mc:Choice>
              <mc:Fallback>
                <p:oleObj name="ChemSketch" r:id="rId7" imgW="1185672" imgH="990600" progId="ACD.ChemSketch.20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886200"/>
                        <a:ext cx="25146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057400" y="463062"/>
            <a:ext cx="57912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Initial (primary) carbocation formation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609600" y="3581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Unprotonated alcohol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6705600" y="38100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protonated alcohol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5791200" y="4038600"/>
            <a:ext cx="838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114800" y="6096000"/>
            <a:ext cx="50292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Initial =primary carbocation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6096000" y="4572000"/>
            <a:ext cx="22860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gency FB" pitchFamily="34" charset="0"/>
              </a:rPr>
              <a:t>Rate limiting step</a:t>
            </a:r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/>
        </p:nvGraphicFramePr>
        <p:xfrm>
          <a:off x="609600" y="4038600"/>
          <a:ext cx="2514600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hemSketch" r:id="rId9" imgW="1185672" imgH="954024" progId="ACD.ChemSketch.20">
                  <p:embed/>
                </p:oleObj>
              </mc:Choice>
              <mc:Fallback>
                <p:oleObj name="ChemSketch" r:id="rId9" imgW="1185672" imgH="954024" progId="ACD.ChemSketch.20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2514600" cy="202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7" name="Line 25"/>
          <p:cNvSpPr>
            <a:spLocks noChangeShapeType="1"/>
          </p:cNvSpPr>
          <p:nvPr/>
        </p:nvSpPr>
        <p:spPr bwMode="auto">
          <a:xfrm flipH="1">
            <a:off x="2438400" y="47244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048000" y="4419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 </a:t>
            </a:r>
            <a:r>
              <a:rPr lang="en-US" sz="2800" b="1" baseline="30000"/>
              <a:t>-  </a:t>
            </a:r>
            <a:r>
              <a:rPr lang="en-US" sz="2800" b="1"/>
              <a:t>+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28600" y="6096000"/>
            <a:ext cx="3657600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Unrearranged</a:t>
            </a:r>
            <a:r>
              <a:rPr lang="en-US" sz="2400" b="1" dirty="0"/>
              <a:t> product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7010400" y="5410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 H</a:t>
            </a:r>
            <a:r>
              <a:rPr lang="en-US" sz="2400" b="1" baseline="-25000"/>
              <a:t>2</a:t>
            </a:r>
            <a:r>
              <a:rPr lang="en-US" sz="2400" b="1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 animBg="1"/>
      <p:bldP spid="23563" grpId="0" animBg="1"/>
      <p:bldP spid="23565" grpId="0"/>
      <p:bldP spid="23566" grpId="0"/>
      <p:bldP spid="23568" grpId="0" animBg="1"/>
      <p:bldP spid="23569" grpId="0"/>
      <p:bldP spid="23570" grpId="0"/>
      <p:bldP spid="23571" grpId="0" animBg="1"/>
      <p:bldP spid="23572" grpId="0" animBg="1"/>
      <p:bldP spid="23573" grpId="0" animBg="1"/>
      <p:bldP spid="23577" grpId="0" animBg="1"/>
      <p:bldP spid="23578" grpId="0"/>
      <p:bldP spid="23579" grpId="0" animBg="1"/>
      <p:bldP spid="235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1066800"/>
          <a:ext cx="25146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ChemSketch" r:id="rId3" imgW="1185672" imgH="990600" progId="ACD.ChemSketch.20">
                  <p:embed/>
                </p:oleObj>
              </mc:Choice>
              <mc:Fallback>
                <p:oleObj name="ChemSketch" r:id="rId3" imgW="1185672" imgH="990600" progId="ACD.ChemSketch.20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25146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3200400"/>
            <a:ext cx="31242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Primary carbocation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152400"/>
            <a:ext cx="6781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Rearrangements of primary carbocation</a:t>
            </a:r>
          </a:p>
        </p:txBody>
      </p:sp>
      <p:sp>
        <p:nvSpPr>
          <p:cNvPr id="24583" name="Freeform 7"/>
          <p:cNvSpPr>
            <a:spLocks/>
          </p:cNvSpPr>
          <p:nvPr/>
        </p:nvSpPr>
        <p:spPr bwMode="auto">
          <a:xfrm>
            <a:off x="4114800" y="2362200"/>
            <a:ext cx="1265238" cy="33655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76600" y="685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1,2 `hydride’ shift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6096000" y="1066800"/>
          <a:ext cx="274320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ChemSketch" r:id="rId5" imgW="1185672" imgH="990600" progId="ACD.ChemSketch.20">
                  <p:embed/>
                </p:oleObj>
              </mc:Choice>
              <mc:Fallback>
                <p:oleObj name="ChemSketch" r:id="rId5" imgW="1185672" imgH="990600" progId="ACD.ChemSketch.20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066800"/>
                        <a:ext cx="2743200" cy="229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8" name="Freeform 12"/>
          <p:cNvSpPr>
            <a:spLocks/>
          </p:cNvSpPr>
          <p:nvPr/>
        </p:nvSpPr>
        <p:spPr bwMode="auto">
          <a:xfrm>
            <a:off x="2895600" y="1828800"/>
            <a:ext cx="304800" cy="647700"/>
          </a:xfrm>
          <a:custGeom>
            <a:avLst/>
            <a:gdLst>
              <a:gd name="T0" fmla="*/ 96 w 192"/>
              <a:gd name="T1" fmla="*/ 408 h 408"/>
              <a:gd name="T2" fmla="*/ 192 w 192"/>
              <a:gd name="T3" fmla="*/ 216 h 408"/>
              <a:gd name="T4" fmla="*/ 96 w 192"/>
              <a:gd name="T5" fmla="*/ 24 h 408"/>
              <a:gd name="T6" fmla="*/ 0 w 192"/>
              <a:gd name="T7" fmla="*/ 72 h 408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408"/>
              <a:gd name="T14" fmla="*/ 192 w 192"/>
              <a:gd name="T15" fmla="*/ 408 h 4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408">
                <a:moveTo>
                  <a:pt x="96" y="408"/>
                </a:moveTo>
                <a:cubicBezTo>
                  <a:pt x="144" y="344"/>
                  <a:pt x="192" y="280"/>
                  <a:pt x="192" y="216"/>
                </a:cubicBezTo>
                <a:cubicBezTo>
                  <a:pt x="192" y="152"/>
                  <a:pt x="128" y="48"/>
                  <a:pt x="96" y="24"/>
                </a:cubicBezTo>
                <a:cubicBezTo>
                  <a:pt x="64" y="0"/>
                  <a:pt x="16" y="64"/>
                  <a:pt x="0" y="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6629400" y="2819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  <a:r>
              <a:rPr lang="en-US" sz="2400" b="1" baseline="30000"/>
              <a:t>o</a:t>
            </a:r>
            <a:endParaRPr lang="en-US" sz="2400" b="1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2192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  <a:r>
              <a:rPr lang="en-US" sz="2400" b="1" baseline="30000"/>
              <a:t>o</a:t>
            </a:r>
            <a:endParaRPr lang="en-US" sz="2400" b="1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191000" y="3505200"/>
            <a:ext cx="4953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Secondary carbocation from 1,2 hydride shift rearrangement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4648200" y="4191000"/>
            <a:ext cx="11430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2057400" y="1600200"/>
            <a:ext cx="609600" cy="1066800"/>
          </a:xfrm>
          <a:custGeom>
            <a:avLst/>
            <a:gdLst>
              <a:gd name="T0" fmla="*/ 336 w 384"/>
              <a:gd name="T1" fmla="*/ 80 h 632"/>
              <a:gd name="T2" fmla="*/ 96 w 384"/>
              <a:gd name="T3" fmla="*/ 80 h 632"/>
              <a:gd name="T4" fmla="*/ 48 w 384"/>
              <a:gd name="T5" fmla="*/ 560 h 632"/>
              <a:gd name="T6" fmla="*/ 384 w 384"/>
              <a:gd name="T7" fmla="*/ 512 h 63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632"/>
              <a:gd name="T14" fmla="*/ 384 w 384"/>
              <a:gd name="T15" fmla="*/ 632 h 6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632">
                <a:moveTo>
                  <a:pt x="336" y="80"/>
                </a:moveTo>
                <a:cubicBezTo>
                  <a:pt x="240" y="40"/>
                  <a:pt x="144" y="0"/>
                  <a:pt x="96" y="80"/>
                </a:cubicBezTo>
                <a:cubicBezTo>
                  <a:pt x="48" y="160"/>
                  <a:pt x="0" y="488"/>
                  <a:pt x="48" y="560"/>
                </a:cubicBezTo>
                <a:cubicBezTo>
                  <a:pt x="96" y="632"/>
                  <a:pt x="240" y="572"/>
                  <a:pt x="384" y="512"/>
                </a:cubicBezTo>
              </a:path>
            </a:pathLst>
          </a:cu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505200" y="1143000"/>
            <a:ext cx="2514600" cy="1054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b="1">
                <a:solidFill>
                  <a:srgbClr val="FF0000"/>
                </a:solidFill>
              </a:rPr>
              <a:t>H moves to (+)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b="1">
                <a:solidFill>
                  <a:schemeClr val="accent2"/>
                </a:solidFill>
              </a:rPr>
              <a:t>(+) moves to site H vacates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410200" y="45720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Br </a:t>
            </a:r>
            <a:r>
              <a:rPr lang="en-US" sz="2800" b="1" baseline="30000"/>
              <a:t>-</a:t>
            </a:r>
            <a:endParaRPr lang="en-US" sz="2800" b="1"/>
          </a:p>
        </p:txBody>
      </p:sp>
      <p:graphicFrame>
        <p:nvGraphicFramePr>
          <p:cNvPr id="24599" name="Object 23"/>
          <p:cNvGraphicFramePr>
            <a:graphicFrameLocks noChangeAspect="1"/>
          </p:cNvGraphicFramePr>
          <p:nvPr/>
        </p:nvGraphicFramePr>
        <p:xfrm>
          <a:off x="762000" y="3657600"/>
          <a:ext cx="2743200" cy="229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ChemSketch" r:id="rId7" imgW="1185672" imgH="990600" progId="ACD.ChemSketch.20">
                  <p:embed/>
                </p:oleObj>
              </mc:Choice>
              <mc:Fallback>
                <p:oleObj name="ChemSketch" r:id="rId7" imgW="1185672" imgH="990600" progId="ACD.ChemSketch.20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2743200" cy="229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609600" y="6019800"/>
            <a:ext cx="3048000" cy="641350"/>
          </a:xfrm>
          <a:prstGeom prst="rect">
            <a:avLst/>
          </a:prstGeom>
          <a:solidFill>
            <a:srgbClr val="00FF00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Rearrangement product from 1,2 hydride shift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8" grpId="0" animBg="1"/>
      <p:bldP spid="24589" grpId="0"/>
      <p:bldP spid="24590" grpId="0"/>
      <p:bldP spid="24591" grpId="0" animBg="1"/>
      <p:bldP spid="24592" grpId="0" animBg="1"/>
      <p:bldP spid="24596" grpId="0" animBg="1"/>
      <p:bldP spid="24598" grpId="0"/>
      <p:bldP spid="246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038600" y="1447800"/>
            <a:ext cx="7620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3200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Both ROH and HX concentrations affect rate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295400" y="762000"/>
            <a:ext cx="6172200" cy="641350"/>
          </a:xfrm>
          <a:prstGeom prst="rect">
            <a:avLst/>
          </a:prstGeom>
          <a:solidFill>
            <a:srgbClr val="00CCFF">
              <a:alpha val="8392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b="1"/>
              <a:t>0.)	need reflux and extra acid (H</a:t>
            </a:r>
            <a:r>
              <a:rPr lang="en-US" b="1" baseline="-25000"/>
              <a:t>2</a:t>
            </a:r>
            <a:r>
              <a:rPr lang="en-US" b="1"/>
              <a:t>SO</a:t>
            </a:r>
            <a:r>
              <a:rPr lang="en-US" b="1" baseline="-25000"/>
              <a:t>4</a:t>
            </a:r>
            <a:r>
              <a:rPr lang="en-US" b="1"/>
              <a:t>) to work at all</a:t>
            </a:r>
          </a:p>
          <a:p>
            <a:pPr marL="342900" indent="-342900"/>
            <a:r>
              <a:rPr lang="en-US" b="1"/>
              <a:t>1)	3</a:t>
            </a:r>
            <a:r>
              <a:rPr lang="en-US" b="1" baseline="30000"/>
              <a:t>o </a:t>
            </a:r>
            <a:r>
              <a:rPr lang="en-US" b="1"/>
              <a:t>ROH &gt; 2</a:t>
            </a:r>
            <a:r>
              <a:rPr lang="en-US" b="1" baseline="30000"/>
              <a:t>o</a:t>
            </a:r>
            <a:r>
              <a:rPr lang="en-US" b="1"/>
              <a:t> ROH  &gt; 1</a:t>
            </a:r>
            <a:r>
              <a:rPr lang="en-US" b="1" baseline="30000"/>
              <a:t>o </a:t>
            </a:r>
            <a:r>
              <a:rPr lang="en-US" b="1"/>
              <a:t>ROH in rate</a:t>
            </a:r>
            <a:r>
              <a:rPr lang="en-US"/>
              <a:t> 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648200" y="2209800"/>
            <a:ext cx="32766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Only ROH concentration affect rate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33400" y="2971800"/>
            <a:ext cx="2819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No rearrangements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495800" y="2971800"/>
            <a:ext cx="2819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Rearrangements occur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33400" y="3657600"/>
            <a:ext cx="3200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Reaction rate follows the modest trend &gt; Br &gt; Cl &gt; F 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419600" y="3733800"/>
            <a:ext cx="43434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No affect of halogen identity on rate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533400" y="4464997"/>
            <a:ext cx="3276600" cy="92333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solidFill>
                  <a:srgbClr val="FF0066"/>
                </a:solidFill>
              </a:rPr>
              <a:t>Non-polar, </a:t>
            </a:r>
            <a:r>
              <a:rPr lang="en-US" b="1" dirty="0" err="1" smtClean="0">
                <a:solidFill>
                  <a:srgbClr val="FF0066"/>
                </a:solidFill>
              </a:rPr>
              <a:t>nonprotic</a:t>
            </a:r>
            <a:r>
              <a:rPr lang="en-US" b="1" dirty="0" smtClean="0">
                <a:solidFill>
                  <a:srgbClr val="FF0066"/>
                </a:solidFill>
              </a:rPr>
              <a:t>  </a:t>
            </a:r>
            <a:r>
              <a:rPr lang="en-US" b="1" dirty="0">
                <a:solidFill>
                  <a:srgbClr val="FF0066"/>
                </a:solidFill>
              </a:rPr>
              <a:t>solvents produce better yields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343400" y="4724400"/>
            <a:ext cx="4343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Polar, </a:t>
            </a:r>
            <a:r>
              <a:rPr lang="en-US" b="1" smtClean="0">
                <a:solidFill>
                  <a:schemeClr val="accent2"/>
                </a:solidFill>
              </a:rPr>
              <a:t>protic </a:t>
            </a:r>
            <a:r>
              <a:rPr lang="en-US" b="1">
                <a:solidFill>
                  <a:schemeClr val="accent2"/>
                </a:solidFill>
              </a:rPr>
              <a:t>solvents produce better yields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09600" y="5486400"/>
            <a:ext cx="33528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Product is inverted vs starting alcohol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419600" y="5638800"/>
            <a:ext cx="47244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Product is racemized vs starting alcohol</a:t>
            </a:r>
          </a:p>
        </p:txBody>
      </p:sp>
      <p:sp>
        <p:nvSpPr>
          <p:cNvPr id="7182" name="Text Box 18"/>
          <p:cNvSpPr txBox="1">
            <a:spLocks noChangeArrowheads="1"/>
          </p:cNvSpPr>
          <p:nvPr/>
        </p:nvSpPr>
        <p:spPr bwMode="auto">
          <a:xfrm>
            <a:off x="2667000" y="0"/>
            <a:ext cx="47244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R-OH + HBr </a:t>
            </a:r>
            <a:r>
              <a:rPr lang="en-US" sz="2400" b="1">
                <a:sym typeface="Wingdings" pitchFamily="2" charset="2"/>
              </a:rPr>
              <a:t> R-Br +H</a:t>
            </a:r>
            <a:r>
              <a:rPr lang="en-US" sz="2400" b="1" baseline="-25000">
                <a:sym typeface="Wingdings" pitchFamily="2" charset="2"/>
              </a:rPr>
              <a:t>2</a:t>
            </a:r>
            <a:r>
              <a:rPr lang="en-US" sz="2400" b="1">
                <a:sym typeface="Wingdings" pitchFamily="2" charset="2"/>
              </a:rPr>
              <a:t>O</a:t>
            </a:r>
            <a:endParaRPr lang="en-US" sz="2400" b="1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590800" y="381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Acid      +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733800" y="381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base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4953000" y="38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“salt”  +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57200" y="1905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762000" y="1371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1</a:t>
            </a:r>
            <a:r>
              <a:rPr lang="en-US" b="1" baseline="30000">
                <a:solidFill>
                  <a:srgbClr val="FF0066"/>
                </a:solidFill>
              </a:rPr>
              <a:t>o</a:t>
            </a:r>
            <a:r>
              <a:rPr lang="en-US" b="1">
                <a:solidFill>
                  <a:srgbClr val="FF0066"/>
                </a:solidFill>
              </a:rPr>
              <a:t> ROH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4724400" y="1447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2</a:t>
            </a:r>
            <a:r>
              <a:rPr lang="en-US" b="1" baseline="30000">
                <a:solidFill>
                  <a:schemeClr val="accent2"/>
                </a:solidFill>
              </a:rPr>
              <a:t>o</a:t>
            </a:r>
            <a:r>
              <a:rPr lang="en-US" b="1">
                <a:solidFill>
                  <a:schemeClr val="accent2"/>
                </a:solidFill>
              </a:rPr>
              <a:t> &amp; 3</a:t>
            </a:r>
            <a:r>
              <a:rPr lang="en-US" b="1" baseline="30000">
                <a:solidFill>
                  <a:schemeClr val="accent2"/>
                </a:solidFill>
              </a:rPr>
              <a:t>o </a:t>
            </a:r>
            <a:r>
              <a:rPr lang="en-US" b="1">
                <a:solidFill>
                  <a:schemeClr val="accent2"/>
                </a:solidFill>
              </a:rPr>
              <a:t>ROH</a:t>
            </a:r>
          </a:p>
        </p:txBody>
      </p:sp>
      <p:sp>
        <p:nvSpPr>
          <p:cNvPr id="7189" name="Text Box 28"/>
          <p:cNvSpPr txBox="1">
            <a:spLocks noChangeArrowheads="1"/>
          </p:cNvSpPr>
          <p:nvPr/>
        </p:nvSpPr>
        <p:spPr bwMode="auto">
          <a:xfrm>
            <a:off x="228600" y="0"/>
            <a:ext cx="1676400" cy="64135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FACTS ABOUT</a:t>
            </a:r>
            <a:r>
              <a:rPr lang="en-US"/>
              <a:t> ….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5867400" y="38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water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8382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</a:t>
            </a:r>
            <a:r>
              <a:rPr lang="en-US" sz="2400" b="1" baseline="-25000"/>
              <a:t>N</a:t>
            </a:r>
            <a:r>
              <a:rPr lang="en-US" sz="2400" b="1"/>
              <a:t>2 MECHANISM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334000" y="6172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</a:t>
            </a:r>
            <a:r>
              <a:rPr lang="en-US" sz="2400" b="1" baseline="-25000"/>
              <a:t>N</a:t>
            </a:r>
            <a:r>
              <a:rPr lang="en-US" sz="2400" b="1"/>
              <a:t>1 MECHANISM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7" grpId="0"/>
      <p:bldP spid="22548" grpId="0"/>
      <p:bldP spid="22549" grpId="0"/>
      <p:bldP spid="22552" grpId="0" animBg="1"/>
      <p:bldP spid="22554" grpId="0"/>
      <p:bldP spid="22555" grpId="0"/>
      <p:bldP spid="22557" grpId="0"/>
      <p:bldP spid="22559" grpId="0"/>
      <p:bldP spid="225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09600" y="1066800"/>
          <a:ext cx="25146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ChemSketch" r:id="rId3" imgW="1185672" imgH="990600" progId="ACD.ChemSketch.20">
                  <p:embed/>
                </p:oleObj>
              </mc:Choice>
              <mc:Fallback>
                <p:oleObj name="ChemSketch" r:id="rId3" imgW="1185672" imgH="990600" progId="ACD.ChemSketch.20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66800"/>
                        <a:ext cx="25146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152400"/>
            <a:ext cx="6781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Rearrangements of primary carbocation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200400" y="609600"/>
            <a:ext cx="272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1,2 methyl shift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200400" y="1066800"/>
            <a:ext cx="2667000" cy="1158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b="1">
                <a:solidFill>
                  <a:srgbClr val="FF0000"/>
                </a:solidFill>
              </a:rPr>
              <a:t>CH</a:t>
            </a:r>
            <a:r>
              <a:rPr lang="en-US" sz="2000" b="1" baseline="-25000">
                <a:solidFill>
                  <a:srgbClr val="FF0000"/>
                </a:solidFill>
              </a:rPr>
              <a:t>3</a:t>
            </a:r>
            <a:r>
              <a:rPr lang="en-US" sz="2000" b="1">
                <a:solidFill>
                  <a:srgbClr val="FF0000"/>
                </a:solidFill>
              </a:rPr>
              <a:t> moves to (+)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b="1">
                <a:solidFill>
                  <a:schemeClr val="accent2"/>
                </a:solidFill>
              </a:rPr>
              <a:t>(+) moves to site CH</a:t>
            </a:r>
            <a:r>
              <a:rPr lang="en-US" sz="2000" b="1" baseline="-25000">
                <a:solidFill>
                  <a:schemeClr val="accent2"/>
                </a:solidFill>
              </a:rPr>
              <a:t>3</a:t>
            </a:r>
            <a:r>
              <a:rPr lang="en-US" sz="2000" b="1">
                <a:solidFill>
                  <a:schemeClr val="accent2"/>
                </a:solidFill>
              </a:rPr>
              <a:t> vacates</a:t>
            </a:r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1828800" y="1028700"/>
            <a:ext cx="533400" cy="723900"/>
          </a:xfrm>
          <a:custGeom>
            <a:avLst/>
            <a:gdLst>
              <a:gd name="T0" fmla="*/ 0 w 336"/>
              <a:gd name="T1" fmla="*/ 72 h 456"/>
              <a:gd name="T2" fmla="*/ 192 w 336"/>
              <a:gd name="T3" fmla="*/ 24 h 456"/>
              <a:gd name="T4" fmla="*/ 336 w 336"/>
              <a:gd name="T5" fmla="*/ 216 h 456"/>
              <a:gd name="T6" fmla="*/ 192 w 336"/>
              <a:gd name="T7" fmla="*/ 456 h 456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456"/>
              <a:gd name="T14" fmla="*/ 336 w 336"/>
              <a:gd name="T15" fmla="*/ 456 h 4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456">
                <a:moveTo>
                  <a:pt x="0" y="72"/>
                </a:moveTo>
                <a:cubicBezTo>
                  <a:pt x="68" y="36"/>
                  <a:pt x="136" y="0"/>
                  <a:pt x="192" y="24"/>
                </a:cubicBezTo>
                <a:cubicBezTo>
                  <a:pt x="248" y="48"/>
                  <a:pt x="336" y="144"/>
                  <a:pt x="336" y="216"/>
                </a:cubicBezTo>
                <a:cubicBezTo>
                  <a:pt x="336" y="288"/>
                  <a:pt x="216" y="416"/>
                  <a:pt x="192" y="45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>
            <a:off x="1447800" y="1828800"/>
            <a:ext cx="990600" cy="444500"/>
          </a:xfrm>
          <a:custGeom>
            <a:avLst/>
            <a:gdLst>
              <a:gd name="T0" fmla="*/ 624 w 624"/>
              <a:gd name="T1" fmla="*/ 0 h 280"/>
              <a:gd name="T2" fmla="*/ 528 w 624"/>
              <a:gd name="T3" fmla="*/ 240 h 280"/>
              <a:gd name="T4" fmla="*/ 144 w 624"/>
              <a:gd name="T5" fmla="*/ 240 h 280"/>
              <a:gd name="T6" fmla="*/ 0 w 624"/>
              <a:gd name="T7" fmla="*/ 96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0"/>
              <a:gd name="T14" fmla="*/ 624 w 62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0">
                <a:moveTo>
                  <a:pt x="624" y="0"/>
                </a:moveTo>
                <a:cubicBezTo>
                  <a:pt x="616" y="100"/>
                  <a:pt x="608" y="200"/>
                  <a:pt x="528" y="240"/>
                </a:cubicBezTo>
                <a:cubicBezTo>
                  <a:pt x="448" y="280"/>
                  <a:pt x="232" y="264"/>
                  <a:pt x="144" y="240"/>
                </a:cubicBezTo>
                <a:cubicBezTo>
                  <a:pt x="56" y="216"/>
                  <a:pt x="24" y="120"/>
                  <a:pt x="0" y="96"/>
                </a:cubicBezTo>
              </a:path>
            </a:pathLst>
          </a:custGeom>
          <a:noFill/>
          <a:ln w="28575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6019800" y="1143000"/>
          <a:ext cx="2649538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ChemSketch" r:id="rId5" imgW="1185672" imgH="908304" progId="ACD.ChemSketch.20">
                  <p:embed/>
                </p:oleObj>
              </mc:Choice>
              <mc:Fallback>
                <p:oleObj name="ChemSketch" r:id="rId5" imgW="1185672" imgH="908304" progId="ACD.ChemSketch.20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143000"/>
                        <a:ext cx="2649538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019800" y="3200400"/>
            <a:ext cx="3048000" cy="9159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Secondary carbocation from 1,2 methyl shift rearrangement</a:t>
            </a: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4648200" y="4191000"/>
            <a:ext cx="1295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1143000" y="3581400"/>
          <a:ext cx="25908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ChemSketch" r:id="rId7" imgW="1185672" imgH="935736" progId="ACD.ChemSketch.20">
                  <p:embed/>
                </p:oleObj>
              </mc:Choice>
              <mc:Fallback>
                <p:oleObj name="ChemSketch" r:id="rId7" imgW="1185672" imgH="935736" progId="ACD.ChemSketch.20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25908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15"/>
          <p:cNvSpPr txBox="1">
            <a:spLocks noChangeArrowheads="1"/>
          </p:cNvSpPr>
          <p:nvPr/>
        </p:nvSpPr>
        <p:spPr bwMode="auto">
          <a:xfrm>
            <a:off x="1600200" y="2362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  <a:r>
              <a:rPr lang="en-US" sz="2800" b="1" baseline="30000"/>
              <a:t>o</a:t>
            </a:r>
            <a:endParaRPr lang="en-US" sz="2800" b="1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6477000" y="990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</a:t>
            </a:r>
            <a:r>
              <a:rPr lang="en-US" sz="2800" b="1" baseline="30000"/>
              <a:t>o</a:t>
            </a:r>
            <a:endParaRPr lang="en-US" sz="2800" b="1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648200" y="3657600"/>
            <a:ext cx="914400" cy="5191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Br </a:t>
            </a:r>
            <a:r>
              <a:rPr lang="en-US" sz="2800" baseline="30000"/>
              <a:t>-</a:t>
            </a:r>
            <a:endParaRPr lang="en-US" sz="2800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28600" y="5791200"/>
            <a:ext cx="3048000" cy="641350"/>
          </a:xfrm>
          <a:prstGeom prst="rect">
            <a:avLst/>
          </a:prstGeom>
          <a:solidFill>
            <a:srgbClr val="00FF00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Rearrangement product from 1,2 methyl shift 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4114800" y="2133600"/>
            <a:ext cx="1265238" cy="33655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 animBg="1"/>
      <p:bldP spid="25612" grpId="0" animBg="1"/>
      <p:bldP spid="25613" grpId="0" animBg="1"/>
      <p:bldP spid="25616" grpId="0"/>
      <p:bldP spid="25617" grpId="0" animBg="1"/>
      <p:bldP spid="25619" grpId="0" animBg="1"/>
      <p:bldP spid="2562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508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Agency FB</vt:lpstr>
      <vt:lpstr>Arial</vt:lpstr>
      <vt:lpstr>Wingdings</vt:lpstr>
      <vt:lpstr>Default Design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Like an Organic Chemist: alkanes</dc:title>
  <dc:creator>Help Desk</dc:creator>
  <cp:lastModifiedBy>Fong, Jerry</cp:lastModifiedBy>
  <cp:revision>33</cp:revision>
  <dcterms:created xsi:type="dcterms:W3CDTF">2008-09-30T03:35:19Z</dcterms:created>
  <dcterms:modified xsi:type="dcterms:W3CDTF">2013-11-04T19:32:55Z</dcterms:modified>
</cp:coreProperties>
</file>