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2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E0D36-C7B6-4785-A3DA-C4FCA8823C79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3FECF-2958-4729-9A7B-1A826F33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3FECF-2958-4729-9A7B-1A826F339F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24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5F3E7-0841-4A32-922D-82803364B46D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mage result for alert c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78897"/>
            <a:ext cx="9144000" cy="567910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S</a:t>
            </a:r>
            <a:r>
              <a:rPr lang="en-US" sz="6000" baseline="-25000" dirty="0" smtClean="0"/>
              <a:t>N</a:t>
            </a:r>
            <a:r>
              <a:rPr lang="en-US" sz="6000" dirty="0" smtClean="0"/>
              <a:t>1 and S</a:t>
            </a:r>
            <a:r>
              <a:rPr lang="en-US" sz="6000" baseline="-25000" dirty="0" smtClean="0"/>
              <a:t>N</a:t>
            </a:r>
            <a:r>
              <a:rPr lang="en-US" sz="6000" dirty="0" smtClean="0"/>
              <a:t>2 drill and practice</a:t>
            </a:r>
            <a:endParaRPr lang="en-US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5562600"/>
            <a:ext cx="548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/>
              <a:t>Pleez</a:t>
            </a:r>
            <a:r>
              <a:rPr lang="en-US" sz="4400" dirty="0" smtClean="0"/>
              <a:t> don’t picks </a:t>
            </a:r>
            <a:r>
              <a:rPr lang="en-US" sz="4400" dirty="0" err="1" smtClean="0"/>
              <a:t>meh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of </a:t>
            </a:r>
            <a:r>
              <a:rPr lang="en-US" sz="2800" b="1" dirty="0" smtClean="0"/>
              <a:t>intermediate </a:t>
            </a:r>
            <a:r>
              <a:rPr lang="en-US" sz="2800" b="1" dirty="0" smtClean="0"/>
              <a:t>species formed in S</a:t>
            </a:r>
            <a:r>
              <a:rPr lang="en-US" sz="2800" b="1" baseline="-25000" dirty="0" smtClean="0"/>
              <a:t>N</a:t>
            </a:r>
            <a:r>
              <a:rPr lang="en-US" sz="2800" b="1" dirty="0" smtClean="0"/>
              <a:t>1 </a:t>
            </a:r>
            <a:r>
              <a:rPr lang="en-US" sz="2800" b="1" dirty="0" smtClean="0"/>
              <a:t>when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2800" b="1" dirty="0" smtClean="0"/>
              <a:t> `leaves’ R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632886" y="701188"/>
            <a:ext cx="5181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R</a:t>
            </a:r>
            <a:r>
              <a:rPr lang="en-US" sz="3600" baseline="30000" dirty="0" smtClean="0">
                <a:solidFill>
                  <a:srgbClr val="FF0000"/>
                </a:solidFill>
              </a:rPr>
              <a:t>+</a:t>
            </a:r>
            <a:r>
              <a:rPr lang="en-US" sz="3600" dirty="0" smtClean="0">
                <a:solidFill>
                  <a:srgbClr val="FF0000"/>
                </a:solidFill>
              </a:rPr>
              <a:t>, carbocation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050078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Mechanism features </a:t>
            </a:r>
            <a:r>
              <a:rPr lang="en-US" sz="2800" b="1" dirty="0" err="1" smtClean="0"/>
              <a:t>aprotic</a:t>
            </a:r>
            <a:r>
              <a:rPr lang="en-US" sz="2800" b="1" dirty="0" smtClean="0"/>
              <a:t>, modestly polar solvents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077200" y="1981200"/>
            <a:ext cx="1066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</a:t>
            </a:r>
            <a:r>
              <a:rPr lang="en-US" sz="3600" baseline="-25000" dirty="0" smtClean="0">
                <a:solidFill>
                  <a:srgbClr val="FF0000"/>
                </a:solidFill>
              </a:rPr>
              <a:t>N</a:t>
            </a:r>
            <a:r>
              <a:rPr lang="en-US" sz="3600" dirty="0" smtClean="0">
                <a:solidFill>
                  <a:srgbClr val="FF0000"/>
                </a:solidFill>
              </a:rPr>
              <a:t>2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66700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Racemization</a:t>
            </a:r>
            <a:r>
              <a:rPr lang="en-US" sz="3200" b="1" dirty="0" smtClean="0"/>
              <a:t> happens with this mechanism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077200" y="2743200"/>
            <a:ext cx="1066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</a:t>
            </a:r>
            <a:r>
              <a:rPr lang="en-US" sz="3600" baseline="-25000" dirty="0" smtClean="0">
                <a:solidFill>
                  <a:srgbClr val="FF0000"/>
                </a:solidFill>
              </a:rPr>
              <a:t>N</a:t>
            </a:r>
            <a:r>
              <a:rPr lang="en-US" sz="3600" dirty="0" smtClean="0">
                <a:solidFill>
                  <a:srgbClr val="FF0000"/>
                </a:solidFill>
              </a:rPr>
              <a:t>2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32004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Mechanism for </a:t>
            </a:r>
            <a:r>
              <a:rPr lang="en-US" sz="2800" b="1" dirty="0" err="1" smtClean="0"/>
              <a:t>halogenation</a:t>
            </a:r>
            <a:r>
              <a:rPr lang="en-US" sz="2800" b="1" dirty="0" smtClean="0"/>
              <a:t> of 1</a:t>
            </a:r>
            <a:r>
              <a:rPr lang="en-US" sz="2800" b="1" baseline="30000" dirty="0" smtClean="0"/>
              <a:t>o</a:t>
            </a:r>
            <a:r>
              <a:rPr lang="en-US" sz="2800" b="1" dirty="0" smtClean="0"/>
              <a:t> alcohols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3200400"/>
            <a:ext cx="1066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</a:t>
            </a:r>
            <a:r>
              <a:rPr lang="en-US" sz="3600" baseline="-25000" dirty="0" smtClean="0">
                <a:solidFill>
                  <a:srgbClr val="FF0000"/>
                </a:solidFill>
              </a:rPr>
              <a:t>N</a:t>
            </a:r>
            <a:r>
              <a:rPr lang="en-US" sz="3600" dirty="0" smtClean="0">
                <a:solidFill>
                  <a:srgbClr val="FF0000"/>
                </a:solidFill>
              </a:rPr>
              <a:t>2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39624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mechanism features rearrangement</a:t>
            </a:r>
            <a:r>
              <a:rPr lang="en-US" dirty="0" smtClean="0"/>
              <a:t> 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6600" y="3962400"/>
            <a:ext cx="1066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S</a:t>
            </a:r>
            <a:r>
              <a:rPr lang="en-US" sz="3600" baseline="-25000" dirty="0" smtClean="0">
                <a:solidFill>
                  <a:srgbClr val="FF0000"/>
                </a:solidFill>
              </a:rPr>
              <a:t>N</a:t>
            </a:r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6700" y="4581435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Order of halogen reactivity in S</a:t>
            </a:r>
            <a:r>
              <a:rPr lang="en-US" sz="2800" b="1" baseline="-25000" dirty="0" smtClean="0"/>
              <a:t>N</a:t>
            </a:r>
            <a:r>
              <a:rPr lang="en-US" sz="2800" b="1" dirty="0" smtClean="0"/>
              <a:t>2 substitution in ROH solvent: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638800" y="5181600"/>
            <a:ext cx="2971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 &gt; Br&gt; </a:t>
            </a:r>
            <a:r>
              <a:rPr lang="en-US" sz="3200" b="1" dirty="0" err="1" smtClean="0">
                <a:solidFill>
                  <a:srgbClr val="FF0000"/>
                </a:solidFill>
              </a:rPr>
              <a:t>Cl</a:t>
            </a:r>
            <a:r>
              <a:rPr lang="en-US" sz="3200" b="1" dirty="0" smtClean="0">
                <a:solidFill>
                  <a:srgbClr val="FF0000"/>
                </a:solidFill>
              </a:rPr>
              <a:t> &gt; F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54102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 in S</a:t>
            </a:r>
            <a:r>
              <a:rPr lang="en-US" sz="2800" b="1" baseline="-25000" dirty="0" smtClean="0"/>
              <a:t>N</a:t>
            </a:r>
            <a:r>
              <a:rPr lang="en-US" sz="2800" b="1" dirty="0" smtClean="0"/>
              <a:t>2 stands for…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0" y="5943600"/>
            <a:ext cx="7620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Bimolecular rate determining ste</a:t>
            </a:r>
            <a:r>
              <a:rPr lang="en-US" sz="3200" b="1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6700" y="1509355"/>
            <a:ext cx="499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Hybridization of carbocation is: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00" y="1557635"/>
            <a:ext cx="990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sp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  <p:bldP spid="7" grpId="0" animBg="1"/>
      <p:bldP spid="8" grpId="0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Inversion occurs for ________________  RX during substitution with HS</a:t>
            </a:r>
            <a:r>
              <a:rPr lang="en-US" sz="2800" b="1" baseline="30000" dirty="0" smtClean="0"/>
              <a:t>-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81400" y="152400"/>
            <a:ext cx="76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1</a:t>
            </a:r>
            <a:r>
              <a:rPr lang="en-US" sz="3600" baseline="30000" dirty="0" smtClean="0">
                <a:solidFill>
                  <a:srgbClr val="FF0000"/>
                </a:solidFill>
              </a:rPr>
              <a:t>o</a:t>
            </a:r>
            <a:endParaRPr lang="en-US" sz="3600" baseline="30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1350263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Order </a:t>
            </a:r>
            <a:r>
              <a:rPr lang="en-US" sz="3200" b="1" dirty="0" smtClean="0">
                <a:sym typeface="Symbol" panose="05050102010706020507" pitchFamily="18" charset="2"/>
              </a:rPr>
              <a:t> carbon </a:t>
            </a:r>
            <a:r>
              <a:rPr lang="en-US" sz="3200" b="1" dirty="0" smtClean="0"/>
              <a:t>reactivity to S</a:t>
            </a:r>
            <a:r>
              <a:rPr lang="en-US" sz="3200" b="1" baseline="-25000" dirty="0" smtClean="0"/>
              <a:t>N</a:t>
            </a:r>
            <a:r>
              <a:rPr lang="en-US" sz="3200" b="1" dirty="0" smtClean="0"/>
              <a:t>2  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867400" y="1360560"/>
            <a:ext cx="3048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3200" b="1" dirty="0" smtClean="0">
                <a:solidFill>
                  <a:srgbClr val="FF0000"/>
                </a:solidFill>
              </a:rPr>
              <a:t> &lt;&lt; 2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3200" b="1" dirty="0" smtClean="0">
                <a:solidFill>
                  <a:srgbClr val="FF0000"/>
                </a:solidFill>
              </a:rPr>
              <a:t> &lt; 1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&lt;</a:t>
            </a:r>
            <a:r>
              <a:rPr lang="en-US" sz="3200" b="1" dirty="0" smtClean="0">
                <a:solidFill>
                  <a:srgbClr val="FF0000"/>
                </a:solidFill>
              </a:rPr>
              <a:t> 0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976477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</a:t>
            </a:r>
            <a:r>
              <a:rPr lang="en-US" sz="2800" b="1" baseline="-25000" dirty="0" smtClean="0"/>
              <a:t>N</a:t>
            </a:r>
            <a:r>
              <a:rPr lang="en-US" sz="2800" b="1" dirty="0" smtClean="0"/>
              <a:t>1 prefers what kind of solvent ?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2005106"/>
            <a:ext cx="3657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Polar, </a:t>
            </a:r>
            <a:r>
              <a:rPr lang="en-US" sz="2800" b="1" dirty="0" err="1" smtClean="0">
                <a:solidFill>
                  <a:srgbClr val="FF0000"/>
                </a:solidFill>
              </a:rPr>
              <a:t>protic</a:t>
            </a:r>
            <a:r>
              <a:rPr lang="en-US" sz="2800" b="1" dirty="0" smtClean="0">
                <a:solidFill>
                  <a:srgbClr val="FF0000"/>
                </a:solidFill>
              </a:rPr>
              <a:t> solvents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2598905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of key transition state formed in S</a:t>
            </a:r>
            <a:r>
              <a:rPr lang="en-US" sz="2800" b="1" baseline="-25000" dirty="0" smtClean="0"/>
              <a:t>N</a:t>
            </a:r>
            <a:r>
              <a:rPr lang="en-US" sz="2800" b="1" dirty="0" smtClean="0"/>
              <a:t>2 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351255" y="3093752"/>
            <a:ext cx="5715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5-coordinated, activated complex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812" y="3759163"/>
            <a:ext cx="5866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Mechanism associated with </a:t>
            </a:r>
            <a:r>
              <a:rPr lang="en-US" sz="2800" b="1" dirty="0" err="1" smtClean="0"/>
              <a:t>solvolysis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888182" y="3785992"/>
            <a:ext cx="1524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N</a:t>
            </a:r>
            <a:r>
              <a:rPr lang="en-US" sz="3600" b="1" dirty="0" smtClean="0">
                <a:solidFill>
                  <a:srgbClr val="FF0000"/>
                </a:solidFill>
              </a:rPr>
              <a:t>1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599" y="4648200"/>
            <a:ext cx="88376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 polar, aprotic solvents the order of reactivity for the halogens I-, Br-,Cl- and F- are (from strongest</a:t>
            </a:r>
            <a:r>
              <a:rPr lang="en-US" sz="2800" b="1" dirty="0" smtClean="0">
                <a:sym typeface="Wingdings" panose="05000000000000000000" pitchFamily="2" charset="2"/>
              </a:rPr>
              <a:t> weakest)</a:t>
            </a:r>
            <a:r>
              <a:rPr lang="en-US" sz="2800" b="1" dirty="0" smtClean="0"/>
              <a:t>: 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5602307"/>
            <a:ext cx="4114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F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3200" b="1" dirty="0" smtClean="0">
                <a:solidFill>
                  <a:srgbClr val="FF0000"/>
                </a:solidFill>
              </a:rPr>
              <a:t> &gt; Cl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3200" b="1" dirty="0" smtClean="0">
                <a:solidFill>
                  <a:srgbClr val="FF0000"/>
                </a:solidFill>
              </a:rPr>
              <a:t> &gt; Br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 </a:t>
            </a:r>
            <a:r>
              <a:rPr lang="en-US" sz="3200" b="1" dirty="0" smtClean="0">
                <a:solidFill>
                  <a:srgbClr val="FF0000"/>
                </a:solidFill>
              </a:rPr>
              <a:t>&gt; </a:t>
            </a:r>
            <a:r>
              <a:rPr lang="en-US" sz="3200" b="1" dirty="0">
                <a:solidFill>
                  <a:srgbClr val="FF0000"/>
                </a:solidFill>
              </a:rPr>
              <a:t>I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</a:t>
            </a:r>
            <a:endParaRPr lang="en-US" sz="3200" b="1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10" grpId="0"/>
      <p:bldP spid="11" grpId="0" animBg="1"/>
      <p:bldP spid="8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3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two experimental conditions forces </a:t>
            </a:r>
            <a:r>
              <a:rPr lang="en-US" sz="2800" b="1" dirty="0" err="1" smtClean="0"/>
              <a:t>protonated</a:t>
            </a:r>
            <a:r>
              <a:rPr lang="en-US" sz="2800" b="1" dirty="0" smtClean="0"/>
              <a:t> alcohol concentrations higher during halide substitution on ROH ?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447800"/>
            <a:ext cx="533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Excess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SO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3200" b="1" dirty="0" smtClean="0">
                <a:solidFill>
                  <a:srgbClr val="FF0000"/>
                </a:solidFill>
              </a:rPr>
              <a:t> and reflux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0" y="2438400"/>
          <a:ext cx="885520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ChemSketch" r:id="rId3" imgW="5605200" imgH="627840" progId="ACD.ChemSketch.20">
                  <p:embed/>
                </p:oleObj>
              </mc:Choice>
              <mc:Fallback>
                <p:oleObj name="ChemSketch" r:id="rId3" imgW="5605200" imgH="62784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438400"/>
                        <a:ext cx="885520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0574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Mechanism governing the reaction below ?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010400" y="2057400"/>
            <a:ext cx="1066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</a:t>
            </a:r>
            <a:r>
              <a:rPr lang="en-US" sz="3600" baseline="-25000" dirty="0" smtClean="0">
                <a:solidFill>
                  <a:srgbClr val="FF0000"/>
                </a:solidFill>
              </a:rPr>
              <a:t>N</a:t>
            </a:r>
            <a:r>
              <a:rPr lang="en-US" sz="3600" dirty="0" smtClean="0">
                <a:solidFill>
                  <a:srgbClr val="FF0000"/>
                </a:solidFill>
              </a:rPr>
              <a:t>2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5052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To make an </a:t>
            </a:r>
            <a:r>
              <a:rPr lang="en-US" sz="3200" b="1" dirty="0" err="1" smtClean="0"/>
              <a:t>an</a:t>
            </a:r>
            <a:r>
              <a:rPr lang="en-US" sz="3200" b="1" dirty="0" smtClean="0"/>
              <a:t> ether from CH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Br what generic nucleophile would you use ?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924800" y="3429000"/>
            <a:ext cx="1066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RO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</a:t>
            </a:r>
            <a:endParaRPr lang="en-US" sz="3200" b="1" baseline="30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419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3236" y="4582418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Which substrate will react fastest to form a thiol with HS</a:t>
            </a:r>
            <a:r>
              <a:rPr lang="en-US" sz="3200" b="1" baseline="30000" dirty="0" smtClean="0"/>
              <a:t>-</a:t>
            </a:r>
            <a:r>
              <a:rPr lang="en-US" sz="3200" b="1" dirty="0" smtClean="0"/>
              <a:t> ? </a:t>
            </a:r>
            <a:endParaRPr lang="en-US" sz="3200" b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6116" y="5181600"/>
            <a:ext cx="5202772" cy="12293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343400" y="5334000"/>
            <a:ext cx="1828800" cy="107698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/>
      <p:bldP spid="7" grpId="0" animBg="1"/>
      <p:bldP spid="9" grpId="0" animBg="1"/>
      <p:bldP spid="5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91200" y="628525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Rearrangement ??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1295400"/>
            <a:ext cx="3733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No.   1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RX </a:t>
            </a:r>
            <a:r>
              <a:rPr lang="en-US" sz="2800" b="1" dirty="0" smtClean="0">
                <a:solidFill>
                  <a:srgbClr val="FF0000"/>
                </a:solidFill>
              </a:rPr>
              <a:t>runs  S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N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22098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Rearrangement ??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2819400"/>
            <a:ext cx="6019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No. No higher degree </a:t>
            </a:r>
            <a:r>
              <a:rPr lang="en-US" sz="2800" b="1" dirty="0" err="1" smtClean="0">
                <a:solidFill>
                  <a:srgbClr val="FF0000"/>
                </a:solidFill>
              </a:rPr>
              <a:t>carbocation</a:t>
            </a:r>
            <a:r>
              <a:rPr lang="en-US" sz="2800" b="1" dirty="0" smtClean="0">
                <a:solidFill>
                  <a:srgbClr val="FF0000"/>
                </a:solidFill>
              </a:rPr>
              <a:t> possible, even though 2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o </a:t>
            </a:r>
            <a:r>
              <a:rPr lang="en-US" sz="2800" b="1" dirty="0" smtClean="0">
                <a:solidFill>
                  <a:srgbClr val="FF0000"/>
                </a:solidFill>
              </a:rPr>
              <a:t>runs S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N</a:t>
            </a:r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04800" y="3886200"/>
          <a:ext cx="4724400" cy="1305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ChemSketch" r:id="rId3" imgW="3648600" imgH="1008720" progId="ACD.ChemSketch.20">
                  <p:embed/>
                </p:oleObj>
              </mc:Choice>
              <mc:Fallback>
                <p:oleObj name="ChemSketch" r:id="rId3" imgW="3648600" imgH="100872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86200"/>
                        <a:ext cx="4724400" cy="13054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181600" y="44196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Rearrangement ??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4978312"/>
            <a:ext cx="7696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Yes. </a:t>
            </a:r>
            <a:r>
              <a:rPr lang="en-US" sz="2800" b="1" dirty="0" smtClean="0">
                <a:solidFill>
                  <a:srgbClr val="FF0000"/>
                </a:solidFill>
              </a:rPr>
              <a:t>Can run </a:t>
            </a:r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N</a:t>
            </a:r>
            <a:r>
              <a:rPr lang="en-US" sz="2800" b="1" dirty="0" smtClean="0">
                <a:solidFill>
                  <a:srgbClr val="FF0000"/>
                </a:solidFill>
              </a:rPr>
              <a:t>1 and higher carbocation site possible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498" y="492980"/>
            <a:ext cx="4525102" cy="89561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343301" y="1515553"/>
            <a:ext cx="4724400" cy="1430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3598" y="1678892"/>
            <a:ext cx="4976630" cy="11405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838199" y="1006435"/>
            <a:ext cx="2466109" cy="978105"/>
          </a:xfrm>
          <a:custGeom>
            <a:avLst/>
            <a:gdLst>
              <a:gd name="connsiteX0" fmla="*/ 0 w 2466109"/>
              <a:gd name="connsiteY0" fmla="*/ 906209 h 978105"/>
              <a:gd name="connsiteX1" fmla="*/ 540327 w 2466109"/>
              <a:gd name="connsiteY1" fmla="*/ 726100 h 978105"/>
              <a:gd name="connsiteX2" fmla="*/ 858982 w 2466109"/>
              <a:gd name="connsiteY2" fmla="*/ 61082 h 978105"/>
              <a:gd name="connsiteX3" fmla="*/ 1039091 w 2466109"/>
              <a:gd name="connsiteY3" fmla="*/ 47227 h 978105"/>
              <a:gd name="connsiteX4" fmla="*/ 1177637 w 2466109"/>
              <a:gd name="connsiteY4" fmla="*/ 213482 h 978105"/>
              <a:gd name="connsiteX5" fmla="*/ 1371600 w 2466109"/>
              <a:gd name="connsiteY5" fmla="*/ 130355 h 978105"/>
              <a:gd name="connsiteX6" fmla="*/ 1482437 w 2466109"/>
              <a:gd name="connsiteY6" fmla="*/ 268900 h 978105"/>
              <a:gd name="connsiteX7" fmla="*/ 1704109 w 2466109"/>
              <a:gd name="connsiteY7" fmla="*/ 268900 h 978105"/>
              <a:gd name="connsiteX8" fmla="*/ 2161309 w 2466109"/>
              <a:gd name="connsiteY8" fmla="*/ 947773 h 978105"/>
              <a:gd name="connsiteX9" fmla="*/ 2410691 w 2466109"/>
              <a:gd name="connsiteY9" fmla="*/ 850791 h 978105"/>
              <a:gd name="connsiteX10" fmla="*/ 2466109 w 2466109"/>
              <a:gd name="connsiteY10" fmla="*/ 767664 h 9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6109" h="978105">
                <a:moveTo>
                  <a:pt x="0" y="906209"/>
                </a:moveTo>
                <a:cubicBezTo>
                  <a:pt x="198581" y="886581"/>
                  <a:pt x="397163" y="866954"/>
                  <a:pt x="540327" y="726100"/>
                </a:cubicBezTo>
                <a:cubicBezTo>
                  <a:pt x="683491" y="585246"/>
                  <a:pt x="775855" y="174227"/>
                  <a:pt x="858982" y="61082"/>
                </a:cubicBezTo>
                <a:cubicBezTo>
                  <a:pt x="942109" y="-52063"/>
                  <a:pt x="985982" y="21827"/>
                  <a:pt x="1039091" y="47227"/>
                </a:cubicBezTo>
                <a:cubicBezTo>
                  <a:pt x="1092200" y="72627"/>
                  <a:pt x="1122219" y="199627"/>
                  <a:pt x="1177637" y="213482"/>
                </a:cubicBezTo>
                <a:cubicBezTo>
                  <a:pt x="1233055" y="227337"/>
                  <a:pt x="1320800" y="121119"/>
                  <a:pt x="1371600" y="130355"/>
                </a:cubicBezTo>
                <a:cubicBezTo>
                  <a:pt x="1422400" y="139591"/>
                  <a:pt x="1427019" y="245809"/>
                  <a:pt x="1482437" y="268900"/>
                </a:cubicBezTo>
                <a:cubicBezTo>
                  <a:pt x="1537855" y="291991"/>
                  <a:pt x="1590964" y="155755"/>
                  <a:pt x="1704109" y="268900"/>
                </a:cubicBezTo>
                <a:cubicBezTo>
                  <a:pt x="1817254" y="382045"/>
                  <a:pt x="2043545" y="850791"/>
                  <a:pt x="2161309" y="947773"/>
                </a:cubicBezTo>
                <a:cubicBezTo>
                  <a:pt x="2279073" y="1044755"/>
                  <a:pt x="2359891" y="880809"/>
                  <a:pt x="2410691" y="850791"/>
                </a:cubicBezTo>
                <a:cubicBezTo>
                  <a:pt x="2461491" y="820773"/>
                  <a:pt x="2459182" y="783828"/>
                  <a:pt x="2466109" y="76766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5867400" y="551765"/>
            <a:ext cx="1260764" cy="1550105"/>
          </a:xfrm>
          <a:custGeom>
            <a:avLst/>
            <a:gdLst>
              <a:gd name="connsiteX0" fmla="*/ 0 w 1260764"/>
              <a:gd name="connsiteY0" fmla="*/ 1469575 h 1550105"/>
              <a:gd name="connsiteX1" fmla="*/ 318655 w 1260764"/>
              <a:gd name="connsiteY1" fmla="*/ 1386447 h 1550105"/>
              <a:gd name="connsiteX2" fmla="*/ 540327 w 1260764"/>
              <a:gd name="connsiteY2" fmla="*/ 993 h 1550105"/>
              <a:gd name="connsiteX3" fmla="*/ 997527 w 1260764"/>
              <a:gd name="connsiteY3" fmla="*/ 1164775 h 1550105"/>
              <a:gd name="connsiteX4" fmla="*/ 1260764 w 1260764"/>
              <a:gd name="connsiteY4" fmla="*/ 1178629 h 155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0764" h="1550105">
                <a:moveTo>
                  <a:pt x="0" y="1469575"/>
                </a:moveTo>
                <a:cubicBezTo>
                  <a:pt x="114300" y="1550393"/>
                  <a:pt x="228601" y="1631211"/>
                  <a:pt x="318655" y="1386447"/>
                </a:cubicBezTo>
                <a:cubicBezTo>
                  <a:pt x="408709" y="1141683"/>
                  <a:pt x="427182" y="37938"/>
                  <a:pt x="540327" y="993"/>
                </a:cubicBezTo>
                <a:cubicBezTo>
                  <a:pt x="653472" y="-35952"/>
                  <a:pt x="877454" y="968502"/>
                  <a:pt x="997527" y="1164775"/>
                </a:cubicBezTo>
                <a:cubicBezTo>
                  <a:pt x="1117600" y="1361048"/>
                  <a:pt x="1189182" y="1269838"/>
                  <a:pt x="1260764" y="1178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890154" y="2423936"/>
            <a:ext cx="2105891" cy="1902632"/>
          </a:xfrm>
          <a:custGeom>
            <a:avLst/>
            <a:gdLst>
              <a:gd name="connsiteX0" fmla="*/ 0 w 2105891"/>
              <a:gd name="connsiteY0" fmla="*/ 1279839 h 1902632"/>
              <a:gd name="connsiteX1" fmla="*/ 374073 w 2105891"/>
              <a:gd name="connsiteY1" fmla="*/ 1279839 h 1902632"/>
              <a:gd name="connsiteX2" fmla="*/ 845127 w 2105891"/>
              <a:gd name="connsiteY2" fmla="*/ 32930 h 1902632"/>
              <a:gd name="connsiteX3" fmla="*/ 1066800 w 2105891"/>
              <a:gd name="connsiteY3" fmla="*/ 351584 h 1902632"/>
              <a:gd name="connsiteX4" fmla="*/ 1274618 w 2105891"/>
              <a:gd name="connsiteY4" fmla="*/ 240748 h 1902632"/>
              <a:gd name="connsiteX5" fmla="*/ 1676400 w 2105891"/>
              <a:gd name="connsiteY5" fmla="*/ 1764748 h 1902632"/>
              <a:gd name="connsiteX6" fmla="*/ 2105891 w 2105891"/>
              <a:gd name="connsiteY6" fmla="*/ 1737039 h 1902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5891" h="1902632">
                <a:moveTo>
                  <a:pt x="0" y="1279839"/>
                </a:moveTo>
                <a:cubicBezTo>
                  <a:pt x="116609" y="1383748"/>
                  <a:pt x="233219" y="1487657"/>
                  <a:pt x="374073" y="1279839"/>
                </a:cubicBezTo>
                <a:cubicBezTo>
                  <a:pt x="514928" y="1072021"/>
                  <a:pt x="729673" y="187639"/>
                  <a:pt x="845127" y="32930"/>
                </a:cubicBezTo>
                <a:cubicBezTo>
                  <a:pt x="960581" y="-121779"/>
                  <a:pt x="995218" y="316948"/>
                  <a:pt x="1066800" y="351584"/>
                </a:cubicBezTo>
                <a:cubicBezTo>
                  <a:pt x="1138382" y="386220"/>
                  <a:pt x="1173018" y="5221"/>
                  <a:pt x="1274618" y="240748"/>
                </a:cubicBezTo>
                <a:cubicBezTo>
                  <a:pt x="1376218" y="476275"/>
                  <a:pt x="1537855" y="1515366"/>
                  <a:pt x="1676400" y="1764748"/>
                </a:cubicBezTo>
                <a:cubicBezTo>
                  <a:pt x="1814945" y="2014130"/>
                  <a:pt x="1960418" y="1875584"/>
                  <a:pt x="2105891" y="173703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3284" y="45401"/>
            <a:ext cx="55851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ID the Reaction associated with each of these potential vs. time  curves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505200" y="1153543"/>
            <a:ext cx="18288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N</a:t>
            </a:r>
            <a:r>
              <a:rPr lang="en-US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err="1" smtClean="0">
                <a:solidFill>
                  <a:srgbClr val="FF0000"/>
                </a:solidFill>
              </a:rPr>
              <a:t>solvolysis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43800" y="1006435"/>
            <a:ext cx="1371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N</a:t>
            </a:r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4724400"/>
            <a:ext cx="23622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N</a:t>
            </a:r>
            <a:r>
              <a:rPr lang="en-US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err="1" smtClean="0">
                <a:solidFill>
                  <a:srgbClr val="00B050"/>
                </a:solidFill>
              </a:rPr>
              <a:t>Nuc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>
                <a:solidFill>
                  <a:srgbClr val="FF0000"/>
                </a:solidFill>
              </a:rPr>
              <a:t> substitution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3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mage result for tired c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281</Words>
  <Application>Microsoft Office PowerPoint</Application>
  <PresentationFormat>On-screen Show (4:3)</PresentationFormat>
  <Paragraphs>48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Symbol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13</cp:revision>
  <dcterms:created xsi:type="dcterms:W3CDTF">2016-10-29T00:25:10Z</dcterms:created>
  <dcterms:modified xsi:type="dcterms:W3CDTF">2017-10-27T17:53:02Z</dcterms:modified>
</cp:coreProperties>
</file>