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4" r:id="rId2"/>
    <p:sldId id="302" r:id="rId3"/>
    <p:sldId id="294" r:id="rId4"/>
    <p:sldId id="295" r:id="rId5"/>
    <p:sldId id="296" r:id="rId6"/>
    <p:sldId id="297" r:id="rId7"/>
    <p:sldId id="303" r:id="rId8"/>
    <p:sldId id="298" r:id="rId9"/>
    <p:sldId id="299" r:id="rId10"/>
    <p:sldId id="300" r:id="rId11"/>
    <p:sldId id="301" r:id="rId12"/>
    <p:sldId id="271" r:id="rId13"/>
    <p:sldId id="306" r:id="rId14"/>
    <p:sldId id="278" r:id="rId15"/>
    <p:sldId id="272" r:id="rId16"/>
    <p:sldId id="273" r:id="rId17"/>
    <p:sldId id="274" r:id="rId18"/>
    <p:sldId id="275" r:id="rId19"/>
    <p:sldId id="279"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00E5-655D-45A8-A707-A31992D36966}" type="datetimeFigureOut">
              <a:rPr lang="en-US" smtClean="0"/>
              <a:pPr/>
              <a:t>8/31/2017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FB435-B7C2-4C9B-AF29-F8166EC4AA65}" type="slidenum">
              <a:rPr lang="en-US" smtClean="0"/>
              <a:pPr/>
              <a:t>‹#›</a:t>
            </a:fld>
            <a:endParaRPr lang="en-US"/>
          </a:p>
        </p:txBody>
      </p:sp>
    </p:spTree>
    <p:extLst>
      <p:ext uri="{BB962C8B-B14F-4D97-AF65-F5344CB8AC3E}">
        <p14:creationId xmlns:p14="http://schemas.microsoft.com/office/powerpoint/2010/main" val="361572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2</a:t>
            </a:fld>
            <a:endParaRPr lang="en-US"/>
          </a:p>
        </p:txBody>
      </p:sp>
    </p:spTree>
    <p:extLst>
      <p:ext uri="{BB962C8B-B14F-4D97-AF65-F5344CB8AC3E}">
        <p14:creationId xmlns:p14="http://schemas.microsoft.com/office/powerpoint/2010/main" val="126426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FB435-B7C2-4C9B-AF29-F8166EC4AA65}" type="slidenum">
              <a:rPr lang="en-US" smtClean="0"/>
              <a:pPr/>
              <a:t>7</a:t>
            </a:fld>
            <a:endParaRPr lang="en-US"/>
          </a:p>
        </p:txBody>
      </p:sp>
    </p:spTree>
    <p:extLst>
      <p:ext uri="{BB962C8B-B14F-4D97-AF65-F5344CB8AC3E}">
        <p14:creationId xmlns:p14="http://schemas.microsoft.com/office/powerpoint/2010/main" val="46312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5680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276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2541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9365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41400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56800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43358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59857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6745F-F3B3-4093-B82E-DA00D1F2B6C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4724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6745F-F3B3-4093-B82E-DA00D1F2B6C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343418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6745F-F3B3-4093-B82E-DA00D1F2B6C8}" type="datetimeFigureOut">
              <a:rPr lang="en-US" smtClean="0"/>
              <a:pPr/>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50015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6745F-F3B3-4093-B82E-DA00D1F2B6C8}" type="datetimeFigureOut">
              <a:rPr lang="en-US" smtClean="0"/>
              <a:pPr/>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417504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6745F-F3B3-4093-B82E-DA00D1F2B6C8}" type="datetimeFigureOut">
              <a:rPr lang="en-US" smtClean="0"/>
              <a:pPr/>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44848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6745F-F3B3-4093-B82E-DA00D1F2B6C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44546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6745F-F3B3-4093-B82E-DA00D1F2B6C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08043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745F-F3B3-4093-B82E-DA00D1F2B6C8}" type="datetimeFigureOut">
              <a:rPr lang="en-US" smtClean="0"/>
              <a:pPr/>
              <a:t>8/31/2017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AFE56-B7BA-4B11-BD69-219232D426B6}" type="slidenum">
              <a:rPr lang="en-US" smtClean="0"/>
              <a:pPr/>
              <a:t>‹#›</a:t>
            </a:fld>
            <a:endParaRPr lang="en-US"/>
          </a:p>
        </p:txBody>
      </p:sp>
    </p:spTree>
    <p:extLst>
      <p:ext uri="{BB962C8B-B14F-4D97-AF65-F5344CB8AC3E}">
        <p14:creationId xmlns:p14="http://schemas.microsoft.com/office/powerpoint/2010/main" val="63850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0.wmf"/><Relationship Id="rId10" Type="http://schemas.openxmlformats.org/officeDocument/2006/relationships/image" Target="../media/image21.png"/><Relationship Id="rId4" Type="http://schemas.openxmlformats.org/officeDocument/2006/relationships/image" Target="../media/image19.jpeg"/><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6.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docid=JRMWI9WMdbKSDM&amp;tbnid=wdUbtCjRRnu1yM:&amp;ved=&amp;url=http://pages.pomona.edu/~wes04747/chem164/MolZoo/MolZoo.htm&amp;ei=dFclUvrqCIPH2wWY3YDwDw&amp;psig=AFQjCNFJ4jO2LA18KsTFPCMydArkS8hwCw&amp;ust=1378265332390880"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frm=1&amp;source=images&amp;cd=&amp;cad=rja&amp;docid=oEXQ3o-Xd-2J4M&amp;tbnid=w6tss_y1ASRTiM:&amp;ved=&amp;url=http://academictree.org/chemistry/peopleinfo.php?pid=68119&amp;ei=ZlklUszKHKHF2AWg_4FA&amp;bvm=bv.51495398,d.b2I&amp;psig=AFQjCNFWorlHk0TnJA_KcE4zdpIn2BeXWg&amp;ust=1378265830993355" TargetMode="Externa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aPYkNbBl7j8TmM&amp;tbnid=lJZDN350JiiO_M:&amp;ved=0CAUQjRw&amp;url=http://izquotes.com/quote/143007&amp;ei=g050Uob0G8rayAHBp4DgBA&amp;bvm=bv.55819444,d.aWc&amp;psig=AFQjCNH6vWbpwDsK2aTZuOqBbx010LMouw&amp;ust=138344017253400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wm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3440"/>
            <a:ext cx="9144000" cy="5449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067800" cy="1323439"/>
          </a:xfrm>
          <a:prstGeom prst="rect">
            <a:avLst/>
          </a:prstGeom>
          <a:solidFill>
            <a:srgbClr val="FFFF00"/>
          </a:solidFill>
        </p:spPr>
        <p:txBody>
          <a:bodyPr wrap="square" rtlCol="0">
            <a:spAutoFit/>
          </a:bodyPr>
          <a:lstStyle/>
          <a:p>
            <a:r>
              <a:rPr lang="en-US" sz="4000" b="1" dirty="0" smtClean="0"/>
              <a:t>Congratulations ! You’ve survived your first week in Organic Chemistry !!</a:t>
            </a:r>
            <a:endParaRPr lang="en-US" sz="4000" b="1" dirty="0"/>
          </a:p>
        </p:txBody>
      </p:sp>
    </p:spTree>
    <p:extLst>
      <p:ext uri="{BB962C8B-B14F-4D97-AF65-F5344CB8AC3E}">
        <p14:creationId xmlns:p14="http://schemas.microsoft.com/office/powerpoint/2010/main" val="422279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rcRect/>
          <a:stretch>
            <a:fillRect/>
          </a:stretch>
        </p:blipFill>
        <p:spPr bwMode="auto">
          <a:xfrm>
            <a:off x="1066800" y="2438400"/>
            <a:ext cx="2641600" cy="990600"/>
          </a:xfrm>
          <a:prstGeom prst="rect">
            <a:avLst/>
          </a:prstGeom>
          <a:noFill/>
        </p:spPr>
      </p:pic>
      <p:pic>
        <p:nvPicPr>
          <p:cNvPr id="8" name="Picture 10"/>
          <p:cNvPicPr>
            <a:picLocks noChangeAspect="1" noChangeArrowheads="1"/>
          </p:cNvPicPr>
          <p:nvPr/>
        </p:nvPicPr>
        <p:blipFill>
          <a:blip r:embed="rId4" cstate="print"/>
          <a:srcRect/>
          <a:stretch>
            <a:fillRect/>
          </a:stretch>
        </p:blipFill>
        <p:spPr bwMode="auto">
          <a:xfrm>
            <a:off x="609600" y="4572000"/>
            <a:ext cx="1600200" cy="125730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7391400" y="312182"/>
            <a:ext cx="1600200" cy="1257300"/>
          </a:xfrm>
          <a:prstGeom prst="rect">
            <a:avLst/>
          </a:prstGeom>
          <a:noFill/>
        </p:spPr>
      </p:pic>
      <p:sp>
        <p:nvSpPr>
          <p:cNvPr id="10" name="TextBox 9"/>
          <p:cNvSpPr txBox="1"/>
          <p:nvPr/>
        </p:nvSpPr>
        <p:spPr>
          <a:xfrm>
            <a:off x="4762" y="6388626"/>
            <a:ext cx="40386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1" name="TextBox 10"/>
          <p:cNvSpPr txBox="1"/>
          <p:nvPr/>
        </p:nvSpPr>
        <p:spPr>
          <a:xfrm>
            <a:off x="5257800" y="0"/>
            <a:ext cx="38862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3" name="TextBox 12"/>
          <p:cNvSpPr txBox="1"/>
          <p:nvPr/>
        </p:nvSpPr>
        <p:spPr>
          <a:xfrm>
            <a:off x="0" y="0"/>
            <a:ext cx="5181600" cy="369332"/>
          </a:xfrm>
          <a:prstGeom prst="rect">
            <a:avLst/>
          </a:prstGeom>
          <a:solidFill>
            <a:srgbClr val="FFFF00"/>
          </a:solidFill>
        </p:spPr>
        <p:txBody>
          <a:bodyPr wrap="square" rtlCol="0">
            <a:spAutoFit/>
          </a:bodyPr>
          <a:lstStyle/>
          <a:p>
            <a:r>
              <a:rPr lang="en-US" dirty="0" smtClean="0">
                <a:solidFill>
                  <a:srgbClr val="000000"/>
                </a:solidFill>
              </a:rPr>
              <a:t>Visualizing Hybridization: AO</a:t>
            </a:r>
            <a:r>
              <a:rPr lang="en-US" dirty="0" smtClean="0">
                <a:solidFill>
                  <a:srgbClr val="000000"/>
                </a:solidFill>
                <a:sym typeface="Wingdings" pitchFamily="2" charset="2"/>
              </a:rPr>
              <a:t> </a:t>
            </a:r>
            <a:r>
              <a:rPr lang="en-US" dirty="0" smtClean="0">
                <a:solidFill>
                  <a:srgbClr val="FF0000"/>
                </a:solidFill>
                <a:sym typeface="Wingdings" pitchFamily="2" charset="2"/>
              </a:rPr>
              <a:t>LCAO</a:t>
            </a:r>
            <a:r>
              <a:rPr lang="en-US" dirty="0" smtClean="0">
                <a:solidFill>
                  <a:srgbClr val="000000"/>
                </a:solidFill>
                <a:sym typeface="Wingdings" pitchFamily="2" charset="2"/>
              </a:rPr>
              <a:t> </a:t>
            </a:r>
            <a:r>
              <a:rPr lang="en-US" dirty="0" smtClean="0">
                <a:solidFill>
                  <a:srgbClr val="0070C0"/>
                </a:solidFill>
                <a:sym typeface="Wingdings" pitchFamily="2" charset="2"/>
              </a:rPr>
              <a:t>bond</a:t>
            </a:r>
            <a:endParaRPr lang="en-US" dirty="0">
              <a:solidFill>
                <a:srgbClr val="0070C0"/>
              </a:solidFill>
            </a:endParaRPr>
          </a:p>
        </p:txBody>
      </p:sp>
      <p:sp>
        <p:nvSpPr>
          <p:cNvPr id="15" name="TextBox 14"/>
          <p:cNvSpPr txBox="1"/>
          <p:nvPr/>
        </p:nvSpPr>
        <p:spPr>
          <a:xfrm>
            <a:off x="0" y="609600"/>
            <a:ext cx="7315200" cy="461665"/>
          </a:xfrm>
          <a:prstGeom prst="rect">
            <a:avLst/>
          </a:prstGeom>
          <a:noFill/>
        </p:spPr>
        <p:txBody>
          <a:bodyPr wrap="square" rtlCol="0">
            <a:spAutoFit/>
          </a:bodyPr>
          <a:lstStyle/>
          <a:p>
            <a:r>
              <a:rPr lang="en-US" dirty="0" smtClean="0">
                <a:solidFill>
                  <a:srgbClr val="000000"/>
                </a:solidFill>
              </a:rPr>
              <a:t>1) </a:t>
            </a:r>
            <a:r>
              <a:rPr lang="en-US" sz="2400" dirty="0" smtClean="0">
                <a:solidFill>
                  <a:srgbClr val="000000"/>
                </a:solidFill>
              </a:rPr>
              <a:t>Isolated AO on atoms approach each other from afar….</a:t>
            </a:r>
            <a:endParaRPr lang="en-US" sz="2400" dirty="0">
              <a:solidFill>
                <a:srgbClr val="000000"/>
              </a:solidFill>
            </a:endParaRPr>
          </a:p>
        </p:txBody>
      </p:sp>
      <p:sp>
        <p:nvSpPr>
          <p:cNvPr id="16" name="TextBox 15"/>
          <p:cNvSpPr txBox="1"/>
          <p:nvPr/>
        </p:nvSpPr>
        <p:spPr>
          <a:xfrm>
            <a:off x="4762" y="1428750"/>
            <a:ext cx="7620000" cy="830997"/>
          </a:xfrm>
          <a:prstGeom prst="rect">
            <a:avLst/>
          </a:prstGeom>
          <a:noFill/>
        </p:spPr>
        <p:txBody>
          <a:bodyPr wrap="square" rtlCol="0">
            <a:spAutoFit/>
          </a:bodyPr>
          <a:lstStyle/>
          <a:p>
            <a:r>
              <a:rPr lang="en-US" dirty="0" smtClean="0">
                <a:solidFill>
                  <a:srgbClr val="000000"/>
                </a:solidFill>
              </a:rPr>
              <a:t>2) </a:t>
            </a:r>
            <a:r>
              <a:rPr lang="en-US" sz="2400" dirty="0" smtClean="0">
                <a:solidFill>
                  <a:srgbClr val="000000"/>
                </a:solidFill>
              </a:rPr>
              <a:t>Isolated AO disappear and are re-formed into equal </a:t>
            </a:r>
            <a:r>
              <a:rPr lang="en-US" sz="2400" dirty="0" smtClean="0">
                <a:solidFill>
                  <a:srgbClr val="FF0000"/>
                </a:solidFill>
              </a:rPr>
              <a:t>LCAO</a:t>
            </a:r>
            <a:r>
              <a:rPr lang="en-US" sz="2400" dirty="0" smtClean="0">
                <a:solidFill>
                  <a:srgbClr val="000000"/>
                </a:solidFill>
              </a:rPr>
              <a:t> lobes as each atom `sees’ the other</a:t>
            </a:r>
            <a:endParaRPr lang="en-US" sz="2400" dirty="0">
              <a:solidFill>
                <a:srgbClr val="000000"/>
              </a:solidFill>
            </a:endParaRPr>
          </a:p>
        </p:txBody>
      </p:sp>
      <p:sp>
        <p:nvSpPr>
          <p:cNvPr id="17" name="TextBox 16"/>
          <p:cNvSpPr txBox="1"/>
          <p:nvPr/>
        </p:nvSpPr>
        <p:spPr>
          <a:xfrm>
            <a:off x="4267200" y="4919185"/>
            <a:ext cx="4267200" cy="492443"/>
          </a:xfrm>
          <a:prstGeom prst="rect">
            <a:avLst/>
          </a:prstGeom>
          <a:noFill/>
        </p:spPr>
        <p:txBody>
          <a:bodyPr wrap="square" rtlCol="0">
            <a:spAutoFit/>
          </a:bodyPr>
          <a:lstStyle/>
          <a:p>
            <a:r>
              <a:rPr lang="en-US" sz="2400" dirty="0" smtClean="0">
                <a:solidFill>
                  <a:srgbClr val="000000"/>
                </a:solidFill>
              </a:rPr>
              <a:t>3a</a:t>
            </a:r>
            <a:r>
              <a:rPr lang="en-US" dirty="0" smtClean="0">
                <a:solidFill>
                  <a:srgbClr val="000000"/>
                </a:solidFill>
              </a:rPr>
              <a:t>) </a:t>
            </a:r>
            <a:r>
              <a:rPr lang="en-US" sz="2600" dirty="0" smtClean="0">
                <a:solidFill>
                  <a:srgbClr val="000000"/>
                </a:solidFill>
              </a:rPr>
              <a:t>Two atoms get closer</a:t>
            </a:r>
            <a:endParaRPr lang="en-US" sz="2600" dirty="0">
              <a:solidFill>
                <a:srgbClr val="000000"/>
              </a:solidFill>
            </a:endParaRPr>
          </a:p>
        </p:txBody>
      </p:sp>
      <p:pic>
        <p:nvPicPr>
          <p:cNvPr id="17410" name="Picture 2"/>
          <p:cNvPicPr>
            <a:picLocks noChangeAspect="1" noChangeArrowheads="1"/>
          </p:cNvPicPr>
          <p:nvPr/>
        </p:nvPicPr>
        <p:blipFill>
          <a:blip r:embed="rId5" cstate="print"/>
          <a:srcRect/>
          <a:stretch>
            <a:fillRect/>
          </a:stretch>
        </p:blipFill>
        <p:spPr bwMode="auto">
          <a:xfrm>
            <a:off x="4607257" y="2133600"/>
            <a:ext cx="2784143" cy="1219200"/>
          </a:xfrm>
          <a:prstGeom prst="rect">
            <a:avLst/>
          </a:prstGeom>
          <a:noFill/>
          <a:ln w="9525">
            <a:noFill/>
            <a:miter lim="800000"/>
            <a:headEnd/>
            <a:tailEnd/>
          </a:ln>
        </p:spPr>
      </p:pic>
      <p:sp>
        <p:nvSpPr>
          <p:cNvPr id="20" name="TextBox 19"/>
          <p:cNvSpPr txBox="1"/>
          <p:nvPr/>
        </p:nvSpPr>
        <p:spPr>
          <a:xfrm>
            <a:off x="3733800" y="3352800"/>
            <a:ext cx="5181600" cy="369332"/>
          </a:xfrm>
          <a:prstGeom prst="rect">
            <a:avLst/>
          </a:prstGeom>
          <a:noFill/>
        </p:spPr>
        <p:txBody>
          <a:bodyPr wrap="square" rtlCol="0">
            <a:spAutoFit/>
          </a:bodyPr>
          <a:lstStyle/>
          <a:p>
            <a:r>
              <a:rPr lang="en-US" dirty="0" smtClean="0">
                <a:solidFill>
                  <a:srgbClr val="FF0000"/>
                </a:solidFill>
              </a:rPr>
              <a:t>LCAO </a:t>
            </a:r>
            <a:r>
              <a:rPr lang="en-US" dirty="0" smtClean="0">
                <a:solidFill>
                  <a:srgbClr val="000000"/>
                </a:solidFill>
              </a:rPr>
              <a:t>re-formed from AO on separate atoms</a:t>
            </a:r>
            <a:endParaRPr lang="en-US" dirty="0">
              <a:solidFill>
                <a:srgbClr val="000000"/>
              </a:solidFill>
            </a:endParaRPr>
          </a:p>
        </p:txBody>
      </p:sp>
      <p:pic>
        <p:nvPicPr>
          <p:cNvPr id="17411" name="Picture 3"/>
          <p:cNvPicPr>
            <a:picLocks noChangeAspect="1" noChangeArrowheads="1"/>
          </p:cNvPicPr>
          <p:nvPr/>
        </p:nvPicPr>
        <p:blipFill>
          <a:blip r:embed="rId6" cstate="print"/>
          <a:srcRect/>
          <a:stretch>
            <a:fillRect/>
          </a:stretch>
        </p:blipFill>
        <p:spPr bwMode="auto">
          <a:xfrm>
            <a:off x="2666999" y="3618547"/>
            <a:ext cx="3886200" cy="1335881"/>
          </a:xfrm>
          <a:prstGeom prst="rect">
            <a:avLst/>
          </a:prstGeom>
          <a:noFill/>
          <a:ln w="9525">
            <a:noFill/>
            <a:miter lim="800000"/>
            <a:headEnd/>
            <a:tailEnd/>
          </a:ln>
        </p:spPr>
      </p:pic>
      <p:sp>
        <p:nvSpPr>
          <p:cNvPr id="23" name="TextBox 22"/>
          <p:cNvSpPr txBox="1"/>
          <p:nvPr/>
        </p:nvSpPr>
        <p:spPr>
          <a:xfrm>
            <a:off x="4114800" y="3914775"/>
            <a:ext cx="1219200" cy="646331"/>
          </a:xfrm>
          <a:prstGeom prst="rect">
            <a:avLst/>
          </a:prstGeom>
          <a:noFill/>
        </p:spPr>
        <p:txBody>
          <a:bodyPr wrap="square" rtlCol="0">
            <a:spAutoFit/>
          </a:bodyPr>
          <a:lstStyle/>
          <a:p>
            <a:r>
              <a:rPr lang="en-US" dirty="0" smtClean="0">
                <a:solidFill>
                  <a:srgbClr val="000000"/>
                </a:solidFill>
              </a:rPr>
              <a:t>Sigma bond</a:t>
            </a:r>
            <a:endParaRPr lang="en-US" dirty="0">
              <a:solidFill>
                <a:srgbClr val="000000"/>
              </a:solidFill>
            </a:endParaRPr>
          </a:p>
        </p:txBody>
      </p:sp>
      <p:sp>
        <p:nvSpPr>
          <p:cNvPr id="24" name="TextBox 23"/>
          <p:cNvSpPr txBox="1"/>
          <p:nvPr/>
        </p:nvSpPr>
        <p:spPr>
          <a:xfrm>
            <a:off x="3495674" y="5378290"/>
            <a:ext cx="5705475" cy="830997"/>
          </a:xfrm>
          <a:prstGeom prst="rect">
            <a:avLst/>
          </a:prstGeom>
          <a:noFill/>
        </p:spPr>
        <p:txBody>
          <a:bodyPr wrap="square" rtlCol="0">
            <a:spAutoFit/>
          </a:bodyPr>
          <a:lstStyle/>
          <a:p>
            <a:r>
              <a:rPr lang="en-US" sz="2400" dirty="0" smtClean="0">
                <a:solidFill>
                  <a:srgbClr val="000000"/>
                </a:solidFill>
              </a:rPr>
              <a:t>3b) 2 LCAO near each other overlap…reform into a `sigma’ bond.  </a:t>
            </a:r>
            <a:endParaRPr lang="en-US" sz="2400" dirty="0">
              <a:solidFill>
                <a:srgbClr val="000000"/>
              </a:solidFill>
            </a:endParaRPr>
          </a:p>
        </p:txBody>
      </p:sp>
      <p:sp>
        <p:nvSpPr>
          <p:cNvPr id="25" name="TextBox 24"/>
          <p:cNvSpPr txBox="1"/>
          <p:nvPr/>
        </p:nvSpPr>
        <p:spPr>
          <a:xfrm>
            <a:off x="-76200" y="3352800"/>
            <a:ext cx="4572000" cy="830997"/>
          </a:xfrm>
          <a:prstGeom prst="rect">
            <a:avLst/>
          </a:prstGeom>
          <a:noFill/>
        </p:spPr>
        <p:txBody>
          <a:bodyPr wrap="square" rtlCol="0">
            <a:spAutoFit/>
          </a:bodyPr>
          <a:lstStyle/>
          <a:p>
            <a:r>
              <a:rPr lang="en-US" sz="2400" dirty="0" smtClean="0">
                <a:solidFill>
                  <a:srgbClr val="000000"/>
                </a:solidFill>
              </a:rPr>
              <a:t>3c) </a:t>
            </a:r>
            <a:r>
              <a:rPr lang="en-US" sz="2400" dirty="0" smtClean="0">
                <a:solidFill>
                  <a:srgbClr val="FF0000"/>
                </a:solidFill>
              </a:rPr>
              <a:t>un-overlapped lobes </a:t>
            </a:r>
            <a:r>
              <a:rPr lang="en-US" sz="2400" dirty="0" smtClean="0">
                <a:solidFill>
                  <a:srgbClr val="000000"/>
                </a:solidFill>
              </a:rPr>
              <a:t>can bond to something else</a:t>
            </a:r>
            <a:endParaRPr lang="en-US" sz="2400" dirty="0">
              <a:solidFill>
                <a:srgbClr val="000000"/>
              </a:solidFill>
            </a:endParaRPr>
          </a:p>
        </p:txBody>
      </p:sp>
      <p:cxnSp>
        <p:nvCxnSpPr>
          <p:cNvPr id="27" name="Straight Arrow Connector 26"/>
          <p:cNvCxnSpPr/>
          <p:nvPr/>
        </p:nvCxnSpPr>
        <p:spPr bwMode="auto">
          <a:xfrm rot="10800000" flipV="1">
            <a:off x="6553200" y="4114800"/>
            <a:ext cx="685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28" name="TextBox 27"/>
          <p:cNvSpPr txBox="1"/>
          <p:nvPr/>
        </p:nvSpPr>
        <p:spPr>
          <a:xfrm>
            <a:off x="7239000" y="3886200"/>
            <a:ext cx="19050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cxnSp>
        <p:nvCxnSpPr>
          <p:cNvPr id="29" name="Straight Arrow Connector 28"/>
          <p:cNvCxnSpPr/>
          <p:nvPr/>
        </p:nvCxnSpPr>
        <p:spPr bwMode="auto">
          <a:xfrm flipV="1">
            <a:off x="2967037" y="4484906"/>
            <a:ext cx="304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34" name="TextBox 33"/>
          <p:cNvSpPr txBox="1"/>
          <p:nvPr/>
        </p:nvSpPr>
        <p:spPr>
          <a:xfrm>
            <a:off x="2133600" y="4572000"/>
            <a:ext cx="21336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spTree>
    <p:extLst>
      <p:ext uri="{BB962C8B-B14F-4D97-AF65-F5344CB8AC3E}">
        <p14:creationId xmlns:p14="http://schemas.microsoft.com/office/powerpoint/2010/main" val="11840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96296E-6 C 0.00208 -0.0044 0.00277 -0.00833 0.00399 -0.01296 C 0.00521 -0.02477 0.00694 -0.03634 0.00781 -0.04838 C 0.00729 -0.05833 0.00746 -0.07662 0.00295 -0.08634 C -0.00018 -0.09259 -0.00382 -0.09838 -0.00677 -0.10463 C -0.01563 -0.10254 -0.01754 -0.09745 -0.02327 -0.08912 C -0.02952 -0.08009 -0.03594 -0.07245 -0.03976 -0.06111 C -0.03455 -0.05324 -0.03455 -0.05277 -0.02726 -0.05115 C -0.01476 -0.04421 0.01024 -0.0493 0.01857 -0.04953 C 0.02361 -0.05208 0.02691 -0.05671 0.03125 -0.06111 C 0.03802 -0.06828 0.03229 -0.05972 0.03802 -0.06666 C 0.04149 -0.07083 0.04218 -0.07569 0.04583 -0.0794 C 0.04965 -0.0875 0.0526 -0.0949 0.05764 -0.10185 C 0.06059 -0.11065 0.06337 -0.11898 0.06527 -0.1287 C 0.06649 -0.13518 0.06649 -0.14213 0.07031 -0.14699 C 0.07187 -0.15486 0.07569 -0.16134 0.07882 -0.16805 C 0.08021 -0.17083 0.08298 -0.17685 0.08298 -0.17662 C 0.08507 -0.18703 0.08177 -0.17407 0.0868 -0.18518 C 0.09514 -0.20416 0.0868 -0.19051 0.0934 -0.20069 C 0.09548 -0.20902 0.09722 -0.21527 0.10225 -0.22037 C 0.10364 -0.22592 0.10625 -0.2294 0.10816 -0.23472 C 0.1092 -0.24097 0.10798 -0.23889 0.11024 -0.24143 " pathEditMode="relative" rAng="0" ptsTypes="fffffffffffffffffffffA">
                                      <p:cBhvr>
                                        <p:cTn id="25" dur="2000" fill="hold"/>
                                        <p:tgtEl>
                                          <p:spTgt spid="8"/>
                                        </p:tgtEl>
                                        <p:attrNameLst>
                                          <p:attrName>ppt_x</p:attrName>
                                          <p:attrName>ppt_y</p:attrName>
                                        </p:attrNameLst>
                                      </p:cBhvr>
                                      <p:rCtr x="3500" y="-121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8038 0.09421 C -0.09635 0.09838 -0.11302 0.10509 -0.1276 0.11481 C -0.13975 0.12291 -0.15225 0.1331 -0.1651 0.13912 C -0.17257 0.14676 -0.18159 0.15277 -0.18906 0.16088 C -0.19392 0.1662 -0.19618 0.17199 -0.20156 0.17639 C -0.20833 0.18819 -0.20468 0.18426 -0.21128 0.19027 C -0.21389 0.1956 -0.21475 0.19907 -0.21788 0.20439 C -0.21944 0.20949 -0.22048 0.21412 -0.22274 0.21852 C -0.22448 0.22963 -0.22725 0.23912 -0.22847 0.25069 C -0.23003 0.2662 -0.2302 0.28194 -0.23437 0.29676 C -0.23541 0.30671 -0.23715 0.31759 -0.23715 0.32754 " pathEditMode="relative" ptsTypes="ffffffffffA">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1.66667E-6 1.11111E-6 C -0.00989 -0.00278 -0.02048 -0.00347 -0.02899 0.00393 C -0.03055 0.00833 -0.04566 0.01505 -0.05 0.01505 " pathEditMode="relative" rAng="0" ptsTypes="fff">
                                      <p:cBhvr>
                                        <p:cTn id="70" dur="2000" fill="hold"/>
                                        <p:tgtEl>
                                          <p:spTgt spid="17410"/>
                                        </p:tgtEl>
                                        <p:attrNameLst>
                                          <p:attrName>ppt_x</p:attrName>
                                          <p:attrName>ppt_y</p:attrName>
                                        </p:attrNameLst>
                                      </p:cBhvr>
                                      <p:rCtr x="-2500" y="6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11111E-6 2.22222E-6 C 0.01441 -0.01667 0.03629 -0.01505 0.05556 -0.01505 " pathEditMode="relative" rAng="0" ptsTypes="ff">
                                      <p:cBhvr>
                                        <p:cTn id="74" dur="2000" fill="hold"/>
                                        <p:tgtEl>
                                          <p:spTgt spid="3"/>
                                        </p:tgtEl>
                                        <p:attrNameLst>
                                          <p:attrName>ppt_x</p:attrName>
                                          <p:attrName>ppt_y</p:attrName>
                                        </p:attrNameLst>
                                      </p:cBhvr>
                                      <p:rCtr x="2800" y="-800"/>
                                    </p:animMotion>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7410"/>
                                        </p:tgtEl>
                                      </p:cBhvr>
                                    </p:animEffect>
                                    <p:set>
                                      <p:cBhvr>
                                        <p:cTn id="84" dur="1" fill="hold">
                                          <p:stCondLst>
                                            <p:cond delay="499"/>
                                          </p:stCondLst>
                                        </p:cTn>
                                        <p:tgtEl>
                                          <p:spTgt spid="174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par>
                                <p:cTn id="96" presetID="3" presetClass="entr" presetSubtype="10"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blinds(horizontal)">
                                      <p:cBhvr>
                                        <p:cTn id="98" dur="500"/>
                                        <p:tgtEl>
                                          <p:spTgt spid="174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6" grpId="0"/>
      <p:bldP spid="17" grpId="0"/>
      <p:bldP spid="20" grpId="0"/>
      <p:bldP spid="20" grpId="1"/>
      <p:bldP spid="23" grpId="0"/>
      <p:bldP spid="24" grpId="0"/>
      <p:bldP spid="25" grpId="0"/>
      <p:bldP spid="28"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normAutofit fontScale="90000"/>
          </a:bodyPr>
          <a:lstStyle/>
          <a:p>
            <a:r>
              <a:rPr lang="en-US" sz="4000" dirty="0"/>
              <a:t>Pi </a:t>
            </a:r>
            <a:r>
              <a:rPr lang="en-US" sz="4000" dirty="0" smtClean="0"/>
              <a:t>bonds: Pauling’s really great idea to use the `leftovers’ (extra bananas)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a:solidFill>
                  <a:srgbClr val="000000"/>
                </a:solidFill>
                <a:effectLst>
                  <a:outerShdw blurRad="38100" dist="38100" dir="2700000" algn="tl">
                    <a:srgbClr val="FFFFFF"/>
                  </a:outerShdw>
                </a:effectLst>
              </a:rPr>
              <a:t>Ethene</a:t>
            </a:r>
            <a:r>
              <a:rPr lang="en-US" sz="2400" dirty="0">
                <a:solidFill>
                  <a:srgbClr val="000000"/>
                </a:solidFill>
                <a:effectLst>
                  <a:outerShdw blurRad="38100" dist="38100" dir="2700000" algn="tl">
                    <a:srgbClr val="FFFFFF"/>
                  </a:outerShdw>
                </a:effectLst>
              </a:rPr>
              <a:t> (C</a:t>
            </a:r>
            <a:r>
              <a:rPr lang="en-US" sz="2400" baseline="-25000" dirty="0">
                <a:solidFill>
                  <a:srgbClr val="000000"/>
                </a:solidFill>
                <a:effectLst>
                  <a:outerShdw blurRad="38100" dist="38100" dir="2700000" algn="tl">
                    <a:srgbClr val="FFFFFF"/>
                  </a:outerShdw>
                </a:effectLst>
              </a:rPr>
              <a:t>2</a:t>
            </a:r>
            <a:r>
              <a:rPr lang="en-US" sz="2400" dirty="0">
                <a:solidFill>
                  <a:srgbClr val="000000"/>
                </a:solidFill>
                <a:effectLst>
                  <a:outerShdw blurRad="38100" dist="38100" dir="2700000" algn="tl">
                    <a:srgbClr val="FFFFFF"/>
                  </a:outerShdw>
                </a:effectLst>
              </a:rPr>
              <a:t>H</a:t>
            </a:r>
            <a:r>
              <a:rPr lang="en-US" sz="2400" baseline="-25000" dirty="0">
                <a:solidFill>
                  <a:srgbClr val="000000"/>
                </a:solidFill>
                <a:effectLst>
                  <a:outerShdw blurRad="38100" dist="38100" dir="2700000" algn="tl">
                    <a:srgbClr val="FFFFFF"/>
                  </a:outerShdw>
                </a:effectLst>
              </a:rPr>
              <a:t>4</a:t>
            </a:r>
            <a:r>
              <a:rPr lang="en-US" sz="2400" dirty="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Lewis picture</a:t>
            </a:r>
            <a:endParaRPr lang="en-US" sz="2400"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nvPr>
        </p:nvGraphicFramePr>
        <p:xfrm>
          <a:off x="5648325" y="2562225"/>
          <a:ext cx="1285875" cy="1123950"/>
        </p:xfrm>
        <a:graphic>
          <a:graphicData uri="http://schemas.openxmlformats.org/presentationml/2006/ole">
            <mc:AlternateContent xmlns:mc="http://schemas.openxmlformats.org/markup-compatibility/2006">
              <mc:Choice xmlns:v="urn:schemas-microsoft-com:vml" Requires="v">
                <p:oleObj spid="_x0000_s6186" name="ChemSketch" r:id="rId6" imgW="1286256" imgH="1124712" progId="ACD.ChemSketch.20">
                  <p:embed/>
                </p:oleObj>
              </mc:Choice>
              <mc:Fallback>
                <p:oleObj name="ChemSketch" r:id="rId6" imgW="1286256" imgH="1124712" progId="ACD.ChemSketch.20">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2562225"/>
                        <a:ext cx="128587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6186209" y="2466211"/>
          <a:ext cx="1128991" cy="1101666"/>
        </p:xfrm>
        <a:graphic>
          <a:graphicData uri="http://schemas.openxmlformats.org/presentationml/2006/ole">
            <mc:AlternateContent xmlns:mc="http://schemas.openxmlformats.org/markup-compatibility/2006">
              <mc:Choice xmlns:v="urn:schemas-microsoft-com:vml" Requires="v">
                <p:oleObj spid="_x0000_s6187" name="ChemSketch" r:id="rId8" imgW="1246632" imgH="1216152" progId="ACD.ChemSketch.20">
                  <p:embed/>
                </p:oleObj>
              </mc:Choice>
              <mc:Fallback>
                <p:oleObj name="ChemSketch" r:id="rId8" imgW="1246632" imgH="1216152" progId="ACD.ChemSketch.20">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209" y="2466211"/>
                        <a:ext cx="1128991" cy="110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21" name="TextBox 20"/>
          <p:cNvSpPr txBox="1"/>
          <p:nvPr/>
        </p:nvSpPr>
        <p:spPr>
          <a:xfrm>
            <a:off x="7315200" y="3686589"/>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923330"/>
          </a:xfrm>
          <a:prstGeom prst="rect">
            <a:avLst/>
          </a:prstGeom>
          <a:solidFill>
            <a:schemeClr val="bg1">
              <a:alpha val="43000"/>
            </a:schemeClr>
          </a:solidFill>
        </p:spPr>
        <p:txBody>
          <a:bodyPr wrap="square" rtlCol="0">
            <a:spAutoFit/>
          </a:bodyPr>
          <a:lstStyle/>
          <a:p>
            <a:r>
              <a:rPr lang="en-US" sz="5400" dirty="0" smtClean="0">
                <a:solidFill>
                  <a:srgbClr val="FF0000"/>
                </a:solidFill>
                <a:sym typeface="Symbol"/>
              </a:rPr>
              <a:t></a:t>
            </a:r>
            <a:endParaRPr lang="en-US" sz="54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p14="http://schemas.microsoft.com/office/powerpoint/2010/main" val="12324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457200" y="2012950"/>
            <a:ext cx="3048000" cy="492125"/>
          </a:xfrm>
          <a:prstGeom prst="rect">
            <a:avLst/>
          </a:prstGeom>
          <a:noFill/>
          <a:ln w="9525">
            <a:noFill/>
            <a:miter lim="800000"/>
            <a:headEnd/>
            <a:tailEnd/>
          </a:ln>
          <a:effectLst/>
        </p:spPr>
      </p:pic>
      <p:sp>
        <p:nvSpPr>
          <p:cNvPr id="14"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smtClean="0">
                <a:solidFill>
                  <a:srgbClr val="000000"/>
                </a:solidFill>
                <a:effectLst>
                  <a:outerShdw blurRad="38100" dist="38100" dir="2700000" algn="tl">
                    <a:srgbClr val="FFFFFF"/>
                  </a:outerShdw>
                </a:effectLst>
              </a:rPr>
              <a:t>Ethyne</a:t>
            </a:r>
            <a:r>
              <a:rPr lang="en-US" sz="2400" dirty="0" smtClean="0">
                <a:solidFill>
                  <a:srgbClr val="000000"/>
                </a:solidFill>
                <a:effectLst>
                  <a:outerShdw blurRad="38100" dist="38100" dir="2700000" algn="tl">
                    <a:srgbClr val="FFFFFF"/>
                  </a:outerShdw>
                </a:effectLst>
              </a:rPr>
              <a:t> </a:t>
            </a:r>
            <a:r>
              <a:rPr lang="en-US" sz="2400" dirty="0">
                <a:solidFill>
                  <a:srgbClr val="000000"/>
                </a:solidFill>
                <a:effectLst>
                  <a:outerShdw blurRad="38100" dist="38100" dir="2700000" algn="tl">
                    <a:srgbClr val="FFFFFF"/>
                  </a:outerShdw>
                </a:effectLst>
              </a:rPr>
              <a:t>(</a:t>
            </a:r>
            <a:r>
              <a:rPr lang="en-US" sz="2400" dirty="0" smtClean="0">
                <a:solidFill>
                  <a:srgbClr val="000000"/>
                </a:solidFill>
                <a:effectLst>
                  <a:outerShdw blurRad="38100" dist="38100" dir="2700000" algn="tl">
                    <a:srgbClr val="FFFFFF"/>
                  </a:outerShdw>
                </a:effectLst>
              </a:rPr>
              <a:t>C</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H</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  Lewis picture</a:t>
            </a:r>
            <a:endParaRPr lang="en-US" sz="2400" dirty="0">
              <a:solidFill>
                <a:srgbClr val="000000"/>
              </a:solidFill>
              <a:effectLst>
                <a:outerShdw blurRad="38100" dist="38100" dir="2700000" algn="tl">
                  <a:srgbClr val="FFFFFF"/>
                </a:outerShdw>
              </a:effectLst>
            </a:endParaRPr>
          </a:p>
        </p:txBody>
      </p:sp>
      <p:sp>
        <p:nvSpPr>
          <p:cNvPr id="15" name="TextBox 14"/>
          <p:cNvSpPr txBox="1"/>
          <p:nvPr/>
        </p:nvSpPr>
        <p:spPr>
          <a:xfrm>
            <a:off x="5014912" y="830090"/>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6" name="TextBox 5"/>
          <p:cNvSpPr txBox="1"/>
          <p:nvPr/>
        </p:nvSpPr>
        <p:spPr>
          <a:xfrm>
            <a:off x="5324474" y="2985760"/>
            <a:ext cx="1376363" cy="523220"/>
          </a:xfrm>
          <a:prstGeom prst="rect">
            <a:avLst/>
          </a:prstGeom>
          <a:noFill/>
        </p:spPr>
        <p:txBody>
          <a:bodyPr wrap="square" rtlCol="0">
            <a:spAutoFit/>
          </a:bodyPr>
          <a:lstStyle/>
          <a:p>
            <a:r>
              <a:rPr lang="en-US" sz="2800" dirty="0" smtClean="0">
                <a:solidFill>
                  <a:srgbClr val="000000"/>
                </a:solidFill>
              </a:rPr>
              <a:t>s+ </a:t>
            </a:r>
            <a:r>
              <a:rPr lang="en-US" sz="2800" dirty="0" err="1" smtClean="0">
                <a:solidFill>
                  <a:srgbClr val="000000"/>
                </a:solidFill>
              </a:rPr>
              <a:t>p</a:t>
            </a:r>
            <a:r>
              <a:rPr lang="en-US" sz="2800" baseline="-25000" dirty="0" err="1" smtClean="0">
                <a:solidFill>
                  <a:srgbClr val="000000"/>
                </a:solidFill>
              </a:rPr>
              <a:t>x</a:t>
            </a:r>
            <a:endParaRPr lang="en-US" sz="2800" dirty="0">
              <a:solidFill>
                <a:srgbClr val="000000"/>
              </a:solidFill>
            </a:endParaRPr>
          </a:p>
        </p:txBody>
      </p:sp>
      <p:sp>
        <p:nvSpPr>
          <p:cNvPr id="7" name="Rectangle 6"/>
          <p:cNvSpPr/>
          <p:nvPr/>
        </p:nvSpPr>
        <p:spPr>
          <a:xfrm>
            <a:off x="7038974" y="2928610"/>
            <a:ext cx="1047082" cy="523220"/>
          </a:xfrm>
          <a:prstGeom prst="rect">
            <a:avLst/>
          </a:prstGeom>
        </p:spPr>
        <p:txBody>
          <a:bodyPr wrap="none">
            <a:spAutoFit/>
          </a:bodyPr>
          <a:lstStyle/>
          <a:p>
            <a:r>
              <a:rPr lang="en-US" sz="2800" dirty="0">
                <a:solidFill>
                  <a:srgbClr val="000000"/>
                </a:solidFill>
              </a:rPr>
              <a:t>s+ </a:t>
            </a:r>
            <a:r>
              <a:rPr lang="en-US" sz="2800" dirty="0" err="1">
                <a:solidFill>
                  <a:srgbClr val="000000"/>
                </a:solidFill>
              </a:rPr>
              <a:t>p</a:t>
            </a:r>
            <a:r>
              <a:rPr lang="en-US" sz="2800" baseline="-25000" dirty="0" err="1">
                <a:solidFill>
                  <a:srgbClr val="000000"/>
                </a:solidFill>
              </a:rPr>
              <a:t>x</a:t>
            </a:r>
            <a:endParaRPr lang="en-US" sz="2800" dirty="0">
              <a:solidFill>
                <a:srgbClr val="00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nvPr>
        </p:nvGraphicFramePr>
        <p:xfrm>
          <a:off x="5390354" y="1973948"/>
          <a:ext cx="2636837" cy="427037"/>
        </p:xfrm>
        <a:graphic>
          <a:graphicData uri="http://schemas.openxmlformats.org/presentationml/2006/ole">
            <mc:AlternateContent xmlns:mc="http://schemas.openxmlformats.org/markup-compatibility/2006">
              <mc:Choice xmlns:v="urn:schemas-microsoft-com:vml" Requires="v">
                <p:oleObj spid="_x0000_s4121" name="ChemSketch" r:id="rId6" imgW="2636520" imgH="426720" progId="ACD.ChemSketch.20">
                  <p:embed/>
                </p:oleObj>
              </mc:Choice>
              <mc:Fallback>
                <p:oleObj name="ChemSketch" r:id="rId6" imgW="2636520" imgH="426720" progId="ACD.ChemSketch.20">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54" y="1973948"/>
                        <a:ext cx="26368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8"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452561" y="2740997"/>
            <a:ext cx="2019300" cy="954107"/>
          </a:xfrm>
          <a:prstGeom prst="rect">
            <a:avLst/>
          </a:prstGeom>
          <a:solidFill>
            <a:srgbClr val="FFFF00"/>
          </a:solidFill>
        </p:spPr>
        <p:txBody>
          <a:bodyPr wrap="square" rtlCol="0">
            <a:spAutoFit/>
          </a:bodyPr>
          <a:lstStyle/>
          <a:p>
            <a:r>
              <a:rPr lang="en-US" sz="2400" dirty="0">
                <a:solidFill>
                  <a:srgbClr val="000000"/>
                </a:solidFill>
              </a:rPr>
              <a:t>2</a:t>
            </a:r>
            <a:r>
              <a:rPr lang="en-US" sz="2400" dirty="0" smtClean="0">
                <a:solidFill>
                  <a:srgbClr val="000000"/>
                </a:solidFill>
              </a:rPr>
              <a:t>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spTree>
    <p:extLst>
      <p:ext uri="{BB962C8B-B14F-4D97-AF65-F5344CB8AC3E}">
        <p14:creationId xmlns:p14="http://schemas.microsoft.com/office/powerpoint/2010/main" val="37695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fong\Pictures\squashed pupp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8013"/>
            <a:ext cx="4724400" cy="624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343400" y="1905000"/>
            <a:ext cx="83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8000">
                <a:sym typeface="Symbol" panose="05050102010706020507" pitchFamily="18" charset="2"/>
              </a:rPr>
              <a:t></a:t>
            </a:r>
            <a:endParaRPr lang="en-US" altLang="en-US" sz="8000"/>
          </a:p>
        </p:txBody>
      </p:sp>
      <p:sp>
        <p:nvSpPr>
          <p:cNvPr id="4" name="TextBox 3"/>
          <p:cNvSpPr txBox="1">
            <a:spLocks noChangeArrowheads="1"/>
          </p:cNvSpPr>
          <p:nvPr/>
        </p:nvSpPr>
        <p:spPr bwMode="auto">
          <a:xfrm>
            <a:off x="990600" y="2590800"/>
            <a:ext cx="91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600">
                <a:solidFill>
                  <a:srgbClr val="FF0000"/>
                </a:solidFill>
                <a:sym typeface="Symbol" panose="05050102010706020507" pitchFamily="18" charset="2"/>
              </a:rPr>
              <a:t></a:t>
            </a:r>
            <a:endParaRPr lang="en-US" altLang="en-US" sz="6600">
              <a:solidFill>
                <a:srgbClr val="FF0000"/>
              </a:solidFill>
            </a:endParaRPr>
          </a:p>
        </p:txBody>
      </p:sp>
      <p:cxnSp>
        <p:nvCxnSpPr>
          <p:cNvPr id="6" name="Straight Arrow Connector 5"/>
          <p:cNvCxnSpPr/>
          <p:nvPr/>
        </p:nvCxnSpPr>
        <p:spPr>
          <a:xfrm>
            <a:off x="1905000" y="3276600"/>
            <a:ext cx="1981200" cy="8382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89" name="TextBox 6"/>
          <p:cNvSpPr txBox="1">
            <a:spLocks noChangeArrowheads="1"/>
          </p:cNvSpPr>
          <p:nvPr/>
        </p:nvSpPr>
        <p:spPr bwMode="auto">
          <a:xfrm>
            <a:off x="457200" y="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t>Cartoon rendition of </a:t>
            </a:r>
            <a:r>
              <a:rPr lang="en-US" altLang="en-US" sz="3200" b="1">
                <a:solidFill>
                  <a:srgbClr val="FF0000"/>
                </a:solidFill>
                <a:sym typeface="Symbol" panose="05050102010706020507" pitchFamily="18" charset="2"/>
              </a:rPr>
              <a:t></a:t>
            </a:r>
            <a:r>
              <a:rPr lang="en-US" altLang="en-US" sz="3200" b="1">
                <a:sym typeface="Symbol" panose="05050102010706020507" pitchFamily="18" charset="2"/>
              </a:rPr>
              <a:t> and </a:t>
            </a:r>
            <a:endParaRPr lang="en-US" altLang="en-US" sz="3200" b="1"/>
          </a:p>
        </p:txBody>
      </p:sp>
    </p:spTree>
    <p:extLst>
      <p:ext uri="{BB962C8B-B14F-4D97-AF65-F5344CB8AC3E}">
        <p14:creationId xmlns:p14="http://schemas.microsoft.com/office/powerpoint/2010/main" val="3986458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447800"/>
            <a:ext cx="7010400" cy="2308324"/>
          </a:xfrm>
          <a:prstGeom prst="rect">
            <a:avLst/>
          </a:prstGeom>
          <a:noFill/>
        </p:spPr>
        <p:txBody>
          <a:bodyPr wrap="square" rtlCol="0">
            <a:spAutoFit/>
          </a:bodyPr>
          <a:lstStyle/>
          <a:p>
            <a:r>
              <a:rPr lang="en-US" sz="4800" dirty="0" smtClean="0"/>
              <a:t>USING THE PAULING  MODEL:</a:t>
            </a:r>
          </a:p>
          <a:p>
            <a:r>
              <a:rPr lang="en-US" sz="4800" dirty="0" smtClean="0"/>
              <a:t>IN CLASS EXERCISE </a:t>
            </a:r>
            <a:r>
              <a:rPr lang="en-US" sz="4800" dirty="0"/>
              <a:t>2</a:t>
            </a:r>
          </a:p>
        </p:txBody>
      </p:sp>
    </p:spTree>
    <p:extLst>
      <p:ext uri="{BB962C8B-B14F-4D97-AF65-F5344CB8AC3E}">
        <p14:creationId xmlns:p14="http://schemas.microsoft.com/office/powerpoint/2010/main" val="285365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3831818"/>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 ethylene results because it has two 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p14="http://schemas.microsoft.com/office/powerpoint/2010/main" val="31610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609600" y="2895600"/>
            <a:ext cx="7848600" cy="3539430"/>
          </a:xfrm>
          <a:prstGeom prst="rect">
            <a:avLst/>
          </a:prstGeom>
          <a:noFill/>
        </p:spPr>
        <p:txBody>
          <a:bodyPr wrap="square" rtlCol="0">
            <a:spAutoFit/>
          </a:bodyPr>
          <a:lstStyle/>
          <a:p>
            <a:r>
              <a:rPr lang="en-US" sz="2800" dirty="0" smtClean="0">
                <a:solidFill>
                  <a:srgbClr val="000000"/>
                </a:solidFill>
              </a:rPr>
              <a:t>The large and loose electronic clouds above the metals are `soft’ and easily `blended’ (overlapped’ with like electronic distributions (e.g. soft and fluid). Pi bonds are soft and fluid; sigma bonds aren’t. Moreover, the pi bonds are far away from the central core of the molecule, thus reducing nuclear-nuclear repulsions.</a:t>
            </a:r>
            <a:endParaRPr lang="en-US" sz="2800" dirty="0">
              <a:solidFill>
                <a:srgbClr val="000000"/>
              </a:solidFill>
            </a:endParaRPr>
          </a:p>
        </p:txBody>
      </p:sp>
      <p:sp>
        <p:nvSpPr>
          <p:cNvPr id="5" name="TextBox 4"/>
          <p:cNvSpPr txBox="1"/>
          <p:nvPr/>
        </p:nvSpPr>
        <p:spPr>
          <a:xfrm>
            <a:off x="190500" y="1752600"/>
            <a:ext cx="8534400" cy="923330"/>
          </a:xfrm>
          <a:prstGeom prst="rect">
            <a:avLst/>
          </a:prstGeom>
          <a:solidFill>
            <a:srgbClr val="FFFF00"/>
          </a:solidFill>
        </p:spPr>
        <p:txBody>
          <a:bodyPr wrap="square" rtlCol="0">
            <a:spAutoFit/>
          </a:bodyPr>
          <a:lstStyle/>
          <a:p>
            <a:r>
              <a:rPr lang="en-US" sz="2700" dirty="0" smtClean="0">
                <a:solidFill>
                  <a:srgbClr val="FF0000"/>
                </a:solidFill>
              </a:rPr>
              <a:t>3. How come </a:t>
            </a:r>
            <a:r>
              <a:rPr lang="en-US" sz="2700" dirty="0" err="1" smtClean="0">
                <a:solidFill>
                  <a:srgbClr val="FF0000"/>
                </a:solidFill>
              </a:rPr>
              <a:t>ethene</a:t>
            </a:r>
            <a:r>
              <a:rPr lang="en-US" sz="2700" dirty="0" smtClean="0">
                <a:solidFill>
                  <a:srgbClr val="FF0000"/>
                </a:solidFill>
              </a:rPr>
              <a:t> sticks to Pt, Rh and Ni in</a:t>
            </a:r>
          </a:p>
          <a:p>
            <a:r>
              <a:rPr lang="en-US" sz="2700" dirty="0">
                <a:solidFill>
                  <a:srgbClr val="FF0000"/>
                </a:solidFill>
              </a:rPr>
              <a:t> </a:t>
            </a:r>
            <a:r>
              <a:rPr lang="en-US" sz="2700" dirty="0" smtClean="0">
                <a:solidFill>
                  <a:srgbClr val="FF0000"/>
                </a:solidFill>
              </a:rPr>
              <a:t>    catalysis, but ethane doesn’t ???</a:t>
            </a:r>
            <a:endParaRPr lang="en-US" sz="2700" dirty="0">
              <a:solidFill>
                <a:srgbClr val="FF0000"/>
              </a:solidFill>
            </a:endParaRPr>
          </a:p>
        </p:txBody>
      </p:sp>
    </p:spTree>
    <p:extLst>
      <p:ext uri="{BB962C8B-B14F-4D97-AF65-F5344CB8AC3E}">
        <p14:creationId xmlns:p14="http://schemas.microsoft.com/office/powerpoint/2010/main" val="24028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685800" y="335280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1630363"/>
            <a:ext cx="876141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606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762000" y="2057400"/>
            <a:ext cx="3505200" cy="4255221"/>
          </a:xfrm>
          <a:prstGeom prst="rect">
            <a:avLst/>
          </a:prstGeom>
          <a:noFill/>
          <a:ln w="9525">
            <a:noFill/>
            <a:miter lim="800000"/>
            <a:headEnd/>
            <a:tailEnd/>
          </a:ln>
        </p:spPr>
      </p:pic>
      <p:sp>
        <p:nvSpPr>
          <p:cNvPr id="4" name="TextBox 3"/>
          <p:cNvSpPr txBox="1"/>
          <p:nvPr/>
        </p:nvSpPr>
        <p:spPr>
          <a:xfrm>
            <a:off x="4548187" y="1524000"/>
            <a:ext cx="4648200" cy="1754326"/>
          </a:xfrm>
          <a:prstGeom prst="rect">
            <a:avLst/>
          </a:prstGeom>
          <a:noFill/>
        </p:spPr>
        <p:txBody>
          <a:bodyPr wrap="square" rtlCol="0">
            <a:spAutoFit/>
          </a:bodyPr>
          <a:lstStyle/>
          <a:p>
            <a:r>
              <a:rPr lang="en-US" sz="3600" dirty="0" smtClean="0">
                <a:solidFill>
                  <a:srgbClr val="000000"/>
                </a:solidFill>
              </a:rPr>
              <a:t>“I am awesome</a:t>
            </a:r>
          </a:p>
          <a:p>
            <a:r>
              <a:rPr lang="en-US" sz="3600" dirty="0" smtClean="0">
                <a:solidFill>
                  <a:srgbClr val="000000"/>
                </a:solidFill>
              </a:rPr>
              <a:t> ( and </a:t>
            </a:r>
            <a:r>
              <a:rPr lang="en-US" sz="3600" dirty="0" err="1" smtClean="0">
                <a:solidFill>
                  <a:srgbClr val="000000"/>
                </a:solidFill>
              </a:rPr>
              <a:t>kinda</a:t>
            </a:r>
            <a:r>
              <a:rPr lang="en-US" sz="3600" dirty="0" smtClean="0">
                <a:solidFill>
                  <a:srgbClr val="000000"/>
                </a:solidFill>
              </a:rPr>
              <a:t> cute in a geeky way…)”</a:t>
            </a:r>
            <a:endParaRPr lang="en-US" sz="3600" dirty="0">
              <a:solidFill>
                <a:srgbClr val="000000"/>
              </a:solidFill>
            </a:endParaRPr>
          </a:p>
        </p:txBody>
      </p:sp>
      <p:sp>
        <p:nvSpPr>
          <p:cNvPr id="5" name="TextBox 4"/>
          <p:cNvSpPr txBox="1"/>
          <p:nvPr/>
        </p:nvSpPr>
        <p:spPr>
          <a:xfrm>
            <a:off x="457200" y="152400"/>
            <a:ext cx="7391400" cy="1200329"/>
          </a:xfrm>
          <a:prstGeom prst="rect">
            <a:avLst/>
          </a:prstGeom>
          <a:noFill/>
        </p:spPr>
        <p:txBody>
          <a:bodyPr wrap="square" rtlCol="0">
            <a:spAutoFit/>
          </a:bodyPr>
          <a:lstStyle/>
          <a:p>
            <a:r>
              <a:rPr lang="en-US" sz="3600" b="1" dirty="0" smtClean="0">
                <a:solidFill>
                  <a:srgbClr val="000000"/>
                </a:solidFill>
              </a:rPr>
              <a:t>Linus Pauling</a:t>
            </a:r>
          </a:p>
          <a:p>
            <a:r>
              <a:rPr lang="en-US" sz="3600" b="1" dirty="0" smtClean="0">
                <a:solidFill>
                  <a:srgbClr val="000000"/>
                </a:solidFill>
              </a:rPr>
              <a:t>An American Chemical  Genius</a:t>
            </a:r>
          </a:p>
        </p:txBody>
      </p:sp>
      <p:sp>
        <p:nvSpPr>
          <p:cNvPr id="6" name="TextBox 5"/>
          <p:cNvSpPr txBox="1"/>
          <p:nvPr/>
        </p:nvSpPr>
        <p:spPr>
          <a:xfrm>
            <a:off x="4548187" y="3200400"/>
            <a:ext cx="4595813" cy="1077218"/>
          </a:xfrm>
          <a:prstGeom prst="rect">
            <a:avLst/>
          </a:prstGeom>
          <a:noFill/>
        </p:spPr>
        <p:txBody>
          <a:bodyPr wrap="square" rtlCol="0">
            <a:spAutoFit/>
          </a:bodyPr>
          <a:lstStyle/>
          <a:p>
            <a:r>
              <a:rPr lang="en-US" dirty="0" smtClean="0">
                <a:solidFill>
                  <a:srgbClr val="000000"/>
                </a:solidFill>
              </a:rPr>
              <a:t>…</a:t>
            </a:r>
            <a:r>
              <a:rPr lang="en-US" sz="3200" dirty="0" smtClean="0">
                <a:solidFill>
                  <a:srgbClr val="000000"/>
                </a:solidFill>
              </a:rPr>
              <a:t>one of the heroes of my chemical youth…</a:t>
            </a:r>
            <a:endParaRPr lang="en-US" sz="3200" dirty="0">
              <a:solidFill>
                <a:srgbClr val="000000"/>
              </a:solidFill>
            </a:endParaRPr>
          </a:p>
        </p:txBody>
      </p:sp>
      <p:sp>
        <p:nvSpPr>
          <p:cNvPr id="7" name="Heart 6"/>
          <p:cNvSpPr/>
          <p:nvPr/>
        </p:nvSpPr>
        <p:spPr bwMode="auto">
          <a:xfrm>
            <a:off x="5181600" y="4343400"/>
            <a:ext cx="914400" cy="9144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4572000" y="4191000"/>
            <a:ext cx="1066800" cy="769441"/>
          </a:xfrm>
          <a:prstGeom prst="rect">
            <a:avLst/>
          </a:prstGeom>
          <a:noFill/>
        </p:spPr>
        <p:txBody>
          <a:bodyPr wrap="square" rtlCol="0">
            <a:spAutoFit/>
          </a:bodyPr>
          <a:lstStyle/>
          <a:p>
            <a:r>
              <a:rPr lang="en-US" sz="4400" dirty="0" smtClean="0">
                <a:solidFill>
                  <a:srgbClr val="000000"/>
                </a:solidFill>
                <a:latin typeface="Times New Roman" pitchFamily="18" charset="0"/>
                <a:cs typeface="Times New Roman" pitchFamily="18" charset="0"/>
              </a:rPr>
              <a:t>I</a:t>
            </a:r>
            <a:r>
              <a:rPr lang="en-US" dirty="0" smtClean="0">
                <a:solidFill>
                  <a:srgbClr val="000000"/>
                </a:solidFill>
              </a:rPr>
              <a:t> </a:t>
            </a:r>
            <a:endParaRPr lang="en-US" dirty="0">
              <a:solidFill>
                <a:srgbClr val="000000"/>
              </a:solidFill>
            </a:endParaRPr>
          </a:p>
        </p:txBody>
      </p:sp>
      <p:sp>
        <p:nvSpPr>
          <p:cNvPr id="9" name="TextBox 8"/>
          <p:cNvSpPr txBox="1"/>
          <p:nvPr/>
        </p:nvSpPr>
        <p:spPr>
          <a:xfrm>
            <a:off x="6172200" y="4495800"/>
            <a:ext cx="2743200" cy="707886"/>
          </a:xfrm>
          <a:prstGeom prst="rect">
            <a:avLst/>
          </a:prstGeom>
          <a:noFill/>
        </p:spPr>
        <p:txBody>
          <a:bodyPr wrap="square" rtlCol="0">
            <a:spAutoFit/>
          </a:bodyPr>
          <a:lstStyle/>
          <a:p>
            <a:r>
              <a:rPr lang="en-US" sz="4000" dirty="0" smtClean="0">
                <a:solidFill>
                  <a:srgbClr val="000000"/>
                </a:solidFill>
              </a:rPr>
              <a:t>PAULING</a:t>
            </a:r>
            <a:endParaRPr lang="en-US" sz="4000" dirty="0">
              <a:solidFill>
                <a:srgbClr val="000000"/>
              </a:solidFill>
            </a:endParaRPr>
          </a:p>
        </p:txBody>
      </p:sp>
    </p:spTree>
    <p:extLst>
      <p:ext uri="{BB962C8B-B14F-4D97-AF65-F5344CB8AC3E}">
        <p14:creationId xmlns:p14="http://schemas.microsoft.com/office/powerpoint/2010/main" val="9397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7"/>
                                        </p:tgtEl>
                                      </p:cBhvr>
                                      <p:by x="150000" y="150000"/>
                                    </p:animScale>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81000" y="3810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mj-lt"/>
                <a:ea typeface="+mj-ea"/>
                <a:cs typeface="+mj-cs"/>
              </a:rPr>
              <a:t> ISSUES WITH THE LEWIS</a:t>
            </a:r>
            <a:r>
              <a:rPr kumimoji="0" lang="en-US" sz="3200" b="1" i="0" u="none" strike="noStrike" kern="0" cap="none" spc="0" normalizeH="0" noProof="0" dirty="0" smtClean="0">
                <a:ln>
                  <a:noFill/>
                </a:ln>
                <a:effectLst/>
                <a:uLnTx/>
                <a:uFillTx/>
                <a:latin typeface="+mj-lt"/>
                <a:ea typeface="+mj-ea"/>
                <a:cs typeface="+mj-cs"/>
              </a:rPr>
              <a:t> OCTET </a:t>
            </a:r>
            <a:r>
              <a:rPr kumimoji="0" lang="en-US" sz="2800" b="1" i="0" u="none" strike="noStrike" kern="0" cap="none" spc="0" normalizeH="0" noProof="0" dirty="0" smtClean="0">
                <a:ln>
                  <a:noFill/>
                </a:ln>
                <a:effectLst/>
                <a:uLnTx/>
                <a:uFillTx/>
                <a:latin typeface="+mj-lt"/>
                <a:ea typeface="+mj-ea"/>
                <a:cs typeface="+mj-cs"/>
              </a:rPr>
              <a:t>MODEL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baseline="0" dirty="0" smtClean="0">
                <a:latin typeface="+mj-lt"/>
                <a:ea typeface="+mj-ea"/>
                <a:cs typeface="+mj-cs"/>
              </a:rPr>
              <a:t>(the</a:t>
            </a:r>
            <a:r>
              <a:rPr lang="en-US" sz="2800" b="1" kern="0" dirty="0" smtClean="0">
                <a:latin typeface="+mj-lt"/>
                <a:ea typeface="+mj-ea"/>
                <a:cs typeface="+mj-cs"/>
              </a:rPr>
              <a:t> </a:t>
            </a:r>
            <a:r>
              <a:rPr lang="en-US" sz="2800" b="1" kern="0" baseline="0" dirty="0" smtClean="0">
                <a:latin typeface="+mj-lt"/>
                <a:ea typeface="+mj-ea"/>
                <a:cs typeface="+mj-cs"/>
              </a:rPr>
              <a:t>nitpicking starts…)</a:t>
            </a:r>
            <a:endParaRPr kumimoji="0" lang="en-US" sz="2800" b="1" i="0" u="none" strike="noStrike" kern="0" cap="none" spc="0" normalizeH="0" baseline="0" noProof="0" dirty="0" smtClean="0">
              <a:ln>
                <a:noFill/>
              </a:ln>
              <a:effectLst/>
              <a:uLnTx/>
              <a:uFillTx/>
              <a:latin typeface="+mj-lt"/>
              <a:ea typeface="+mj-ea"/>
              <a:cs typeface="+mj-cs"/>
            </a:endParaRPr>
          </a:p>
        </p:txBody>
      </p:sp>
      <p:sp>
        <p:nvSpPr>
          <p:cNvPr id="9" name="TextBox 8"/>
          <p:cNvSpPr txBox="1"/>
          <p:nvPr/>
        </p:nvSpPr>
        <p:spPr>
          <a:xfrm>
            <a:off x="152400" y="2819400"/>
            <a:ext cx="8686800" cy="1338828"/>
          </a:xfrm>
          <a:prstGeom prst="rect">
            <a:avLst/>
          </a:prstGeom>
          <a:solidFill>
            <a:srgbClr val="FFFF00"/>
          </a:solidFill>
        </p:spPr>
        <p:txBody>
          <a:bodyPr wrap="square" rtlCol="0">
            <a:spAutoFit/>
          </a:bodyPr>
          <a:lstStyle/>
          <a:p>
            <a:pPr marL="457200" indent="-457200"/>
            <a:r>
              <a:rPr lang="en-US" sz="2400" b="1" dirty="0">
                <a:solidFill>
                  <a:srgbClr val="FF0000"/>
                </a:solidFill>
              </a:rPr>
              <a:t>2</a:t>
            </a:r>
            <a:r>
              <a:rPr lang="en-US" sz="2400" b="1" dirty="0" smtClean="0">
                <a:solidFill>
                  <a:srgbClr val="FF0000"/>
                </a:solidFill>
              </a:rPr>
              <a:t>.   </a:t>
            </a:r>
            <a:r>
              <a:rPr lang="en-US" sz="2700" b="1" dirty="0" smtClean="0">
                <a:solidFill>
                  <a:srgbClr val="FF0000"/>
                </a:solidFill>
              </a:rPr>
              <a:t>How does octet model account for the observed reactivity trend of ethane vs. </a:t>
            </a:r>
            <a:r>
              <a:rPr lang="en-US" sz="2700" b="1" dirty="0" err="1" smtClean="0">
                <a:solidFill>
                  <a:srgbClr val="FF0000"/>
                </a:solidFill>
              </a:rPr>
              <a:t>ethene</a:t>
            </a:r>
            <a:r>
              <a:rPr lang="en-US" sz="2700" b="1" dirty="0" smtClean="0">
                <a:solidFill>
                  <a:srgbClr val="FF0000"/>
                </a:solidFill>
              </a:rPr>
              <a:t> </a:t>
            </a:r>
            <a:r>
              <a:rPr lang="en-US" sz="2700" b="1" dirty="0" err="1" smtClean="0">
                <a:solidFill>
                  <a:srgbClr val="FF0000"/>
                </a:solidFill>
              </a:rPr>
              <a:t>vs</a:t>
            </a:r>
            <a:r>
              <a:rPr lang="en-US" sz="2700" b="1" dirty="0" smtClean="0">
                <a:solidFill>
                  <a:srgbClr val="FF0000"/>
                </a:solidFill>
              </a:rPr>
              <a:t> </a:t>
            </a:r>
            <a:r>
              <a:rPr lang="en-US" sz="2700" b="1" dirty="0" err="1" smtClean="0">
                <a:solidFill>
                  <a:srgbClr val="FF0000"/>
                </a:solidFill>
              </a:rPr>
              <a:t>ethyne</a:t>
            </a:r>
            <a:r>
              <a:rPr lang="en-US" sz="2700" b="1" dirty="0" smtClean="0">
                <a:solidFill>
                  <a:srgbClr val="FF0000"/>
                </a:solidFill>
              </a:rPr>
              <a:t> with halogens and ozone ?</a:t>
            </a:r>
            <a:r>
              <a:rPr lang="en-US" sz="2700" b="1" baseline="30000" dirty="0" smtClean="0">
                <a:solidFill>
                  <a:srgbClr val="FF0000"/>
                </a:solidFill>
              </a:rPr>
              <a:t> </a:t>
            </a:r>
          </a:p>
        </p:txBody>
      </p:sp>
      <p:sp>
        <p:nvSpPr>
          <p:cNvPr id="11" name="TextBox 10"/>
          <p:cNvSpPr txBox="1"/>
          <p:nvPr/>
        </p:nvSpPr>
        <p:spPr>
          <a:xfrm>
            <a:off x="152400" y="4267200"/>
            <a:ext cx="8686800" cy="923330"/>
          </a:xfrm>
          <a:prstGeom prst="rect">
            <a:avLst/>
          </a:prstGeom>
          <a:solidFill>
            <a:srgbClr val="FFFF00"/>
          </a:solidFill>
        </p:spPr>
        <p:txBody>
          <a:bodyPr wrap="square" rtlCol="0">
            <a:spAutoFit/>
          </a:bodyPr>
          <a:lstStyle/>
          <a:p>
            <a:pPr marL="514350" indent="-514350">
              <a:buAutoNum type="arabicPeriod" startAt="3"/>
            </a:pPr>
            <a:r>
              <a:rPr lang="en-US" sz="2700" b="1" dirty="0" smtClean="0">
                <a:solidFill>
                  <a:srgbClr val="FF0000"/>
                </a:solidFill>
              </a:rPr>
              <a:t>How can you get all those electrons between carbons</a:t>
            </a:r>
          </a:p>
          <a:p>
            <a:r>
              <a:rPr lang="en-US" sz="2700" b="1" dirty="0">
                <a:solidFill>
                  <a:srgbClr val="FF0000"/>
                </a:solidFill>
              </a:rPr>
              <a:t> </a:t>
            </a:r>
            <a:r>
              <a:rPr lang="en-US" sz="2700" b="1" dirty="0" smtClean="0">
                <a:solidFill>
                  <a:srgbClr val="FF0000"/>
                </a:solidFill>
              </a:rPr>
              <a:t>      in double and triple bonds ? Don’t they repel ?</a:t>
            </a:r>
            <a:endParaRPr lang="en-US" sz="2700" b="1" dirty="0">
              <a:solidFill>
                <a:srgbClr val="FF0000"/>
              </a:solidFill>
            </a:endParaRPr>
          </a:p>
        </p:txBody>
      </p:sp>
      <p:sp>
        <p:nvSpPr>
          <p:cNvPr id="12" name="TextBox 11"/>
          <p:cNvSpPr txBox="1"/>
          <p:nvPr/>
        </p:nvSpPr>
        <p:spPr>
          <a:xfrm>
            <a:off x="152400" y="1676400"/>
            <a:ext cx="8686800" cy="923330"/>
          </a:xfrm>
          <a:prstGeom prst="rect">
            <a:avLst/>
          </a:prstGeom>
          <a:solidFill>
            <a:srgbClr val="FFFF00"/>
          </a:solidFill>
        </p:spPr>
        <p:txBody>
          <a:bodyPr wrap="square" rtlCol="0">
            <a:spAutoFit/>
          </a:bodyPr>
          <a:lstStyle/>
          <a:p>
            <a:pPr marL="457200" indent="-457200">
              <a:buAutoNum type="arabicPeriod"/>
            </a:pPr>
            <a:r>
              <a:rPr lang="en-US" sz="2700" b="1" dirty="0" smtClean="0">
                <a:solidFill>
                  <a:srgbClr val="FF0000"/>
                </a:solidFill>
              </a:rPr>
              <a:t>How come the bond shapes in molecules look so</a:t>
            </a:r>
          </a:p>
          <a:p>
            <a:pPr marL="457200" indent="-457200"/>
            <a:r>
              <a:rPr lang="en-US" sz="2700" b="1" dirty="0" smtClean="0">
                <a:solidFill>
                  <a:srgbClr val="FF0000"/>
                </a:solidFill>
              </a:rPr>
              <a:t>      little like the original atomic </a:t>
            </a:r>
            <a:r>
              <a:rPr lang="en-US" sz="2700" b="1" dirty="0" err="1" smtClean="0">
                <a:solidFill>
                  <a:srgbClr val="FF0000"/>
                </a:solidFill>
              </a:rPr>
              <a:t>orbitals</a:t>
            </a:r>
            <a:r>
              <a:rPr lang="en-US" sz="2700" b="1" dirty="0" smtClean="0">
                <a:solidFill>
                  <a:srgbClr val="FF0000"/>
                </a:solidFill>
              </a:rPr>
              <a:t> ????</a:t>
            </a:r>
            <a:endParaRPr lang="en-US" sz="2700" b="1" dirty="0">
              <a:solidFill>
                <a:srgbClr val="FF0000"/>
              </a:solidFill>
            </a:endParaRPr>
          </a:p>
        </p:txBody>
      </p:sp>
    </p:spTree>
    <p:extLst>
      <p:ext uri="{BB962C8B-B14F-4D97-AF65-F5344CB8AC3E}">
        <p14:creationId xmlns:p14="http://schemas.microsoft.com/office/powerpoint/2010/main" val="23580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228600" y="1828800"/>
            <a:ext cx="4142758" cy="5029200"/>
          </a:xfrm>
          <a:prstGeom prst="rect">
            <a:avLst/>
          </a:prstGeom>
          <a:noFill/>
          <a:ln w="9525">
            <a:noFill/>
            <a:miter lim="800000"/>
            <a:headEnd/>
            <a:tailEnd/>
          </a:ln>
        </p:spPr>
      </p:pic>
      <p:sp>
        <p:nvSpPr>
          <p:cNvPr id="4" name="TextBox 3"/>
          <p:cNvSpPr txBox="1"/>
          <p:nvPr/>
        </p:nvSpPr>
        <p:spPr>
          <a:xfrm>
            <a:off x="4533900" y="2209800"/>
            <a:ext cx="4648200" cy="2800767"/>
          </a:xfrm>
          <a:prstGeom prst="rect">
            <a:avLst/>
          </a:prstGeom>
          <a:noFill/>
        </p:spPr>
        <p:txBody>
          <a:bodyPr wrap="square" rtlCol="0">
            <a:spAutoFit/>
          </a:bodyPr>
          <a:lstStyle/>
          <a:p>
            <a:r>
              <a:rPr lang="en-US" sz="4400" dirty="0" smtClean="0"/>
              <a:t>FYI: You are </a:t>
            </a:r>
            <a:r>
              <a:rPr lang="en-US" sz="4400" u="sng" dirty="0" smtClean="0"/>
              <a:t>all</a:t>
            </a:r>
            <a:r>
              <a:rPr lang="en-US" sz="4400" dirty="0" smtClean="0"/>
              <a:t>  the great grandchildren of Linus Pauling !!!</a:t>
            </a:r>
            <a:endParaRPr lang="en-US" sz="4400" dirty="0"/>
          </a:p>
        </p:txBody>
      </p:sp>
      <p:sp>
        <p:nvSpPr>
          <p:cNvPr id="5" name="Rectangle 4"/>
          <p:cNvSpPr/>
          <p:nvPr/>
        </p:nvSpPr>
        <p:spPr>
          <a:xfrm>
            <a:off x="0" y="228600"/>
            <a:ext cx="9144000" cy="1508105"/>
          </a:xfrm>
          <a:prstGeom prst="rect">
            <a:avLst/>
          </a:prstGeom>
          <a:solidFill>
            <a:srgbClr val="FFFF00"/>
          </a:solidFill>
        </p:spPr>
        <p:txBody>
          <a:bodyPr wrap="square">
            <a:spAutoFit/>
          </a:bodyPr>
          <a:lstStyle/>
          <a:p>
            <a:r>
              <a:rPr lang="en-US" sz="3200" dirty="0" smtClean="0">
                <a:solidFill>
                  <a:srgbClr val="000000"/>
                </a:solidFill>
              </a:rPr>
              <a:t> Keen </a:t>
            </a:r>
            <a:r>
              <a:rPr lang="en-US" sz="2800" dirty="0" smtClean="0">
                <a:solidFill>
                  <a:srgbClr val="000000"/>
                </a:solidFill>
              </a:rPr>
              <a:t>intuition </a:t>
            </a:r>
            <a:r>
              <a:rPr lang="en-US" sz="2800" dirty="0">
                <a:solidFill>
                  <a:srgbClr val="000000"/>
                </a:solidFill>
              </a:rPr>
              <a:t>+ mathematical rigor + outside the </a:t>
            </a:r>
            <a:r>
              <a:rPr lang="en-US" sz="2800" dirty="0" smtClean="0">
                <a:solidFill>
                  <a:srgbClr val="000000"/>
                </a:solidFill>
              </a:rPr>
              <a:t>box thinking +…he’s was a really nice guy and an inspired teacher  </a:t>
            </a:r>
            <a:r>
              <a:rPr lang="en-US" sz="3200" dirty="0" smtClean="0">
                <a:solidFill>
                  <a:srgbClr val="000000"/>
                </a:solidFill>
              </a:rPr>
              <a:t>!</a:t>
            </a:r>
            <a:endParaRPr lang="en-US" sz="3200" dirty="0">
              <a:solidFill>
                <a:srgbClr val="000000"/>
              </a:solidFill>
            </a:endParaRPr>
          </a:p>
        </p:txBody>
      </p:sp>
    </p:spTree>
    <p:extLst>
      <p:ext uri="{BB962C8B-B14F-4D97-AF65-F5344CB8AC3E}">
        <p14:creationId xmlns:p14="http://schemas.microsoft.com/office/powerpoint/2010/main" val="16638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ges.pomona.edu/~wes04747/chem164/MolZoo/EB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1" y="133431"/>
            <a:ext cx="3048000" cy="3374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auling"/>
          <p:cNvPicPr>
            <a:picLocks noChangeAspect="1" noChangeArrowheads="1"/>
          </p:cNvPicPr>
          <p:nvPr/>
        </p:nvPicPr>
        <p:blipFill>
          <a:blip r:embed="rId4" cstate="print"/>
          <a:srcRect/>
          <a:stretch>
            <a:fillRect/>
          </a:stretch>
        </p:blipFill>
        <p:spPr bwMode="auto">
          <a:xfrm>
            <a:off x="314325" y="133431"/>
            <a:ext cx="2971800" cy="3607687"/>
          </a:xfrm>
          <a:prstGeom prst="rect">
            <a:avLst/>
          </a:prstGeom>
          <a:noFill/>
          <a:ln w="9525">
            <a:noFill/>
            <a:miter lim="800000"/>
            <a:headEnd/>
            <a:tailEnd/>
          </a:ln>
        </p:spPr>
      </p:pic>
      <p:sp>
        <p:nvSpPr>
          <p:cNvPr id="3" name="TextBox 2"/>
          <p:cNvSpPr txBox="1"/>
          <p:nvPr/>
        </p:nvSpPr>
        <p:spPr>
          <a:xfrm>
            <a:off x="4114801" y="3657600"/>
            <a:ext cx="4724399" cy="1415772"/>
          </a:xfrm>
          <a:prstGeom prst="rect">
            <a:avLst/>
          </a:prstGeom>
          <a:noFill/>
        </p:spPr>
        <p:txBody>
          <a:bodyPr wrap="square" rtlCol="0">
            <a:spAutoFit/>
          </a:bodyPr>
          <a:lstStyle/>
          <a:p>
            <a:r>
              <a:rPr lang="en-US" sz="3200" dirty="0" smtClean="0"/>
              <a:t>E. Bright Wilson</a:t>
            </a:r>
          </a:p>
          <a:p>
            <a:r>
              <a:rPr lang="en-US" dirty="0" smtClean="0"/>
              <a:t> Harvard University, Chemistry</a:t>
            </a:r>
          </a:p>
          <a:p>
            <a:pPr marL="285750" indent="-285750">
              <a:buFont typeface="Arial" pitchFamily="34" charset="0"/>
              <a:buChar char="•"/>
            </a:pPr>
            <a:r>
              <a:rPr lang="en-US" dirty="0" smtClean="0"/>
              <a:t>National Medal of Science 1975</a:t>
            </a:r>
          </a:p>
          <a:p>
            <a:pPr marL="285750" indent="-285750">
              <a:buFont typeface="Arial" pitchFamily="34" charset="0"/>
              <a:buChar char="•"/>
            </a:pPr>
            <a:r>
              <a:rPr lang="en-US" dirty="0" smtClean="0"/>
              <a:t>T.W. Richards Endowed Chair </a:t>
            </a:r>
            <a:endParaRPr lang="en-US" dirty="0"/>
          </a:p>
        </p:txBody>
      </p:sp>
      <p:sp>
        <p:nvSpPr>
          <p:cNvPr id="6" name="TextBox 5"/>
          <p:cNvSpPr txBox="1"/>
          <p:nvPr/>
        </p:nvSpPr>
        <p:spPr>
          <a:xfrm>
            <a:off x="23813" y="3962400"/>
            <a:ext cx="3938588" cy="1692771"/>
          </a:xfrm>
          <a:prstGeom prst="rect">
            <a:avLst/>
          </a:prstGeom>
          <a:noFill/>
        </p:spPr>
        <p:txBody>
          <a:bodyPr wrap="square" rtlCol="0">
            <a:spAutoFit/>
          </a:bodyPr>
          <a:lstStyle/>
          <a:p>
            <a:r>
              <a:rPr lang="en-US" sz="3200" dirty="0" smtClean="0"/>
              <a:t>Linus Pauling</a:t>
            </a:r>
          </a:p>
          <a:p>
            <a:r>
              <a:rPr lang="en-US" dirty="0" smtClean="0"/>
              <a:t>Cal Tech, Chemistry </a:t>
            </a:r>
          </a:p>
          <a:p>
            <a:pPr marL="285750" indent="-285750">
              <a:buFont typeface="Arial" pitchFamily="34" charset="0"/>
              <a:buChar char="•"/>
            </a:pPr>
            <a:r>
              <a:rPr lang="en-US" dirty="0" smtClean="0"/>
              <a:t>Nobel Prize in Chemistry 1954</a:t>
            </a:r>
          </a:p>
          <a:p>
            <a:pPr marL="285750" indent="-285750">
              <a:buFont typeface="Arial" pitchFamily="34" charset="0"/>
              <a:buChar char="•"/>
            </a:pPr>
            <a:r>
              <a:rPr lang="en-US" dirty="0" smtClean="0"/>
              <a:t>Nobel Peace Prize 1962</a:t>
            </a:r>
          </a:p>
          <a:p>
            <a:pPr marL="285750" indent="-285750">
              <a:buFont typeface="Arial" pitchFamily="34" charset="0"/>
              <a:buChar char="•"/>
            </a:pPr>
            <a:endParaRPr lang="en-US" dirty="0"/>
          </a:p>
        </p:txBody>
      </p:sp>
      <p:cxnSp>
        <p:nvCxnSpPr>
          <p:cNvPr id="7" name="Straight Arrow Connector 6"/>
          <p:cNvCxnSpPr/>
          <p:nvPr/>
        </p:nvCxnSpPr>
        <p:spPr bwMode="auto">
          <a:xfrm>
            <a:off x="3276600" y="213360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7467600" y="2019381"/>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6023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cademictree.org/photo/cache.06811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0975"/>
            <a:ext cx="3962398"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252912"/>
            <a:ext cx="4114800" cy="1200329"/>
          </a:xfrm>
          <a:prstGeom prst="rect">
            <a:avLst/>
          </a:prstGeom>
          <a:noFill/>
        </p:spPr>
        <p:txBody>
          <a:bodyPr wrap="square" rtlCol="0">
            <a:spAutoFit/>
          </a:bodyPr>
          <a:lstStyle/>
          <a:p>
            <a:r>
              <a:rPr lang="en-US" sz="3600" dirty="0" smtClean="0"/>
              <a:t>R. L. </a:t>
            </a:r>
            <a:r>
              <a:rPr lang="en-US" sz="3600" dirty="0" err="1" smtClean="0"/>
              <a:t>Kuczkowski</a:t>
            </a:r>
            <a:endParaRPr lang="en-US" sz="3600" dirty="0" smtClean="0"/>
          </a:p>
          <a:p>
            <a:r>
              <a:rPr lang="en-US" dirty="0" smtClean="0"/>
              <a:t>University of Michigan, Chemistry</a:t>
            </a:r>
          </a:p>
          <a:p>
            <a:r>
              <a:rPr lang="en-US" dirty="0" smtClean="0"/>
              <a:t>Department Chair </a:t>
            </a:r>
            <a:endParaRPr lang="en-US" dirty="0"/>
          </a:p>
        </p:txBody>
      </p:sp>
      <p:cxnSp>
        <p:nvCxnSpPr>
          <p:cNvPr id="4" name="Straight Arrow Connector 3"/>
          <p:cNvCxnSpPr/>
          <p:nvPr/>
        </p:nvCxnSpPr>
        <p:spPr bwMode="auto">
          <a:xfrm>
            <a:off x="4152899" y="206757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3" name="TextBox 2"/>
          <p:cNvSpPr txBox="1"/>
          <p:nvPr/>
        </p:nvSpPr>
        <p:spPr>
          <a:xfrm>
            <a:off x="4495800" y="3514248"/>
            <a:ext cx="4800600" cy="1477328"/>
          </a:xfrm>
          <a:prstGeom prst="rect">
            <a:avLst/>
          </a:prstGeom>
          <a:noFill/>
        </p:spPr>
        <p:txBody>
          <a:bodyPr wrap="square" rtlCol="0">
            <a:spAutoFit/>
          </a:bodyPr>
          <a:lstStyle/>
          <a:p>
            <a:r>
              <a:rPr lang="en-US" sz="3600" dirty="0" smtClean="0"/>
              <a:t>‘Doc’ Fong</a:t>
            </a:r>
          </a:p>
          <a:p>
            <a:r>
              <a:rPr lang="en-US" dirty="0" smtClean="0"/>
              <a:t>Senior Chemist</a:t>
            </a:r>
          </a:p>
          <a:p>
            <a:r>
              <a:rPr lang="en-US" dirty="0" smtClean="0"/>
              <a:t>SUNY Alfred State Chemistry</a:t>
            </a:r>
          </a:p>
          <a:p>
            <a:r>
              <a:rPr lang="en-US" dirty="0" smtClean="0"/>
              <a:t> (and nut case)</a:t>
            </a:r>
            <a:endParaRPr lang="en-US" dirty="0"/>
          </a:p>
        </p:txBody>
      </p:sp>
      <p:cxnSp>
        <p:nvCxnSpPr>
          <p:cNvPr id="7" name="Straight Arrow Connector 6"/>
          <p:cNvCxnSpPr/>
          <p:nvPr/>
        </p:nvCxnSpPr>
        <p:spPr bwMode="auto">
          <a:xfrm>
            <a:off x="7086600" y="1905000"/>
            <a:ext cx="671512"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11" name="TextBox 10"/>
          <p:cNvSpPr txBox="1"/>
          <p:nvPr/>
        </p:nvSpPr>
        <p:spPr>
          <a:xfrm>
            <a:off x="7696200" y="1524000"/>
            <a:ext cx="1752600" cy="646331"/>
          </a:xfrm>
          <a:prstGeom prst="rect">
            <a:avLst/>
          </a:prstGeom>
          <a:noFill/>
        </p:spPr>
        <p:txBody>
          <a:bodyPr wrap="square" rtlCol="0">
            <a:spAutoFit/>
          </a:bodyPr>
          <a:lstStyle/>
          <a:p>
            <a:r>
              <a:rPr lang="en-US" sz="3600" dirty="0" smtClean="0"/>
              <a:t>YOU !</a:t>
            </a:r>
            <a:endParaRPr lang="en-US" sz="3600" dirty="0"/>
          </a:p>
        </p:txBody>
      </p:sp>
      <p:pic>
        <p:nvPicPr>
          <p:cNvPr id="19458" name="Picture 2" descr="C:\Users\fong\Pictures\GetPersonaPhoto.jpg"/>
          <p:cNvPicPr>
            <a:picLocks noChangeAspect="1" noChangeArrowheads="1"/>
          </p:cNvPicPr>
          <p:nvPr/>
        </p:nvPicPr>
        <p:blipFill>
          <a:blip r:embed="rId4" cstate="print"/>
          <a:srcRect/>
          <a:stretch>
            <a:fillRect/>
          </a:stretch>
        </p:blipFill>
        <p:spPr bwMode="auto">
          <a:xfrm>
            <a:off x="4800600" y="1219200"/>
            <a:ext cx="2209800" cy="2209800"/>
          </a:xfrm>
          <a:prstGeom prst="rect">
            <a:avLst/>
          </a:prstGeom>
          <a:noFill/>
        </p:spPr>
      </p:pic>
    </p:spTree>
    <p:extLst>
      <p:ext uri="{BB962C8B-B14F-4D97-AF65-F5344CB8AC3E}">
        <p14:creationId xmlns:p14="http://schemas.microsoft.com/office/powerpoint/2010/main" val="22510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dissolve">
                                      <p:cBhvr>
                                        <p:cTn id="23" dur="500"/>
                                        <p:tgtEl>
                                          <p:spTgt spid="194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82000" cy="1754326"/>
          </a:xfrm>
          <a:prstGeom prst="rect">
            <a:avLst/>
          </a:prstGeom>
          <a:noFill/>
        </p:spPr>
        <p:txBody>
          <a:bodyPr wrap="square" rtlCol="0">
            <a:spAutoFit/>
          </a:bodyPr>
          <a:lstStyle/>
          <a:p>
            <a:r>
              <a:rPr lang="en-US" sz="3600" b="1" i="1" dirty="0" smtClean="0"/>
              <a:t>Eventually, another </a:t>
            </a:r>
            <a:r>
              <a:rPr lang="en-US" sz="3600" dirty="0" smtClean="0"/>
              <a:t>All- American “</a:t>
            </a:r>
            <a:r>
              <a:rPr lang="en-US" sz="3600" dirty="0" err="1" smtClean="0"/>
              <a:t>Superer</a:t>
            </a:r>
            <a:r>
              <a:rPr lang="en-US" sz="3600" dirty="0" smtClean="0"/>
              <a:t> </a:t>
            </a:r>
            <a:r>
              <a:rPr lang="en-US" sz="3600" dirty="0" err="1" smtClean="0"/>
              <a:t>Duperer</a:t>
            </a:r>
            <a:r>
              <a:rPr lang="en-US" sz="3600" dirty="0" smtClean="0"/>
              <a:t>” Chemistry Star swoops in and fixes everything (for a while)</a:t>
            </a:r>
            <a:endParaRPr lang="en-US" sz="3600" dirty="0"/>
          </a:p>
        </p:txBody>
      </p:sp>
      <p:pic>
        <p:nvPicPr>
          <p:cNvPr id="61444" name="Picture 4" descr="http://izquotes.com/quotes-pictures/quote-facts-are-the-air-of-scientists-without-them-you-can-never-fly-linus-pauling-143007.jpg">
            <a:hlinkClick r:id="rId2"/>
          </p:cNvPr>
          <p:cNvPicPr>
            <a:picLocks noChangeAspect="1" noChangeArrowheads="1"/>
          </p:cNvPicPr>
          <p:nvPr/>
        </p:nvPicPr>
        <p:blipFill>
          <a:blip r:embed="rId3" cstate="print"/>
          <a:srcRect/>
          <a:stretch>
            <a:fillRect/>
          </a:stretch>
        </p:blipFill>
        <p:spPr bwMode="auto">
          <a:xfrm>
            <a:off x="533400" y="2133600"/>
            <a:ext cx="8096250" cy="3810000"/>
          </a:xfrm>
          <a:prstGeom prst="rect">
            <a:avLst/>
          </a:prstGeom>
          <a:noFill/>
        </p:spPr>
      </p:pic>
    </p:spTree>
    <p:extLst>
      <p:ext uri="{BB962C8B-B14F-4D97-AF65-F5344CB8AC3E}">
        <p14:creationId xmlns:p14="http://schemas.microsoft.com/office/powerpoint/2010/main" val="3185480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838200" y="1570038"/>
          <a:ext cx="7620000" cy="5287962"/>
        </p:xfrm>
        <a:graphic>
          <a:graphicData uri="http://schemas.openxmlformats.org/presentationml/2006/ole">
            <mc:AlternateContent xmlns:mc="http://schemas.openxmlformats.org/markup-compatibility/2006">
              <mc:Choice xmlns:v="urn:schemas-microsoft-com:vml" Requires="v">
                <p:oleObj spid="_x0000_s5142" name="Bitmap Image" r:id="rId3" imgW="4667902" imgH="3238952" progId="PBrush">
                  <p:embed/>
                </p:oleObj>
              </mc:Choice>
              <mc:Fallback>
                <p:oleObj name="Bitmap Image" r:id="rId3" imgW="4667902" imgH="3238952" progId="PBrush">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70038"/>
                        <a:ext cx="762000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304800" y="0"/>
            <a:ext cx="8229600" cy="1143000"/>
          </a:xfrm>
        </p:spPr>
        <p:txBody>
          <a:bodyPr>
            <a:normAutofit fontScale="90000"/>
          </a:bodyPr>
          <a:lstStyle/>
          <a:p>
            <a:pPr eaLnBrk="1" hangingPunct="1"/>
            <a:r>
              <a:rPr lang="en-US" dirty="0" smtClean="0"/>
              <a:t>Pauling goes back to the Chemist’s drawing board….</a:t>
            </a:r>
          </a:p>
        </p:txBody>
      </p:sp>
      <p:sp>
        <p:nvSpPr>
          <p:cNvPr id="45060" name="Text Box 4"/>
          <p:cNvSpPr txBox="1">
            <a:spLocks noChangeArrowheads="1"/>
          </p:cNvSpPr>
          <p:nvPr/>
        </p:nvSpPr>
        <p:spPr bwMode="auto">
          <a:xfrm>
            <a:off x="1447800" y="1600200"/>
            <a:ext cx="457200" cy="396875"/>
          </a:xfrm>
          <a:prstGeom prst="rect">
            <a:avLst/>
          </a:prstGeom>
          <a:noFill/>
          <a:ln w="9525">
            <a:noFill/>
            <a:miter lim="800000"/>
            <a:headEnd/>
            <a:tailEnd/>
          </a:ln>
          <a:effectLst/>
        </p:spPr>
        <p:txBody>
          <a:bodyPr>
            <a:spAutoFit/>
          </a:bodyPr>
          <a:lstStyle/>
          <a:p>
            <a:pPr>
              <a:spcBef>
                <a:spcPct val="50000"/>
              </a:spcBef>
              <a:defRPr/>
            </a:pPr>
            <a:r>
              <a:rPr lang="en-US" sz="2000">
                <a:solidFill>
                  <a:srgbClr val="FF0066"/>
                </a:solidFill>
                <a:effectLst>
                  <a:outerShdw blurRad="38100" dist="38100" dir="2700000" algn="tl">
                    <a:srgbClr val="C0C0C0"/>
                  </a:outerShdw>
                </a:effectLst>
              </a:rPr>
              <a:t>s</a:t>
            </a:r>
          </a:p>
        </p:txBody>
      </p:sp>
      <p:sp>
        <p:nvSpPr>
          <p:cNvPr id="45061" name="Text Box 5"/>
          <p:cNvSpPr txBox="1">
            <a:spLocks noChangeArrowheads="1"/>
          </p:cNvSpPr>
          <p:nvPr/>
        </p:nvSpPr>
        <p:spPr bwMode="auto">
          <a:xfrm>
            <a:off x="3124200" y="2743200"/>
            <a:ext cx="914400" cy="457200"/>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d</a:t>
            </a:r>
          </a:p>
        </p:txBody>
      </p:sp>
      <p:sp>
        <p:nvSpPr>
          <p:cNvPr id="45062" name="Text Box 6"/>
          <p:cNvSpPr txBox="1">
            <a:spLocks noChangeArrowheads="1"/>
          </p:cNvSpPr>
          <p:nvPr/>
        </p:nvSpPr>
        <p:spPr bwMode="auto">
          <a:xfrm>
            <a:off x="6019800" y="1828800"/>
            <a:ext cx="838200" cy="457200"/>
          </a:xfrm>
          <a:prstGeom prst="rect">
            <a:avLst/>
          </a:prstGeom>
          <a:noFill/>
          <a:ln w="9525">
            <a:noFill/>
            <a:miter lim="800000"/>
            <a:headEnd/>
            <a:tailEnd/>
          </a:ln>
          <a:effectLst/>
        </p:spPr>
        <p:txBody>
          <a:bodyPr>
            <a:spAutoFit/>
          </a:bodyPr>
          <a:lstStyle/>
          <a:p>
            <a:pPr>
              <a:spcBef>
                <a:spcPct val="50000"/>
              </a:spcBef>
              <a:defRPr/>
            </a:pPr>
            <a:r>
              <a:rPr lang="en-US" sz="2400">
                <a:solidFill>
                  <a:srgbClr val="FF0066"/>
                </a:solidFill>
                <a:effectLst>
                  <a:outerShdw blurRad="38100" dist="38100" dir="2700000" algn="tl">
                    <a:srgbClr val="C0C0C0"/>
                  </a:outerShdw>
                </a:effectLst>
              </a:rPr>
              <a:t>p</a:t>
            </a:r>
          </a:p>
        </p:txBody>
      </p:sp>
      <p:sp>
        <p:nvSpPr>
          <p:cNvPr id="45063" name="Line 7"/>
          <p:cNvSpPr>
            <a:spLocks noChangeShapeType="1"/>
          </p:cNvSpPr>
          <p:nvPr/>
        </p:nvSpPr>
        <p:spPr bwMode="auto">
          <a:xfrm>
            <a:off x="1981200" y="1600200"/>
            <a:ext cx="0" cy="1066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4" name="Line 8"/>
          <p:cNvSpPr>
            <a:spLocks noChangeShapeType="1"/>
          </p:cNvSpPr>
          <p:nvPr/>
        </p:nvSpPr>
        <p:spPr bwMode="auto">
          <a:xfrm>
            <a:off x="1143000" y="1600200"/>
            <a:ext cx="0" cy="685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5" name="Line 9"/>
          <p:cNvSpPr>
            <a:spLocks noChangeShapeType="1"/>
          </p:cNvSpPr>
          <p:nvPr/>
        </p:nvSpPr>
        <p:spPr bwMode="auto">
          <a:xfrm>
            <a:off x="5715000" y="1828800"/>
            <a:ext cx="0" cy="838200"/>
          </a:xfrm>
          <a:prstGeom prst="line">
            <a:avLst/>
          </a:prstGeom>
          <a:noFill/>
          <a:ln w="9525">
            <a:solidFill>
              <a:schemeClr val="tx1"/>
            </a:solidFill>
            <a:prstDash val="dashDot"/>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6" name="Line 10"/>
          <p:cNvSpPr>
            <a:spLocks noChangeShapeType="1"/>
          </p:cNvSpPr>
          <p:nvPr/>
        </p:nvSpPr>
        <p:spPr bwMode="auto">
          <a:xfrm>
            <a:off x="8077200" y="1600200"/>
            <a:ext cx="0" cy="685800"/>
          </a:xfrm>
          <a:prstGeom prst="line">
            <a:avLst/>
          </a:prstGeom>
          <a:noFill/>
          <a:ln w="9525">
            <a:solidFill>
              <a:schemeClr val="tx1"/>
            </a:solidFill>
            <a:prstDash val="lg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7" name="Text Box 11"/>
          <p:cNvSpPr txBox="1">
            <a:spLocks noChangeArrowheads="1"/>
          </p:cNvSpPr>
          <p:nvPr/>
        </p:nvSpPr>
        <p:spPr bwMode="auto">
          <a:xfrm>
            <a:off x="4038600" y="5257800"/>
            <a:ext cx="838200" cy="457200"/>
          </a:xfrm>
          <a:prstGeom prst="rect">
            <a:avLst/>
          </a:prstGeom>
          <a:noFill/>
          <a:ln w="9525">
            <a:noFill/>
            <a:miter lim="800000"/>
            <a:headEnd/>
            <a:tailEnd/>
          </a:ln>
          <a:effectLst/>
        </p:spPr>
        <p:txBody>
          <a:bodyPr>
            <a:spAutoFit/>
          </a:bodyPr>
          <a:lstStyle/>
          <a:p>
            <a:pPr>
              <a:spcBef>
                <a:spcPct val="50000"/>
              </a:spcBef>
              <a:defRPr/>
            </a:pPr>
            <a:r>
              <a:rPr lang="en-US" sz="2400" b="0">
                <a:effectLst>
                  <a:outerShdw blurRad="38100" dist="38100" dir="2700000" algn="tl">
                    <a:srgbClr val="C0C0C0"/>
                  </a:outerShdw>
                </a:effectLst>
              </a:rPr>
              <a:t>f</a:t>
            </a:r>
          </a:p>
        </p:txBody>
      </p:sp>
      <p:sp>
        <p:nvSpPr>
          <p:cNvPr id="45068" name="Text Box 12"/>
          <p:cNvSpPr txBox="1">
            <a:spLocks noChangeArrowheads="1"/>
          </p:cNvSpPr>
          <p:nvPr/>
        </p:nvSpPr>
        <p:spPr bwMode="auto">
          <a:xfrm>
            <a:off x="685800" y="2362200"/>
            <a:ext cx="304800" cy="2843213"/>
          </a:xfrm>
          <a:prstGeom prst="rect">
            <a:avLst/>
          </a:prstGeom>
          <a:solidFill>
            <a:srgbClr val="CCFFCC"/>
          </a:solidFill>
          <a:ln w="9525">
            <a:noFill/>
            <a:miter lim="800000"/>
            <a:headEnd/>
            <a:tailEnd/>
          </a:ln>
          <a:effectLst/>
        </p:spPr>
        <p:txBody>
          <a:bodyPr>
            <a:spAutoFit/>
          </a:bodyPr>
          <a:lstStyle/>
          <a:p>
            <a:pPr>
              <a:spcBef>
                <a:spcPct val="50000"/>
              </a:spcBef>
              <a:defRPr/>
            </a:pPr>
            <a:r>
              <a:rPr lang="en-US">
                <a:effectLst>
                  <a:outerShdw blurRad="38100" dist="38100" dir="2700000" algn="tl">
                    <a:srgbClr val="FFFFFF"/>
                  </a:outerShdw>
                </a:effectLst>
              </a:rPr>
              <a:t>1</a:t>
            </a:r>
          </a:p>
          <a:p>
            <a:pPr>
              <a:spcBef>
                <a:spcPct val="50000"/>
              </a:spcBef>
              <a:defRPr/>
            </a:pPr>
            <a:r>
              <a:rPr lang="en-US">
                <a:effectLst>
                  <a:outerShdw blurRad="38100" dist="38100" dir="2700000" algn="tl">
                    <a:srgbClr val="FFFFFF"/>
                  </a:outerShdw>
                </a:effectLst>
              </a:rPr>
              <a:t>2</a:t>
            </a:r>
          </a:p>
          <a:p>
            <a:pPr>
              <a:spcBef>
                <a:spcPct val="50000"/>
              </a:spcBef>
              <a:defRPr/>
            </a:pPr>
            <a:r>
              <a:rPr lang="en-US">
                <a:effectLst>
                  <a:outerShdw blurRad="38100" dist="38100" dir="2700000" algn="tl">
                    <a:srgbClr val="FFFFFF"/>
                  </a:outerShdw>
                </a:effectLst>
              </a:rPr>
              <a:t>3</a:t>
            </a:r>
          </a:p>
          <a:p>
            <a:pPr>
              <a:spcBef>
                <a:spcPct val="50000"/>
              </a:spcBef>
              <a:defRPr/>
            </a:pPr>
            <a:r>
              <a:rPr lang="en-US">
                <a:effectLst>
                  <a:outerShdw blurRad="38100" dist="38100" dir="2700000" algn="tl">
                    <a:srgbClr val="FFFFFF"/>
                  </a:outerShdw>
                </a:effectLst>
              </a:rPr>
              <a:t>4</a:t>
            </a:r>
          </a:p>
          <a:p>
            <a:pPr>
              <a:spcBef>
                <a:spcPct val="50000"/>
              </a:spcBef>
              <a:defRPr/>
            </a:pPr>
            <a:r>
              <a:rPr lang="en-US">
                <a:effectLst>
                  <a:outerShdw blurRad="38100" dist="38100" dir="2700000" algn="tl">
                    <a:srgbClr val="FFFFFF"/>
                  </a:outerShdw>
                </a:effectLst>
              </a:rPr>
              <a:t>5</a:t>
            </a:r>
          </a:p>
          <a:p>
            <a:pPr>
              <a:spcBef>
                <a:spcPct val="50000"/>
              </a:spcBef>
              <a:defRPr/>
            </a:pPr>
            <a:r>
              <a:rPr lang="en-US">
                <a:effectLst>
                  <a:outerShdw blurRad="38100" dist="38100" dir="2700000" algn="tl">
                    <a:srgbClr val="FFFFFF"/>
                  </a:outerShdw>
                </a:effectLst>
              </a:rPr>
              <a:t>6</a:t>
            </a:r>
          </a:p>
          <a:p>
            <a:pPr>
              <a:spcBef>
                <a:spcPct val="50000"/>
              </a:spcBef>
              <a:defRPr/>
            </a:pPr>
            <a:r>
              <a:rPr lang="en-US">
                <a:effectLst>
                  <a:outerShdw blurRad="38100" dist="38100" dir="2700000" algn="tl">
                    <a:srgbClr val="FFFFFF"/>
                  </a:outerShdw>
                </a:effectLst>
              </a:rPr>
              <a:t>7</a:t>
            </a:r>
          </a:p>
        </p:txBody>
      </p:sp>
    </p:spTree>
    <p:extLst>
      <p:ext uri="{BB962C8B-B14F-4D97-AF65-F5344CB8AC3E}">
        <p14:creationId xmlns:p14="http://schemas.microsoft.com/office/powerpoint/2010/main" val="41998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458200" cy="1077218"/>
          </a:xfrm>
          <a:prstGeom prst="rect">
            <a:avLst/>
          </a:prstGeom>
          <a:solidFill>
            <a:srgbClr val="FFFF00"/>
          </a:solidFill>
        </p:spPr>
        <p:txBody>
          <a:bodyPr wrap="square" rtlCol="0">
            <a:spAutoFit/>
          </a:bodyPr>
          <a:lstStyle/>
          <a:p>
            <a:r>
              <a:rPr lang="en-US" sz="3200" b="1" dirty="0" smtClean="0"/>
              <a:t>Pauling’s `Localized’ Valence Bond </a:t>
            </a:r>
            <a:r>
              <a:rPr lang="en-US" sz="3200" b="1" i="1" dirty="0" smtClean="0">
                <a:solidFill>
                  <a:srgbClr val="FF0000"/>
                </a:solidFill>
              </a:rPr>
              <a:t>Hybridization</a:t>
            </a:r>
            <a:r>
              <a:rPr lang="en-US" sz="3200" b="1" dirty="0" smtClean="0"/>
              <a:t> Model </a:t>
            </a:r>
            <a:endParaRPr lang="en-US" sz="3200" b="1" dirty="0"/>
          </a:p>
        </p:txBody>
      </p:sp>
      <p:sp>
        <p:nvSpPr>
          <p:cNvPr id="4" name="TextBox 3"/>
          <p:cNvSpPr txBox="1"/>
          <p:nvPr/>
        </p:nvSpPr>
        <p:spPr>
          <a:xfrm>
            <a:off x="381000" y="2743200"/>
            <a:ext cx="8763000" cy="2308324"/>
          </a:xfrm>
          <a:prstGeom prst="rect">
            <a:avLst/>
          </a:prstGeom>
          <a:noFill/>
        </p:spPr>
        <p:txBody>
          <a:bodyPr wrap="square" rtlCol="0">
            <a:spAutoFit/>
          </a:bodyPr>
          <a:lstStyle/>
          <a:p>
            <a:r>
              <a:rPr lang="en-US" sz="3600" dirty="0" smtClean="0"/>
              <a:t>Lewis isn’t `wrong’….he just hasn’t :</a:t>
            </a:r>
          </a:p>
          <a:p>
            <a:pPr marL="742950" indent="-742950">
              <a:buAutoNum type="alphaLcParenR"/>
            </a:pPr>
            <a:r>
              <a:rPr lang="en-US" sz="3600" dirty="0" smtClean="0"/>
              <a:t>considered the role the valence s, p, d… orbitals play</a:t>
            </a:r>
          </a:p>
          <a:p>
            <a:pPr marL="742950" indent="-742950">
              <a:buAutoNum type="alphaLcParenR"/>
            </a:pPr>
            <a:r>
              <a:rPr lang="en-US" sz="3600" dirty="0" smtClean="0"/>
              <a:t> realized that all bonds are not the same.</a:t>
            </a:r>
            <a:endParaRPr lang="en-US" sz="3600" dirty="0"/>
          </a:p>
        </p:txBody>
      </p:sp>
      <p:sp>
        <p:nvSpPr>
          <p:cNvPr id="5" name="TextBox 4"/>
          <p:cNvSpPr txBox="1"/>
          <p:nvPr/>
        </p:nvSpPr>
        <p:spPr>
          <a:xfrm>
            <a:off x="533400" y="1676400"/>
            <a:ext cx="4876800" cy="646331"/>
          </a:xfrm>
          <a:prstGeom prst="rect">
            <a:avLst/>
          </a:prstGeom>
          <a:noFill/>
        </p:spPr>
        <p:txBody>
          <a:bodyPr wrap="square" rtlCol="0">
            <a:spAutoFit/>
          </a:bodyPr>
          <a:lstStyle/>
          <a:p>
            <a:r>
              <a:rPr lang="en-US" sz="3600" b="1" u="sng" dirty="0" smtClean="0"/>
              <a:t>PAULING’S  INSIGHTS</a:t>
            </a:r>
            <a:endParaRPr lang="en-US" sz="3600" b="1" u="sng" dirty="0"/>
          </a:p>
        </p:txBody>
      </p:sp>
    </p:spTree>
    <p:extLst>
      <p:ext uri="{BB962C8B-B14F-4D97-AF65-F5344CB8AC3E}">
        <p14:creationId xmlns:p14="http://schemas.microsoft.com/office/powerpoint/2010/main" val="215339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4" name="Picture 14" descr="pauling"/>
          <p:cNvPicPr>
            <a:picLocks noChangeAspect="1" noChangeArrowheads="1"/>
          </p:cNvPicPr>
          <p:nvPr/>
        </p:nvPicPr>
        <p:blipFill>
          <a:blip r:embed="rId2" cstate="print"/>
          <a:srcRect/>
          <a:stretch>
            <a:fillRect/>
          </a:stretch>
        </p:blipFill>
        <p:spPr bwMode="auto">
          <a:xfrm>
            <a:off x="6400800" y="-32611"/>
            <a:ext cx="2743200" cy="3330173"/>
          </a:xfrm>
          <a:prstGeom prst="rect">
            <a:avLst/>
          </a:prstGeom>
          <a:noFill/>
          <a:ln w="9525">
            <a:noFill/>
            <a:miter lim="800000"/>
            <a:headEnd/>
            <a:tailEnd/>
          </a:ln>
        </p:spPr>
      </p:pic>
      <p:sp>
        <p:nvSpPr>
          <p:cNvPr id="20496" name="Text Box 16"/>
          <p:cNvSpPr txBox="1">
            <a:spLocks noChangeArrowheads="1"/>
          </p:cNvSpPr>
          <p:nvPr/>
        </p:nvSpPr>
        <p:spPr bwMode="auto">
          <a:xfrm>
            <a:off x="0" y="0"/>
            <a:ext cx="6477000" cy="2123658"/>
          </a:xfrm>
          <a:prstGeom prst="rect">
            <a:avLst/>
          </a:prstGeom>
          <a:solidFill>
            <a:srgbClr val="00FFFF"/>
          </a:solidFill>
          <a:ln w="9525">
            <a:noFill/>
            <a:miter lim="800000"/>
            <a:headEnd/>
            <a:tailEnd/>
          </a:ln>
          <a:effectLst/>
        </p:spPr>
        <p:txBody>
          <a:bodyPr wrap="square">
            <a:spAutoFit/>
          </a:bodyPr>
          <a:lstStyle/>
          <a:p>
            <a:pPr>
              <a:spcBef>
                <a:spcPct val="50000"/>
              </a:spcBef>
              <a:defRPr/>
            </a:pPr>
            <a:r>
              <a:rPr lang="en-US" sz="3500" b="1" dirty="0" err="1">
                <a:effectLst>
                  <a:outerShdw blurRad="38100" dist="38100" dir="2700000" algn="tl">
                    <a:srgbClr val="FFFFFF"/>
                  </a:outerShdw>
                </a:effectLst>
              </a:rPr>
              <a:t>Linus</a:t>
            </a:r>
            <a:r>
              <a:rPr lang="en-US" sz="3500" b="1" dirty="0">
                <a:effectLst>
                  <a:outerShdw blurRad="38100" dist="38100" dir="2700000" algn="tl">
                    <a:srgbClr val="FFFFFF"/>
                  </a:outerShdw>
                </a:effectLst>
              </a:rPr>
              <a:t> </a:t>
            </a:r>
            <a:r>
              <a:rPr lang="en-US" sz="3500" b="1" dirty="0" smtClean="0">
                <a:effectLst>
                  <a:outerShdw blurRad="38100" dist="38100" dir="2700000" algn="tl">
                    <a:srgbClr val="FFFFFF"/>
                  </a:outerShdw>
                </a:effectLst>
              </a:rPr>
              <a:t>Pauling fixes every criticism with</a:t>
            </a:r>
            <a:r>
              <a:rPr lang="en-US" sz="3500" b="1" dirty="0" smtClean="0">
                <a:solidFill>
                  <a:srgbClr val="FF0000"/>
                </a:solidFill>
                <a:effectLst>
                  <a:outerShdw blurRad="38100" dist="38100" dir="2700000" algn="tl">
                    <a:srgbClr val="FFFFFF"/>
                  </a:outerShdw>
                </a:effectLst>
              </a:rPr>
              <a:t> </a:t>
            </a:r>
            <a:r>
              <a:rPr lang="en-US" sz="3500" b="1" dirty="0">
                <a:solidFill>
                  <a:srgbClr val="FF0000"/>
                </a:solidFill>
                <a:effectLst>
                  <a:outerShdw blurRad="38100" dist="38100" dir="2700000" algn="tl">
                    <a:srgbClr val="FFFFFF"/>
                  </a:outerShdw>
                </a:effectLst>
              </a:rPr>
              <a:t>Valence Bond </a:t>
            </a:r>
            <a:r>
              <a:rPr lang="en-US" sz="3500" b="1" dirty="0" smtClean="0">
                <a:solidFill>
                  <a:srgbClr val="FF0000"/>
                </a:solidFill>
                <a:effectLst>
                  <a:outerShdw blurRad="38100" dist="38100" dir="2700000" algn="tl">
                    <a:srgbClr val="FFFFFF"/>
                  </a:outerShdw>
                </a:effectLst>
              </a:rPr>
              <a:t>or Atomic Orbital Hybridization model</a:t>
            </a:r>
            <a:endParaRPr lang="en-US" sz="3500" b="1" dirty="0">
              <a:solidFill>
                <a:srgbClr val="FF0000"/>
              </a:solidFill>
              <a:effectLst>
                <a:outerShdw blurRad="38100" dist="38100" dir="2700000" algn="tl">
                  <a:srgbClr val="FFFFFF"/>
                </a:outerShdw>
              </a:effectLst>
            </a:endParaRPr>
          </a:p>
          <a:p>
            <a:pPr>
              <a:spcBef>
                <a:spcPct val="50000"/>
              </a:spcBef>
              <a:defRPr/>
            </a:pPr>
            <a:endParaRPr lang="en-US" dirty="0">
              <a:effectLst>
                <a:outerShdw blurRad="38100" dist="38100" dir="2700000" algn="tl">
                  <a:srgbClr val="FFFFFF"/>
                </a:outerShdw>
              </a:effectLst>
            </a:endParaRPr>
          </a:p>
        </p:txBody>
      </p:sp>
      <p:sp>
        <p:nvSpPr>
          <p:cNvPr id="20499" name="Text Box 19"/>
          <p:cNvSpPr txBox="1">
            <a:spLocks noChangeArrowheads="1"/>
          </p:cNvSpPr>
          <p:nvPr/>
        </p:nvSpPr>
        <p:spPr bwMode="auto">
          <a:xfrm>
            <a:off x="152400" y="2209800"/>
            <a:ext cx="6477000" cy="954107"/>
          </a:xfrm>
          <a:prstGeom prst="rect">
            <a:avLst/>
          </a:prstGeom>
          <a:noFill/>
          <a:ln w="9525">
            <a:noFill/>
            <a:miter lim="800000"/>
            <a:headEnd/>
            <a:tailEnd/>
          </a:ln>
          <a:effectLst/>
        </p:spPr>
        <p:txBody>
          <a:bodyPr wrap="square">
            <a:spAutoFit/>
          </a:bodyPr>
          <a:lstStyle/>
          <a:p>
            <a:pPr>
              <a:spcBef>
                <a:spcPct val="50000"/>
              </a:spcBef>
              <a:defRPr/>
            </a:pPr>
            <a:r>
              <a:rPr lang="en-US" sz="2800" dirty="0">
                <a:effectLst>
                  <a:outerShdw blurRad="38100" dist="38100" dir="2700000" algn="tl">
                    <a:srgbClr val="C0C0C0"/>
                  </a:outerShdw>
                </a:effectLst>
              </a:rPr>
              <a:t>a) Atomic </a:t>
            </a:r>
            <a:r>
              <a:rPr lang="en-US" sz="2800" dirty="0" err="1" smtClean="0">
                <a:effectLst>
                  <a:outerShdw blurRad="38100" dist="38100" dir="2700000" algn="tl">
                    <a:srgbClr val="C0C0C0"/>
                  </a:outerShdw>
                </a:effectLst>
              </a:rPr>
              <a:t>orbitals</a:t>
            </a:r>
            <a:r>
              <a:rPr lang="en-US" sz="2800" dirty="0" smtClean="0">
                <a:effectLst>
                  <a:outerShdw blurRad="38100" dist="38100" dir="2700000" algn="tl">
                    <a:srgbClr val="C0C0C0"/>
                  </a:outerShdw>
                </a:effectLst>
              </a:rPr>
              <a:t> (AO) </a:t>
            </a:r>
            <a:r>
              <a:rPr lang="en-US" sz="2800" dirty="0">
                <a:effectLst>
                  <a:outerShdw blurRad="38100" dist="38100" dir="2700000" algn="tl">
                    <a:srgbClr val="C0C0C0"/>
                  </a:outerShdw>
                </a:effectLst>
              </a:rPr>
              <a:t>`reorganize as they approach each other</a:t>
            </a:r>
          </a:p>
        </p:txBody>
      </p:sp>
      <p:sp>
        <p:nvSpPr>
          <p:cNvPr id="20500" name="Text Box 20"/>
          <p:cNvSpPr txBox="1">
            <a:spLocks noChangeArrowheads="1"/>
          </p:cNvSpPr>
          <p:nvPr/>
        </p:nvSpPr>
        <p:spPr bwMode="auto">
          <a:xfrm>
            <a:off x="0" y="3200400"/>
            <a:ext cx="8610600" cy="954107"/>
          </a:xfrm>
          <a:prstGeom prst="rect">
            <a:avLst/>
          </a:prstGeom>
          <a:noFill/>
          <a:ln w="9525">
            <a:noFill/>
            <a:miter lim="800000"/>
            <a:headEnd/>
            <a:tailEnd/>
          </a:ln>
          <a:effectLst/>
        </p:spPr>
        <p:txBody>
          <a:bodyPr wrap="square">
            <a:spAutoFit/>
          </a:bodyPr>
          <a:lstStyle/>
          <a:p>
            <a:pPr marL="457200" indent="-457200">
              <a:spcBef>
                <a:spcPct val="50000"/>
              </a:spcBef>
              <a:buAutoNum type="alphaLcParenR" startAt="2"/>
              <a:defRPr/>
            </a:pPr>
            <a:r>
              <a:rPr lang="en-US" sz="2800" dirty="0" smtClean="0">
                <a:effectLst>
                  <a:outerShdw blurRad="38100" dist="38100" dir="2700000" algn="tl">
                    <a:srgbClr val="C0C0C0"/>
                  </a:outerShdw>
                </a:effectLst>
              </a:rPr>
              <a:t>s </a:t>
            </a:r>
            <a:r>
              <a:rPr lang="en-US" sz="2800" dirty="0">
                <a:effectLst>
                  <a:outerShdw blurRad="38100" dist="38100" dir="2700000" algn="tl">
                    <a:srgbClr val="C0C0C0"/>
                  </a:outerShdw>
                </a:effectLst>
              </a:rPr>
              <a:t>+ np = </a:t>
            </a:r>
            <a:r>
              <a:rPr lang="en-US" sz="2800" dirty="0" err="1">
                <a:effectLst>
                  <a:outerShdw blurRad="38100" dist="38100" dir="2700000" algn="tl">
                    <a:srgbClr val="C0C0C0"/>
                  </a:outerShdw>
                </a:effectLst>
              </a:rPr>
              <a:t>sp</a:t>
            </a:r>
            <a:r>
              <a:rPr lang="en-US" sz="2800" baseline="30000" dirty="0" err="1">
                <a:effectLst>
                  <a:outerShdw blurRad="38100" dist="38100" dir="2700000" algn="tl">
                    <a:srgbClr val="C0C0C0"/>
                  </a:outerShdw>
                </a:effectLst>
              </a:rPr>
              <a:t>n</a:t>
            </a:r>
            <a:r>
              <a:rPr lang="en-US" sz="2800" baseline="30000" dirty="0">
                <a:effectLst>
                  <a:outerShdw blurRad="38100" dist="38100" dir="2700000" algn="tl">
                    <a:srgbClr val="C0C0C0"/>
                  </a:outerShdw>
                </a:effectLst>
              </a:rPr>
              <a:t>  </a:t>
            </a:r>
            <a:r>
              <a:rPr lang="en-US" sz="2800" dirty="0">
                <a:effectLst>
                  <a:outerShdw blurRad="38100" dist="38100" dir="2700000" algn="tl">
                    <a:srgbClr val="C0C0C0"/>
                  </a:outerShdw>
                </a:effectLst>
                <a:sym typeface="Symbol" pitchFamily="18" charset="2"/>
              </a:rPr>
              <a:t> n+1 equal hybrid </a:t>
            </a:r>
            <a:r>
              <a:rPr lang="en-US" sz="2800" dirty="0" smtClean="0">
                <a:effectLst>
                  <a:outerShdw blurRad="38100" dist="38100" dir="2700000" algn="tl">
                    <a:srgbClr val="C0C0C0"/>
                  </a:outerShdw>
                </a:effectLst>
                <a:sym typeface="Symbol" pitchFamily="18" charset="2"/>
              </a:rPr>
              <a:t>molecular bonding lobes (# AO combined = # molecular `bonding lobes</a:t>
            </a:r>
            <a:r>
              <a:rPr lang="en-US" sz="2400" dirty="0" smtClean="0">
                <a:effectLst>
                  <a:outerShdw blurRad="38100" dist="38100" dir="2700000" algn="tl">
                    <a:srgbClr val="C0C0C0"/>
                  </a:outerShdw>
                </a:effectLst>
                <a:sym typeface="Symbol" pitchFamily="18" charset="2"/>
              </a:rPr>
              <a:t>’ </a:t>
            </a:r>
            <a:r>
              <a:rPr lang="en-US" sz="2400" dirty="0" smtClean="0">
                <a:effectLst>
                  <a:outerShdw blurRad="38100" dist="38100" dir="2700000" algn="tl">
                    <a:srgbClr val="C0C0C0"/>
                  </a:outerShdw>
                </a:effectLst>
              </a:rPr>
              <a:t> )</a:t>
            </a:r>
            <a:endParaRPr lang="en-US" sz="2400" dirty="0">
              <a:effectLst>
                <a:outerShdw blurRad="38100" dist="38100" dir="2700000" algn="tl">
                  <a:srgbClr val="C0C0C0"/>
                </a:outerShdw>
              </a:effectLst>
            </a:endParaRPr>
          </a:p>
        </p:txBody>
      </p:sp>
      <p:sp>
        <p:nvSpPr>
          <p:cNvPr id="20501" name="Text Box 21"/>
          <p:cNvSpPr txBox="1">
            <a:spLocks noChangeArrowheads="1"/>
          </p:cNvSpPr>
          <p:nvPr/>
        </p:nvSpPr>
        <p:spPr bwMode="auto">
          <a:xfrm>
            <a:off x="152400" y="4674805"/>
            <a:ext cx="8229600" cy="954107"/>
          </a:xfrm>
          <a:prstGeom prst="rect">
            <a:avLst/>
          </a:prstGeom>
          <a:noFill/>
          <a:ln w="9525">
            <a:noFill/>
            <a:miter lim="800000"/>
            <a:headEnd/>
            <a:tailEnd/>
          </a:ln>
          <a:effectLst/>
        </p:spPr>
        <p:txBody>
          <a:bodyPr wrap="square">
            <a:spAutoFit/>
          </a:bodyPr>
          <a:lstStyle/>
          <a:p>
            <a:pPr>
              <a:spcBef>
                <a:spcPct val="50000"/>
              </a:spcBef>
              <a:defRPr/>
            </a:pPr>
            <a:r>
              <a:rPr lang="en-US" sz="2800" dirty="0">
                <a:effectLst>
                  <a:outerShdw blurRad="38100" dist="38100" dir="2700000" algn="tl">
                    <a:srgbClr val="C0C0C0"/>
                  </a:outerShdw>
                </a:effectLst>
              </a:rPr>
              <a:t>c) </a:t>
            </a:r>
            <a:r>
              <a:rPr lang="en-US" sz="2800" dirty="0" smtClean="0">
                <a:effectLst>
                  <a:outerShdw blurRad="38100" dist="38100" dir="2700000" algn="tl">
                    <a:srgbClr val="C0C0C0"/>
                  </a:outerShdw>
                </a:effectLst>
              </a:rPr>
              <a:t>Bonding Lobes </a:t>
            </a:r>
            <a:r>
              <a:rPr lang="en-US" sz="2800" dirty="0">
                <a:effectLst>
                  <a:outerShdw blurRad="38100" dist="38100" dir="2700000" algn="tl">
                    <a:srgbClr val="C0C0C0"/>
                  </a:outerShdw>
                </a:effectLst>
              </a:rPr>
              <a:t>overlap between atoms to form bonds (2 e</a:t>
            </a:r>
            <a:r>
              <a:rPr lang="en-US" sz="2800" baseline="30000" dirty="0">
                <a:effectLst>
                  <a:outerShdw blurRad="38100" dist="38100" dir="2700000" algn="tl">
                    <a:srgbClr val="C0C0C0"/>
                  </a:outerShdw>
                </a:effectLst>
              </a:rPr>
              <a:t>-</a:t>
            </a:r>
            <a:r>
              <a:rPr lang="en-US" sz="2800" dirty="0">
                <a:effectLst>
                  <a:outerShdw blurRad="38100" dist="38100" dir="2700000" algn="tl">
                    <a:srgbClr val="C0C0C0"/>
                  </a:outerShdw>
                </a:effectLst>
              </a:rPr>
              <a:t> </a:t>
            </a:r>
            <a:r>
              <a:rPr lang="en-US" sz="2800" dirty="0" smtClean="0">
                <a:effectLst>
                  <a:outerShdw blurRad="38100" dist="38100" dir="2700000" algn="tl">
                    <a:srgbClr val="C0C0C0"/>
                  </a:outerShdw>
                </a:effectLst>
              </a:rPr>
              <a:t>/bond</a:t>
            </a:r>
            <a:r>
              <a:rPr lang="en-US" sz="2800" dirty="0">
                <a:effectLst>
                  <a:outerShdw blurRad="38100" dist="38100" dir="2700000" algn="tl">
                    <a:srgbClr val="C0C0C0"/>
                  </a:outerShdw>
                </a:effectLst>
              </a:rPr>
              <a:t>)</a:t>
            </a:r>
          </a:p>
        </p:txBody>
      </p:sp>
      <p:sp>
        <p:nvSpPr>
          <p:cNvPr id="20502" name="Text Box 22"/>
          <p:cNvSpPr txBox="1">
            <a:spLocks noChangeArrowheads="1"/>
          </p:cNvSpPr>
          <p:nvPr/>
        </p:nvSpPr>
        <p:spPr bwMode="auto">
          <a:xfrm>
            <a:off x="152400" y="5558718"/>
            <a:ext cx="8991600" cy="1384995"/>
          </a:xfrm>
          <a:prstGeom prst="rect">
            <a:avLst/>
          </a:prstGeom>
          <a:noFill/>
          <a:ln w="9525">
            <a:noFill/>
            <a:miter lim="800000"/>
            <a:headEnd/>
            <a:tailEnd/>
          </a:ln>
          <a:effectLst/>
        </p:spPr>
        <p:txBody>
          <a:bodyPr wrap="square">
            <a:spAutoFit/>
          </a:bodyPr>
          <a:lstStyle/>
          <a:p>
            <a:pPr>
              <a:spcBef>
                <a:spcPct val="50000"/>
              </a:spcBef>
              <a:defRPr/>
            </a:pPr>
            <a:r>
              <a:rPr lang="en-US" sz="2800" dirty="0">
                <a:effectLst>
                  <a:outerShdw blurRad="38100" dist="38100" dir="2700000" algn="tl">
                    <a:srgbClr val="C0C0C0"/>
                  </a:outerShdw>
                </a:effectLst>
              </a:rPr>
              <a:t>d) Hybrid bonds more stable than </a:t>
            </a:r>
            <a:r>
              <a:rPr lang="en-US" sz="2800" dirty="0" err="1">
                <a:effectLst>
                  <a:outerShdw blurRad="38100" dist="38100" dir="2700000" algn="tl">
                    <a:srgbClr val="C0C0C0"/>
                  </a:outerShdw>
                </a:effectLst>
              </a:rPr>
              <a:t>unhybridized</a:t>
            </a:r>
            <a:r>
              <a:rPr lang="en-US" sz="2800" dirty="0">
                <a:effectLst>
                  <a:outerShdw blurRad="38100" dist="38100" dir="2700000" algn="tl">
                    <a:srgbClr val="C0C0C0"/>
                  </a:outerShdw>
                </a:effectLst>
              </a:rPr>
              <a:t> alternatives (`</a:t>
            </a:r>
            <a:r>
              <a:rPr lang="en-US" sz="2800" dirty="0" err="1">
                <a:effectLst>
                  <a:outerShdw blurRad="38100" dist="38100" dir="2700000" algn="tl">
                    <a:srgbClr val="C0C0C0"/>
                  </a:outerShdw>
                </a:effectLst>
              </a:rPr>
              <a:t>variational</a:t>
            </a:r>
            <a:r>
              <a:rPr lang="en-US" sz="2800" dirty="0">
                <a:effectLst>
                  <a:outerShdw blurRad="38100" dist="38100" dir="2700000" algn="tl">
                    <a:srgbClr val="C0C0C0"/>
                  </a:outerShdw>
                </a:effectLst>
              </a:rPr>
              <a:t> </a:t>
            </a:r>
            <a:r>
              <a:rPr lang="en-US" sz="2800" dirty="0" smtClean="0">
                <a:effectLst>
                  <a:outerShdw blurRad="38100" dist="38100" dir="2700000" algn="tl">
                    <a:srgbClr val="C0C0C0"/>
                  </a:outerShdw>
                </a:effectLst>
              </a:rPr>
              <a:t>principle of quantum chemistry…diversity breeds stronger bonds…)</a:t>
            </a:r>
            <a:endParaRPr lang="en-US" sz="2800" dirty="0">
              <a:effectLst>
                <a:outerShdw blurRad="38100" dist="38100" dir="2700000" algn="tl">
                  <a:srgbClr val="C0C0C0"/>
                </a:outerShdw>
              </a:effectLst>
            </a:endParaRPr>
          </a:p>
        </p:txBody>
      </p:sp>
      <p:sp>
        <p:nvSpPr>
          <p:cNvPr id="2" name="TextBox 1"/>
          <p:cNvSpPr txBox="1"/>
          <p:nvPr/>
        </p:nvSpPr>
        <p:spPr>
          <a:xfrm>
            <a:off x="6629400" y="2362200"/>
            <a:ext cx="2514600" cy="707886"/>
          </a:xfrm>
          <a:prstGeom prst="rect">
            <a:avLst/>
          </a:prstGeom>
          <a:solidFill>
            <a:schemeClr val="bg2">
              <a:lumMod val="75000"/>
              <a:alpha val="84000"/>
            </a:schemeClr>
          </a:solidFill>
        </p:spPr>
        <p:txBody>
          <a:bodyPr wrap="square" rtlCol="0">
            <a:spAutoFit/>
          </a:bodyPr>
          <a:lstStyle/>
          <a:p>
            <a:r>
              <a:rPr lang="en-US" sz="4000" dirty="0" smtClean="0"/>
              <a:t>“Sweet !!”</a:t>
            </a:r>
            <a:endParaRPr lang="en-US" sz="4000" dirty="0"/>
          </a:p>
        </p:txBody>
      </p:sp>
    </p:spTree>
    <p:extLst>
      <p:ext uri="{BB962C8B-B14F-4D97-AF65-F5344CB8AC3E}">
        <p14:creationId xmlns:p14="http://schemas.microsoft.com/office/powerpoint/2010/main" val="33853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box(in)">
                                      <p:cBhvr>
                                        <p:cTn id="7" dur="500"/>
                                        <p:tgtEl>
                                          <p:spTgt spid="204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0494"/>
                                        </p:tgtEl>
                                        <p:attrNameLst>
                                          <p:attrName>style.visibility</p:attrName>
                                        </p:attrNameLst>
                                      </p:cBhvr>
                                      <p:to>
                                        <p:strVal val="visible"/>
                                      </p:to>
                                    </p:set>
                                    <p:animEffect transition="in" filter="fade">
                                      <p:cBhvr>
                                        <p:cTn id="15" dur="500"/>
                                        <p:tgtEl>
                                          <p:spTgt spid="2049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499"/>
                                        </p:tgtEl>
                                        <p:attrNameLst>
                                          <p:attrName>style.visibility</p:attrName>
                                        </p:attrNameLst>
                                      </p:cBhvr>
                                      <p:to>
                                        <p:strVal val="visible"/>
                                      </p:to>
                                    </p:set>
                                    <p:animEffect transition="in" filter="dissolve">
                                      <p:cBhvr>
                                        <p:cTn id="20" dur="500"/>
                                        <p:tgtEl>
                                          <p:spTgt spid="2049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0500"/>
                                        </p:tgtEl>
                                        <p:attrNameLst>
                                          <p:attrName>style.visibility</p:attrName>
                                        </p:attrNameLst>
                                      </p:cBhvr>
                                      <p:to>
                                        <p:strVal val="visible"/>
                                      </p:to>
                                    </p:set>
                                    <p:animEffect transition="in" filter="dissolve">
                                      <p:cBhvr>
                                        <p:cTn id="25" dur="500"/>
                                        <p:tgtEl>
                                          <p:spTgt spid="2050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0501"/>
                                        </p:tgtEl>
                                        <p:attrNameLst>
                                          <p:attrName>style.visibility</p:attrName>
                                        </p:attrNameLst>
                                      </p:cBhvr>
                                      <p:to>
                                        <p:strVal val="visible"/>
                                      </p:to>
                                    </p:set>
                                    <p:animEffect transition="in" filter="dissolve">
                                      <p:cBhvr>
                                        <p:cTn id="30" dur="500"/>
                                        <p:tgtEl>
                                          <p:spTgt spid="2050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0502"/>
                                        </p:tgtEl>
                                        <p:attrNameLst>
                                          <p:attrName>style.visibility</p:attrName>
                                        </p:attrNameLst>
                                      </p:cBhvr>
                                      <p:to>
                                        <p:strVal val="visible"/>
                                      </p:to>
                                    </p:set>
                                    <p:animEffect transition="in" filter="dissolve">
                                      <p:cBhvr>
                                        <p:cTn id="35"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9" grpId="0"/>
      <p:bldP spid="20500" grpId="0"/>
      <p:bldP spid="20501" grpId="0"/>
      <p:bldP spid="2050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534" y="964249"/>
            <a:ext cx="4373880" cy="369094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47" y="1108690"/>
            <a:ext cx="2995247" cy="2151766"/>
          </a:xfrm>
          <a:prstGeom prst="rect">
            <a:avLst/>
          </a:prstGeom>
        </p:spPr>
      </p:pic>
      <p:sp>
        <p:nvSpPr>
          <p:cNvPr id="4" name="Freeform 3"/>
          <p:cNvSpPr/>
          <p:nvPr/>
        </p:nvSpPr>
        <p:spPr>
          <a:xfrm>
            <a:off x="1542197" y="488658"/>
            <a:ext cx="2634018" cy="903414"/>
          </a:xfrm>
          <a:custGeom>
            <a:avLst/>
            <a:gdLst>
              <a:gd name="connsiteX0" fmla="*/ 0 w 2634018"/>
              <a:gd name="connsiteY0" fmla="*/ 903414 h 903414"/>
              <a:gd name="connsiteX1" fmla="*/ 477672 w 2634018"/>
              <a:gd name="connsiteY1" fmla="*/ 275617 h 903414"/>
              <a:gd name="connsiteX2" fmla="*/ 1446663 w 2634018"/>
              <a:gd name="connsiteY2" fmla="*/ 2661 h 903414"/>
              <a:gd name="connsiteX3" fmla="*/ 2279176 w 2634018"/>
              <a:gd name="connsiteY3" fmla="*/ 166435 h 903414"/>
              <a:gd name="connsiteX4" fmla="*/ 2634018 w 2634018"/>
              <a:gd name="connsiteY4" fmla="*/ 630458 h 903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018" h="903414">
                <a:moveTo>
                  <a:pt x="0" y="903414"/>
                </a:moveTo>
                <a:cubicBezTo>
                  <a:pt x="118281" y="664578"/>
                  <a:pt x="236562" y="425742"/>
                  <a:pt x="477672" y="275617"/>
                </a:cubicBezTo>
                <a:cubicBezTo>
                  <a:pt x="718782" y="125492"/>
                  <a:pt x="1146412" y="20858"/>
                  <a:pt x="1446663" y="2661"/>
                </a:cubicBezTo>
                <a:cubicBezTo>
                  <a:pt x="1746914" y="-15536"/>
                  <a:pt x="2081284" y="61802"/>
                  <a:pt x="2279176" y="166435"/>
                </a:cubicBezTo>
                <a:cubicBezTo>
                  <a:pt x="2477068" y="271068"/>
                  <a:pt x="2555543" y="450763"/>
                  <a:pt x="2634018" y="630458"/>
                </a:cubicBezTo>
              </a:path>
            </a:pathLst>
          </a:custGeom>
          <a:noFill/>
          <a:ln w="7937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3733800"/>
            <a:ext cx="2667000" cy="1323439"/>
          </a:xfrm>
          <a:prstGeom prst="rect">
            <a:avLst/>
          </a:prstGeom>
          <a:noFill/>
        </p:spPr>
        <p:txBody>
          <a:bodyPr wrap="square" rtlCol="0">
            <a:spAutoFit/>
          </a:bodyPr>
          <a:lstStyle/>
          <a:p>
            <a:r>
              <a:rPr lang="en-US" sz="4000" dirty="0"/>
              <a:t>s</a:t>
            </a:r>
            <a:r>
              <a:rPr lang="en-US" sz="4000" dirty="0" smtClean="0"/>
              <a:t>+ </a:t>
            </a:r>
            <a:r>
              <a:rPr lang="en-US" sz="4000" dirty="0" err="1" smtClean="0"/>
              <a:t>p</a:t>
            </a:r>
            <a:r>
              <a:rPr lang="en-US" sz="4000" baseline="-25000" dirty="0" err="1" smtClean="0"/>
              <a:t>x</a:t>
            </a:r>
            <a:r>
              <a:rPr lang="en-US" sz="4000" dirty="0" smtClean="0"/>
              <a:t> +</a:t>
            </a:r>
            <a:r>
              <a:rPr lang="en-US" sz="4000" dirty="0" err="1" smtClean="0"/>
              <a:t>p</a:t>
            </a:r>
            <a:r>
              <a:rPr lang="en-US" sz="4000" baseline="-25000" dirty="0" err="1" smtClean="0"/>
              <a:t>y</a:t>
            </a:r>
            <a:r>
              <a:rPr lang="en-US" sz="4000" dirty="0" smtClean="0"/>
              <a:t> </a:t>
            </a:r>
          </a:p>
          <a:p>
            <a:r>
              <a:rPr lang="en-US" sz="4000" dirty="0" smtClean="0"/>
              <a:t>AO in </a:t>
            </a:r>
            <a:endParaRPr lang="en-US" sz="4000" dirty="0"/>
          </a:p>
        </p:txBody>
      </p:sp>
      <p:sp>
        <p:nvSpPr>
          <p:cNvPr id="6" name="TextBox 5"/>
          <p:cNvSpPr txBox="1"/>
          <p:nvPr/>
        </p:nvSpPr>
        <p:spPr>
          <a:xfrm>
            <a:off x="3276600" y="5020985"/>
            <a:ext cx="2667000" cy="1754326"/>
          </a:xfrm>
          <a:prstGeom prst="rect">
            <a:avLst/>
          </a:prstGeom>
          <a:noFill/>
        </p:spPr>
        <p:txBody>
          <a:bodyPr wrap="square" rtlCol="0">
            <a:spAutoFit/>
          </a:bodyPr>
          <a:lstStyle/>
          <a:p>
            <a:r>
              <a:rPr lang="en-US" sz="3600" dirty="0" smtClean="0"/>
              <a:t>Quantum Math Blender</a:t>
            </a:r>
            <a:endParaRPr lang="en-US" sz="36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186" y="1028204"/>
            <a:ext cx="3059539" cy="3059539"/>
          </a:xfrm>
          <a:prstGeom prst="rect">
            <a:avLst/>
          </a:prstGeom>
        </p:spPr>
      </p:pic>
      <p:sp>
        <p:nvSpPr>
          <p:cNvPr id="8" name="Freeform 7"/>
          <p:cNvSpPr/>
          <p:nvPr/>
        </p:nvSpPr>
        <p:spPr>
          <a:xfrm>
            <a:off x="4653887" y="602885"/>
            <a:ext cx="2415653" cy="884721"/>
          </a:xfrm>
          <a:custGeom>
            <a:avLst/>
            <a:gdLst>
              <a:gd name="connsiteX0" fmla="*/ 0 w 2415653"/>
              <a:gd name="connsiteY0" fmla="*/ 720948 h 884721"/>
              <a:gd name="connsiteX1" fmla="*/ 491319 w 2415653"/>
              <a:gd name="connsiteY1" fmla="*/ 79503 h 884721"/>
              <a:gd name="connsiteX2" fmla="*/ 1132764 w 2415653"/>
              <a:gd name="connsiteY2" fmla="*/ 24912 h 884721"/>
              <a:gd name="connsiteX3" fmla="*/ 1842447 w 2415653"/>
              <a:gd name="connsiteY3" fmla="*/ 215981 h 884721"/>
              <a:gd name="connsiteX4" fmla="*/ 2415653 w 2415653"/>
              <a:gd name="connsiteY4" fmla="*/ 884721 h 8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653" h="884721">
                <a:moveTo>
                  <a:pt x="0" y="720948"/>
                </a:moveTo>
                <a:cubicBezTo>
                  <a:pt x="151262" y="458228"/>
                  <a:pt x="302525" y="195509"/>
                  <a:pt x="491319" y="79503"/>
                </a:cubicBezTo>
                <a:cubicBezTo>
                  <a:pt x="680113" y="-36503"/>
                  <a:pt x="907576" y="2166"/>
                  <a:pt x="1132764" y="24912"/>
                </a:cubicBezTo>
                <a:cubicBezTo>
                  <a:pt x="1357952" y="47658"/>
                  <a:pt x="1628632" y="72680"/>
                  <a:pt x="1842447" y="215981"/>
                </a:cubicBezTo>
                <a:cubicBezTo>
                  <a:pt x="2056262" y="359282"/>
                  <a:pt x="2235957" y="622001"/>
                  <a:pt x="2415653" y="884721"/>
                </a:cubicBezTo>
              </a:path>
            </a:pathLst>
          </a:custGeom>
          <a:noFill/>
          <a:ln w="7937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6613" y="4537370"/>
            <a:ext cx="2164641" cy="2230435"/>
          </a:xfrm>
          <a:prstGeom prst="rect">
            <a:avLst/>
          </a:prstGeom>
        </p:spPr>
      </p:pic>
      <p:sp>
        <p:nvSpPr>
          <p:cNvPr id="11" name="TextBox 10"/>
          <p:cNvSpPr txBox="1"/>
          <p:nvPr/>
        </p:nvSpPr>
        <p:spPr>
          <a:xfrm>
            <a:off x="5968055" y="4189896"/>
            <a:ext cx="3301756" cy="646331"/>
          </a:xfrm>
          <a:prstGeom prst="rect">
            <a:avLst/>
          </a:prstGeom>
          <a:noFill/>
        </p:spPr>
        <p:txBody>
          <a:bodyPr wrap="square" rtlCol="0">
            <a:spAutoFit/>
          </a:bodyPr>
          <a:lstStyle/>
          <a:p>
            <a:r>
              <a:rPr lang="en-US" sz="3600" dirty="0"/>
              <a:t>s</a:t>
            </a:r>
            <a:r>
              <a:rPr lang="en-US" sz="3600" dirty="0" smtClean="0"/>
              <a:t>p</a:t>
            </a:r>
            <a:r>
              <a:rPr lang="en-US" sz="3600" baseline="30000" dirty="0" smtClean="0"/>
              <a:t>2</a:t>
            </a:r>
            <a:r>
              <a:rPr lang="en-US" sz="3600" dirty="0" smtClean="0"/>
              <a:t> </a:t>
            </a:r>
            <a:r>
              <a:rPr lang="en-US" sz="3600" dirty="0" err="1" smtClean="0"/>
              <a:t>smoothy</a:t>
            </a:r>
            <a:r>
              <a:rPr lang="en-US" sz="3600" dirty="0" smtClean="0"/>
              <a:t> out</a:t>
            </a:r>
            <a:endParaRPr lang="en-US" sz="3600" dirty="0"/>
          </a:p>
        </p:txBody>
      </p:sp>
      <p:pic>
        <p:nvPicPr>
          <p:cNvPr id="12" name="Picture 12"/>
          <p:cNvPicPr>
            <a:picLocks noChangeAspect="1" noChangeArrowheads="1"/>
          </p:cNvPicPr>
          <p:nvPr/>
        </p:nvPicPr>
        <p:blipFill>
          <a:blip r:embed="rId7" cstate="print"/>
          <a:srcRect/>
          <a:stretch>
            <a:fillRect/>
          </a:stretch>
        </p:blipFill>
        <p:spPr bwMode="auto">
          <a:xfrm>
            <a:off x="228600" y="5115996"/>
            <a:ext cx="2454987" cy="1435100"/>
          </a:xfrm>
          <a:prstGeom prst="rect">
            <a:avLst/>
          </a:prstGeom>
          <a:noFill/>
        </p:spPr>
      </p:pic>
      <p:sp>
        <p:nvSpPr>
          <p:cNvPr id="13" name="TextBox 12"/>
          <p:cNvSpPr txBox="1"/>
          <p:nvPr/>
        </p:nvSpPr>
        <p:spPr>
          <a:xfrm>
            <a:off x="152400" y="0"/>
            <a:ext cx="11125200" cy="584775"/>
          </a:xfrm>
          <a:prstGeom prst="rect">
            <a:avLst/>
          </a:prstGeom>
          <a:noFill/>
        </p:spPr>
        <p:txBody>
          <a:bodyPr wrap="square" rtlCol="0">
            <a:spAutoFit/>
          </a:bodyPr>
          <a:lstStyle/>
          <a:p>
            <a:r>
              <a:rPr lang="en-US" sz="3200" dirty="0" smtClean="0"/>
              <a:t>Hybridization is like using a blender……</a:t>
            </a:r>
            <a:endParaRPr lang="en-US" sz="3200" dirty="0"/>
          </a:p>
        </p:txBody>
      </p:sp>
    </p:spTree>
    <p:extLst>
      <p:ext uri="{BB962C8B-B14F-4D97-AF65-F5344CB8AC3E}">
        <p14:creationId xmlns:p14="http://schemas.microsoft.com/office/powerpoint/2010/main" val="17533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117901"/>
            <a:ext cx="8229600" cy="1143000"/>
          </a:xfrm>
        </p:spPr>
        <p:txBody>
          <a:bodyPr/>
          <a:lstStyle/>
          <a:p>
            <a:r>
              <a:rPr lang="en-US" sz="2800" b="1" dirty="0"/>
              <a:t>Images of hybrid sigma bond formation</a:t>
            </a:r>
          </a:p>
        </p:txBody>
      </p:sp>
      <p:sp>
        <p:nvSpPr>
          <p:cNvPr id="46088" name="Line 8"/>
          <p:cNvSpPr>
            <a:spLocks noChangeShapeType="1"/>
          </p:cNvSpPr>
          <p:nvPr/>
        </p:nvSpPr>
        <p:spPr bwMode="auto">
          <a:xfrm>
            <a:off x="3276600" y="2286000"/>
            <a:ext cx="1600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0" name="Picture 10"/>
          <p:cNvPicPr>
            <a:picLocks noChangeAspect="1" noChangeArrowheads="1"/>
          </p:cNvPicPr>
          <p:nvPr/>
        </p:nvPicPr>
        <p:blipFill>
          <a:blip r:embed="rId2" cstate="print"/>
          <a:srcRect/>
          <a:stretch>
            <a:fillRect/>
          </a:stretch>
        </p:blipFill>
        <p:spPr bwMode="auto">
          <a:xfrm>
            <a:off x="762000" y="1600200"/>
            <a:ext cx="1600200" cy="1257300"/>
          </a:xfrm>
          <a:prstGeom prst="rect">
            <a:avLst/>
          </a:prstGeom>
          <a:noFill/>
        </p:spPr>
      </p:pic>
      <p:pic>
        <p:nvPicPr>
          <p:cNvPr id="46091" name="Picture 11"/>
          <p:cNvPicPr>
            <a:picLocks noChangeAspect="1" noChangeArrowheads="1"/>
          </p:cNvPicPr>
          <p:nvPr/>
        </p:nvPicPr>
        <p:blipFill>
          <a:blip r:embed="rId3" cstate="print"/>
          <a:srcRect/>
          <a:stretch>
            <a:fillRect/>
          </a:stretch>
        </p:blipFill>
        <p:spPr bwMode="auto">
          <a:xfrm>
            <a:off x="5257800" y="1981200"/>
            <a:ext cx="1371600" cy="514350"/>
          </a:xfrm>
          <a:prstGeom prst="rect">
            <a:avLst/>
          </a:prstGeom>
          <a:noFill/>
        </p:spPr>
      </p:pic>
      <p:pic>
        <p:nvPicPr>
          <p:cNvPr id="46092" name="Picture 12"/>
          <p:cNvPicPr>
            <a:picLocks noChangeAspect="1" noChangeArrowheads="1"/>
          </p:cNvPicPr>
          <p:nvPr/>
        </p:nvPicPr>
        <p:blipFill>
          <a:blip r:embed="rId4" cstate="print"/>
          <a:srcRect/>
          <a:stretch>
            <a:fillRect/>
          </a:stretch>
        </p:blipFill>
        <p:spPr bwMode="auto">
          <a:xfrm>
            <a:off x="609600" y="3124200"/>
            <a:ext cx="3276600" cy="1435100"/>
          </a:xfrm>
          <a:prstGeom prst="rect">
            <a:avLst/>
          </a:prstGeom>
          <a:noFill/>
        </p:spPr>
      </p:pic>
      <p:sp>
        <p:nvSpPr>
          <p:cNvPr id="46093" name="Line 13"/>
          <p:cNvSpPr>
            <a:spLocks noChangeShapeType="1"/>
          </p:cNvSpPr>
          <p:nvPr/>
        </p:nvSpPr>
        <p:spPr bwMode="auto">
          <a:xfrm>
            <a:off x="4419600" y="3733800"/>
            <a:ext cx="11430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6" name="Picture 16"/>
          <p:cNvPicPr>
            <a:picLocks noChangeAspect="1" noChangeArrowheads="1"/>
          </p:cNvPicPr>
          <p:nvPr/>
        </p:nvPicPr>
        <p:blipFill>
          <a:blip r:embed="rId5" cstate="print"/>
          <a:srcRect/>
          <a:stretch>
            <a:fillRect/>
          </a:stretch>
        </p:blipFill>
        <p:spPr bwMode="auto">
          <a:xfrm>
            <a:off x="5867400" y="3200400"/>
            <a:ext cx="1122363" cy="1143000"/>
          </a:xfrm>
          <a:prstGeom prst="rect">
            <a:avLst/>
          </a:prstGeom>
          <a:noFill/>
          <a:ln w="9525">
            <a:noFill/>
            <a:miter lim="800000"/>
            <a:headEnd/>
            <a:tailEnd/>
          </a:ln>
          <a:effectLst/>
        </p:spPr>
      </p:pic>
      <p:sp>
        <p:nvSpPr>
          <p:cNvPr id="46098" name="Text Box 18"/>
          <p:cNvSpPr txBox="1">
            <a:spLocks noChangeArrowheads="1"/>
          </p:cNvSpPr>
          <p:nvPr/>
        </p:nvSpPr>
        <p:spPr bwMode="auto">
          <a:xfrm>
            <a:off x="762000" y="3124200"/>
            <a:ext cx="2209800" cy="366713"/>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ffectLst>
                <a:outerShdw blurRad="38100" dist="38100" dir="2700000" algn="tl">
                  <a:srgbClr val="C0C0C0"/>
                </a:outerShdw>
              </a:effectLst>
            </a:endParaRPr>
          </a:p>
        </p:txBody>
      </p:sp>
      <p:sp>
        <p:nvSpPr>
          <p:cNvPr id="46099" name="Text Box 19"/>
          <p:cNvSpPr txBox="1">
            <a:spLocks noChangeArrowheads="1"/>
          </p:cNvSpPr>
          <p:nvPr/>
        </p:nvSpPr>
        <p:spPr bwMode="auto">
          <a:xfrm>
            <a:off x="762000" y="2743200"/>
            <a:ext cx="2971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  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a:t>
            </a:r>
            <a:endParaRPr lang="en-US" sz="2800" dirty="0">
              <a:solidFill>
                <a:srgbClr val="000000"/>
              </a:solidFill>
              <a:effectLst>
                <a:outerShdw blurRad="38100" dist="38100" dir="2700000" algn="tl">
                  <a:srgbClr val="C0C0C0"/>
                </a:outerShdw>
              </a:effectLst>
            </a:endParaRPr>
          </a:p>
        </p:txBody>
      </p:sp>
      <p:sp>
        <p:nvSpPr>
          <p:cNvPr id="46100" name="Text Box 20"/>
          <p:cNvSpPr txBox="1">
            <a:spLocks noChangeArrowheads="1"/>
          </p:cNvSpPr>
          <p:nvPr/>
        </p:nvSpPr>
        <p:spPr bwMode="auto">
          <a:xfrm>
            <a:off x="5486400" y="2514600"/>
            <a:ext cx="1295400" cy="523220"/>
          </a:xfrm>
          <a:prstGeom prst="rect">
            <a:avLst/>
          </a:prstGeom>
          <a:noFill/>
          <a:ln w="9525">
            <a:noFill/>
            <a:miter lim="800000"/>
            <a:headEnd/>
            <a:tailEnd/>
          </a:ln>
          <a:effectLst/>
        </p:spPr>
        <p:txBody>
          <a:bodyPr>
            <a:spAutoFit/>
          </a:bodyPr>
          <a:lstStyle/>
          <a:p>
            <a:pPr>
              <a:spcBef>
                <a:spcPct val="50000"/>
              </a:spcBef>
            </a:pPr>
            <a:r>
              <a:rPr lang="en-US" sz="2800" dirty="0" err="1">
                <a:solidFill>
                  <a:srgbClr val="000000"/>
                </a:solidFill>
                <a:effectLst>
                  <a:outerShdw blurRad="38100" dist="38100" dir="2700000" algn="tl">
                    <a:srgbClr val="C0C0C0"/>
                  </a:outerShdw>
                </a:effectLst>
              </a:rPr>
              <a:t>sp</a:t>
            </a:r>
            <a:endParaRPr lang="en-US" sz="2800" dirty="0">
              <a:solidFill>
                <a:srgbClr val="000000"/>
              </a:solidFill>
              <a:effectLst>
                <a:outerShdw blurRad="38100" dist="38100" dir="2700000" algn="tl">
                  <a:srgbClr val="C0C0C0"/>
                </a:outerShdw>
              </a:effectLst>
            </a:endParaRPr>
          </a:p>
        </p:txBody>
      </p:sp>
      <p:sp>
        <p:nvSpPr>
          <p:cNvPr id="46101" name="Text Box 21"/>
          <p:cNvSpPr txBox="1">
            <a:spLocks noChangeArrowheads="1"/>
          </p:cNvSpPr>
          <p:nvPr/>
        </p:nvSpPr>
        <p:spPr bwMode="auto">
          <a:xfrm>
            <a:off x="304800" y="4419600"/>
            <a:ext cx="4038600" cy="523220"/>
          </a:xfrm>
          <a:prstGeom prst="rect">
            <a:avLst/>
          </a:prstGeom>
          <a:noFill/>
          <a:ln w="9525">
            <a:noFill/>
            <a:miter lim="800000"/>
            <a:headEnd/>
            <a:tailEnd/>
          </a:ln>
          <a:effectLst/>
        </p:spPr>
        <p:txBody>
          <a:bodyPr>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a:t>
            </a:r>
            <a:endParaRPr lang="en-US" sz="2800" dirty="0">
              <a:solidFill>
                <a:srgbClr val="000000"/>
              </a:solidFill>
              <a:effectLst>
                <a:outerShdw blurRad="38100" dist="38100" dir="2700000" algn="tl">
                  <a:srgbClr val="C0C0C0"/>
                </a:outerShdw>
              </a:effectLst>
            </a:endParaRPr>
          </a:p>
        </p:txBody>
      </p:sp>
      <p:sp>
        <p:nvSpPr>
          <p:cNvPr id="46102" name="Text Box 22"/>
          <p:cNvSpPr txBox="1">
            <a:spLocks noChangeArrowheads="1"/>
          </p:cNvSpPr>
          <p:nvPr/>
        </p:nvSpPr>
        <p:spPr bwMode="auto">
          <a:xfrm>
            <a:off x="6400800" y="4495800"/>
            <a:ext cx="1371600" cy="584775"/>
          </a:xfrm>
          <a:prstGeom prst="rect">
            <a:avLst/>
          </a:prstGeom>
          <a:noFill/>
          <a:ln w="9525">
            <a:noFill/>
            <a:miter lim="800000"/>
            <a:headEnd/>
            <a:tailEnd/>
          </a:ln>
          <a:effectLst/>
        </p:spPr>
        <p:txBody>
          <a:bodyPr>
            <a:spAutoFit/>
          </a:bodyPr>
          <a:lstStyle/>
          <a:p>
            <a:pPr>
              <a:spcBef>
                <a:spcPct val="50000"/>
              </a:spcBef>
            </a:pPr>
            <a:r>
              <a:rPr lang="en-US" sz="3200" dirty="0">
                <a:solidFill>
                  <a:srgbClr val="000000"/>
                </a:solidFill>
                <a:effectLst>
                  <a:outerShdw blurRad="38100" dist="38100" dir="2700000" algn="tl">
                    <a:srgbClr val="C0C0C0"/>
                  </a:outerShdw>
                </a:effectLst>
              </a:rPr>
              <a:t>sp</a:t>
            </a:r>
            <a:r>
              <a:rPr lang="en-US" sz="3200" baseline="30000" dirty="0">
                <a:solidFill>
                  <a:srgbClr val="000000"/>
                </a:solidFill>
                <a:effectLst>
                  <a:outerShdw blurRad="38100" dist="38100" dir="2700000" algn="tl">
                    <a:srgbClr val="C0C0C0"/>
                  </a:outerShdw>
                </a:effectLst>
              </a:rPr>
              <a:t>2</a:t>
            </a:r>
            <a:endParaRPr lang="en-US" sz="3200" dirty="0">
              <a:solidFill>
                <a:srgbClr val="000000"/>
              </a:solidFill>
              <a:effectLst>
                <a:outerShdw blurRad="38100" dist="38100" dir="2700000" algn="tl">
                  <a:srgbClr val="C0C0C0"/>
                </a:outerShdw>
              </a:effectLst>
            </a:endParaRPr>
          </a:p>
        </p:txBody>
      </p:sp>
      <p:sp>
        <p:nvSpPr>
          <p:cNvPr id="46103" name="Text Box 23"/>
          <p:cNvSpPr txBox="1">
            <a:spLocks noChangeArrowheads="1"/>
          </p:cNvSpPr>
          <p:nvPr/>
        </p:nvSpPr>
        <p:spPr bwMode="auto">
          <a:xfrm>
            <a:off x="304800" y="1295400"/>
            <a:ext cx="2971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00"/>
                </a:solidFill>
                <a:effectLst>
                  <a:outerShdw blurRad="38100" dist="38100" dir="2700000" algn="tl">
                    <a:srgbClr val="C0C0C0"/>
                  </a:outerShdw>
                </a:effectLst>
              </a:rPr>
              <a:t>Atomic orbitals (AO)</a:t>
            </a:r>
          </a:p>
        </p:txBody>
      </p:sp>
      <p:sp>
        <p:nvSpPr>
          <p:cNvPr id="46104" name="Text Box 24"/>
          <p:cNvSpPr txBox="1">
            <a:spLocks noChangeArrowheads="1"/>
          </p:cNvSpPr>
          <p:nvPr/>
        </p:nvSpPr>
        <p:spPr bwMode="auto">
          <a:xfrm>
            <a:off x="3429000" y="1295400"/>
            <a:ext cx="56388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0066"/>
                </a:solidFill>
                <a:effectLst>
                  <a:outerShdw blurRad="38100" dist="38100" dir="2700000" algn="tl">
                    <a:srgbClr val="C0C0C0"/>
                  </a:outerShdw>
                </a:effectLst>
              </a:rPr>
              <a:t>L</a:t>
            </a:r>
            <a:r>
              <a:rPr lang="en-US" sz="2400" dirty="0">
                <a:solidFill>
                  <a:srgbClr val="000000"/>
                </a:solidFill>
                <a:effectLst>
                  <a:outerShdw blurRad="38100" dist="38100" dir="2700000" algn="tl">
                    <a:srgbClr val="C0C0C0"/>
                  </a:outerShdw>
                </a:effectLst>
              </a:rPr>
              <a:t>inearly </a:t>
            </a:r>
            <a:r>
              <a:rPr lang="en-US" sz="2400" dirty="0" smtClean="0">
                <a:solidFill>
                  <a:srgbClr val="FF0066"/>
                </a:solidFill>
                <a:effectLst>
                  <a:outerShdw blurRad="38100" dist="38100" dir="2700000" algn="tl">
                    <a:srgbClr val="C0C0C0"/>
                  </a:outerShdw>
                </a:effectLst>
              </a:rPr>
              <a:t>C</a:t>
            </a:r>
            <a:r>
              <a:rPr lang="en-US" sz="2400" dirty="0" smtClean="0">
                <a:solidFill>
                  <a:srgbClr val="000000"/>
                </a:solidFill>
                <a:effectLst>
                  <a:outerShdw blurRad="38100" dist="38100" dir="2700000" algn="tl">
                    <a:srgbClr val="C0C0C0"/>
                  </a:outerShdw>
                </a:effectLst>
              </a:rPr>
              <a:t>ombined </a:t>
            </a:r>
            <a:r>
              <a:rPr lang="en-US" sz="2400" dirty="0">
                <a:solidFill>
                  <a:srgbClr val="FF0066"/>
                </a:solidFill>
                <a:effectLst>
                  <a:outerShdw blurRad="38100" dist="38100" dir="2700000" algn="tl">
                    <a:srgbClr val="C0C0C0"/>
                  </a:outerShdw>
                </a:effectLst>
              </a:rPr>
              <a:t>A</a:t>
            </a:r>
            <a:r>
              <a:rPr lang="en-US" sz="2400" dirty="0" smtClean="0">
                <a:solidFill>
                  <a:srgbClr val="000000"/>
                </a:solidFill>
                <a:effectLst>
                  <a:outerShdw blurRad="38100" dist="38100" dir="2700000" algn="tl">
                    <a:srgbClr val="C0C0C0"/>
                  </a:outerShdw>
                </a:effectLst>
              </a:rPr>
              <a:t>tomic </a:t>
            </a:r>
            <a:r>
              <a:rPr lang="en-US" sz="2400" dirty="0">
                <a:solidFill>
                  <a:srgbClr val="FF0066"/>
                </a:solidFill>
                <a:effectLst>
                  <a:outerShdw blurRad="38100" dist="38100" dir="2700000" algn="tl">
                    <a:srgbClr val="C0C0C0"/>
                  </a:outerShdw>
                </a:effectLst>
              </a:rPr>
              <a:t>O</a:t>
            </a:r>
            <a:r>
              <a:rPr lang="en-US" sz="2400" dirty="0" smtClean="0">
                <a:solidFill>
                  <a:srgbClr val="000000"/>
                </a:solidFill>
                <a:effectLst>
                  <a:outerShdw blurRad="38100" dist="38100" dir="2700000" algn="tl">
                    <a:srgbClr val="C0C0C0"/>
                  </a:outerShdw>
                </a:effectLst>
              </a:rPr>
              <a:t>rbitals 		(</a:t>
            </a:r>
            <a:r>
              <a:rPr lang="en-US" sz="2400" dirty="0">
                <a:solidFill>
                  <a:srgbClr val="FF0066"/>
                </a:solidFill>
                <a:effectLst>
                  <a:outerShdw blurRad="38100" dist="38100" dir="2700000" algn="tl">
                    <a:srgbClr val="C0C0C0"/>
                  </a:outerShdw>
                </a:effectLst>
              </a:rPr>
              <a:t>LCAO</a:t>
            </a:r>
            <a:r>
              <a:rPr lang="en-US" sz="2400" dirty="0">
                <a:solidFill>
                  <a:srgbClr val="000000"/>
                </a:solidFill>
                <a:effectLst>
                  <a:outerShdw blurRad="38100" dist="38100" dir="2700000" algn="tl">
                    <a:srgbClr val="C0C0C0"/>
                  </a:outerShdw>
                </a:effectLst>
              </a:rPr>
              <a:t>)</a:t>
            </a:r>
          </a:p>
        </p:txBody>
      </p:sp>
      <p:sp>
        <p:nvSpPr>
          <p:cNvPr id="46105" name="Text Box 25"/>
          <p:cNvSpPr txBox="1">
            <a:spLocks noChangeArrowheads="1"/>
          </p:cNvSpPr>
          <p:nvPr/>
        </p:nvSpPr>
        <p:spPr bwMode="auto">
          <a:xfrm>
            <a:off x="685800" y="740033"/>
            <a:ext cx="8382000" cy="646331"/>
          </a:xfrm>
          <a:prstGeom prst="rect">
            <a:avLst/>
          </a:prstGeom>
          <a:solidFill>
            <a:srgbClr val="FFFF99"/>
          </a:solidFill>
          <a:ln w="9525">
            <a:noFill/>
            <a:miter lim="800000"/>
            <a:headEnd/>
            <a:tailEnd/>
          </a:ln>
          <a:effectLst/>
        </p:spPr>
        <p:txBody>
          <a:bodyPr wrap="square">
            <a:spAutoFit/>
          </a:bodyPr>
          <a:lstStyle/>
          <a:p>
            <a:pPr>
              <a:spcBef>
                <a:spcPct val="50000"/>
              </a:spcBef>
            </a:pPr>
            <a:r>
              <a:rPr lang="en-US" sz="3600" dirty="0" smtClean="0">
                <a:solidFill>
                  <a:srgbClr val="000000"/>
                </a:solidFill>
                <a:effectLst>
                  <a:outerShdw blurRad="38100" dist="38100" dir="2700000" algn="tl">
                    <a:srgbClr val="FFFFFF"/>
                  </a:outerShdw>
                </a:effectLst>
              </a:rPr>
              <a:t>#AO </a:t>
            </a:r>
            <a:r>
              <a:rPr lang="en-US" sz="3600" dirty="0">
                <a:solidFill>
                  <a:srgbClr val="000000"/>
                </a:solidFill>
                <a:effectLst>
                  <a:outerShdw blurRad="38100" dist="38100" dir="2700000" algn="tl">
                    <a:srgbClr val="FFFFFF"/>
                  </a:outerShdw>
                </a:effectLst>
              </a:rPr>
              <a:t>= number of </a:t>
            </a:r>
            <a:r>
              <a:rPr lang="en-US" sz="3600" dirty="0" smtClean="0">
                <a:solidFill>
                  <a:srgbClr val="000000"/>
                </a:solidFill>
                <a:effectLst>
                  <a:outerShdw blurRad="38100" dist="38100" dir="2700000" algn="tl">
                    <a:srgbClr val="FFFFFF"/>
                  </a:outerShdw>
                </a:effectLst>
              </a:rPr>
              <a:t>identical lobes </a:t>
            </a:r>
            <a:r>
              <a:rPr lang="en-US" sz="3600" dirty="0">
                <a:solidFill>
                  <a:srgbClr val="000000"/>
                </a:solidFill>
                <a:effectLst>
                  <a:outerShdw blurRad="38100" dist="38100" dir="2700000" algn="tl">
                    <a:srgbClr val="FFFFFF"/>
                  </a:outerShdw>
                </a:effectLst>
              </a:rPr>
              <a:t>in </a:t>
            </a:r>
            <a:r>
              <a:rPr lang="en-US" sz="3600" dirty="0">
                <a:solidFill>
                  <a:srgbClr val="FF0066"/>
                </a:solidFill>
                <a:effectLst>
                  <a:outerShdw blurRad="38100" dist="38100" dir="2700000" algn="tl">
                    <a:srgbClr val="000000"/>
                  </a:outerShdw>
                </a:effectLst>
              </a:rPr>
              <a:t>LCAO</a:t>
            </a:r>
          </a:p>
        </p:txBody>
      </p:sp>
      <p:pic>
        <p:nvPicPr>
          <p:cNvPr id="46106" name="Picture 26"/>
          <p:cNvPicPr>
            <a:picLocks noChangeAspect="1" noChangeArrowheads="1"/>
          </p:cNvPicPr>
          <p:nvPr/>
        </p:nvPicPr>
        <p:blipFill>
          <a:blip r:embed="rId6" cstate="print"/>
          <a:srcRect/>
          <a:stretch>
            <a:fillRect/>
          </a:stretch>
        </p:blipFill>
        <p:spPr bwMode="auto">
          <a:xfrm>
            <a:off x="7239000" y="4572000"/>
            <a:ext cx="1244600" cy="1384300"/>
          </a:xfrm>
          <a:prstGeom prst="rect">
            <a:avLst/>
          </a:prstGeom>
          <a:noFill/>
          <a:ln w="9525">
            <a:noFill/>
            <a:miter lim="800000"/>
            <a:headEnd/>
            <a:tailEnd/>
          </a:ln>
          <a:effectLst/>
        </p:spPr>
      </p:pic>
      <p:sp>
        <p:nvSpPr>
          <p:cNvPr id="46108" name="Line 28"/>
          <p:cNvSpPr>
            <a:spLocks noChangeShapeType="1"/>
          </p:cNvSpPr>
          <p:nvPr/>
        </p:nvSpPr>
        <p:spPr bwMode="auto">
          <a:xfrm>
            <a:off x="5486400" y="5410200"/>
            <a:ext cx="1219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46110" name="Text Box 30"/>
          <p:cNvSpPr txBox="1">
            <a:spLocks noChangeArrowheads="1"/>
          </p:cNvSpPr>
          <p:nvPr/>
        </p:nvSpPr>
        <p:spPr bwMode="auto">
          <a:xfrm>
            <a:off x="381000" y="6096000"/>
            <a:ext cx="4876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2p</a:t>
            </a:r>
            <a:r>
              <a:rPr lang="en-US" sz="2800" baseline="-25000" dirty="0" smtClean="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z </a:t>
            </a:r>
            <a:endParaRPr lang="en-US" sz="2800" dirty="0">
              <a:solidFill>
                <a:srgbClr val="000000"/>
              </a:solidFill>
              <a:effectLst>
                <a:outerShdw blurRad="38100" dist="38100" dir="2700000" algn="tl">
                  <a:srgbClr val="C0C0C0"/>
                </a:outerShdw>
              </a:effectLst>
            </a:endParaRPr>
          </a:p>
        </p:txBody>
      </p:sp>
      <p:pic>
        <p:nvPicPr>
          <p:cNvPr id="46111" name="Picture 31"/>
          <p:cNvPicPr>
            <a:picLocks noChangeAspect="1" noChangeArrowheads="1"/>
          </p:cNvPicPr>
          <p:nvPr/>
        </p:nvPicPr>
        <p:blipFill>
          <a:blip r:embed="rId7" cstate="print"/>
          <a:srcRect/>
          <a:stretch>
            <a:fillRect/>
          </a:stretch>
        </p:blipFill>
        <p:spPr bwMode="auto">
          <a:xfrm>
            <a:off x="228600" y="4953000"/>
            <a:ext cx="4660900" cy="1168400"/>
          </a:xfrm>
          <a:prstGeom prst="rect">
            <a:avLst/>
          </a:prstGeom>
          <a:noFill/>
          <a:ln w="9525">
            <a:noFill/>
            <a:miter lim="800000"/>
            <a:headEnd/>
            <a:tailEnd/>
          </a:ln>
          <a:effectLst/>
        </p:spPr>
      </p:pic>
      <p:sp>
        <p:nvSpPr>
          <p:cNvPr id="46112" name="Text Box 32"/>
          <p:cNvSpPr txBox="1">
            <a:spLocks noChangeArrowheads="1"/>
          </p:cNvSpPr>
          <p:nvPr/>
        </p:nvSpPr>
        <p:spPr bwMode="auto">
          <a:xfrm>
            <a:off x="6477000" y="6019800"/>
            <a:ext cx="914400" cy="707886"/>
          </a:xfrm>
          <a:prstGeom prst="rect">
            <a:avLst/>
          </a:prstGeom>
          <a:noFill/>
          <a:ln w="9525">
            <a:noFill/>
            <a:miter lim="800000"/>
            <a:headEnd/>
            <a:tailEnd/>
          </a:ln>
          <a:effectLst/>
        </p:spPr>
        <p:txBody>
          <a:bodyPr>
            <a:spAutoFit/>
          </a:bodyPr>
          <a:lstStyle/>
          <a:p>
            <a:pPr>
              <a:spcBef>
                <a:spcPct val="50000"/>
              </a:spcBef>
            </a:pPr>
            <a:r>
              <a:rPr lang="en-US" sz="3600" dirty="0">
                <a:solidFill>
                  <a:srgbClr val="000000"/>
                </a:solidFill>
                <a:effectLst>
                  <a:outerShdw blurRad="38100" dist="38100" dir="2700000" algn="tl">
                    <a:srgbClr val="C0C0C0"/>
                  </a:outerShdw>
                </a:effectLst>
              </a:rPr>
              <a:t>sp</a:t>
            </a:r>
            <a:r>
              <a:rPr lang="en-US" sz="4000" baseline="30000" dirty="0">
                <a:solidFill>
                  <a:srgbClr val="000000"/>
                </a:solidFill>
                <a:effectLst>
                  <a:outerShdw blurRad="38100" dist="38100" dir="2700000" algn="tl">
                    <a:srgbClr val="C0C0C0"/>
                  </a:outerShdw>
                </a:effectLst>
              </a:rPr>
              <a:t>3</a:t>
            </a:r>
            <a:endParaRPr lang="en-US" sz="4000" dirty="0">
              <a:solidFill>
                <a:srgbClr val="000000"/>
              </a:solidFill>
              <a:effectLst>
                <a:outerShdw blurRad="38100" dist="38100" dir="2700000" algn="tl">
                  <a:srgbClr val="C0C0C0"/>
                </a:outerShdw>
              </a:effectLst>
            </a:endParaRPr>
          </a:p>
        </p:txBody>
      </p:sp>
      <p:sp>
        <p:nvSpPr>
          <p:cNvPr id="22" name="TextBox 21"/>
          <p:cNvSpPr txBox="1"/>
          <p:nvPr/>
        </p:nvSpPr>
        <p:spPr>
          <a:xfrm>
            <a:off x="6934200" y="1905000"/>
            <a:ext cx="1600200" cy="461665"/>
          </a:xfrm>
          <a:prstGeom prst="rect">
            <a:avLst/>
          </a:prstGeom>
          <a:noFill/>
        </p:spPr>
        <p:txBody>
          <a:bodyPr wrap="square" rtlCol="0">
            <a:spAutoFit/>
          </a:bodyPr>
          <a:lstStyle/>
          <a:p>
            <a:r>
              <a:rPr lang="en-US" sz="2400" dirty="0" smtClean="0">
                <a:solidFill>
                  <a:srgbClr val="000000"/>
                </a:solidFill>
              </a:rPr>
              <a:t>linear</a:t>
            </a:r>
            <a:endParaRPr lang="en-US" sz="2400" dirty="0">
              <a:solidFill>
                <a:srgbClr val="000000"/>
              </a:solidFill>
            </a:endParaRPr>
          </a:p>
        </p:txBody>
      </p:sp>
      <p:sp>
        <p:nvSpPr>
          <p:cNvPr id="23" name="TextBox 22"/>
          <p:cNvSpPr txBox="1"/>
          <p:nvPr/>
        </p:nvSpPr>
        <p:spPr>
          <a:xfrm>
            <a:off x="7086600" y="3124200"/>
            <a:ext cx="1600200" cy="830997"/>
          </a:xfrm>
          <a:prstGeom prst="rect">
            <a:avLst/>
          </a:prstGeom>
          <a:noFill/>
        </p:spPr>
        <p:txBody>
          <a:bodyPr wrap="square" rtlCol="0">
            <a:spAutoFit/>
          </a:bodyPr>
          <a:lstStyle/>
          <a:p>
            <a:r>
              <a:rPr lang="en-US" sz="2400" dirty="0" err="1" smtClean="0">
                <a:solidFill>
                  <a:srgbClr val="000000"/>
                </a:solidFill>
              </a:rPr>
              <a:t>trigonal</a:t>
            </a:r>
            <a:r>
              <a:rPr lang="en-US" sz="2400" dirty="0" smtClean="0">
                <a:solidFill>
                  <a:srgbClr val="000000"/>
                </a:solidFill>
              </a:rPr>
              <a:t> plane</a:t>
            </a:r>
            <a:endParaRPr lang="en-US" sz="2400" dirty="0">
              <a:solidFill>
                <a:srgbClr val="000000"/>
              </a:solidFill>
            </a:endParaRPr>
          </a:p>
        </p:txBody>
      </p:sp>
      <p:sp>
        <p:nvSpPr>
          <p:cNvPr id="24" name="TextBox 23"/>
          <p:cNvSpPr txBox="1"/>
          <p:nvPr/>
        </p:nvSpPr>
        <p:spPr>
          <a:xfrm>
            <a:off x="7239000" y="4191000"/>
            <a:ext cx="1600200" cy="461665"/>
          </a:xfrm>
          <a:prstGeom prst="rect">
            <a:avLst/>
          </a:prstGeom>
          <a:noFill/>
        </p:spPr>
        <p:txBody>
          <a:bodyPr wrap="square" rtlCol="0">
            <a:spAutoFit/>
          </a:bodyPr>
          <a:lstStyle/>
          <a:p>
            <a:r>
              <a:rPr lang="en-US" sz="2400" dirty="0" smtClean="0">
                <a:solidFill>
                  <a:srgbClr val="000000"/>
                </a:solidFill>
              </a:rPr>
              <a:t>pyramid</a:t>
            </a:r>
            <a:endParaRPr lang="en-US" sz="2400" dirty="0">
              <a:solidFill>
                <a:srgbClr val="000000"/>
              </a:solidFill>
            </a:endParaRPr>
          </a:p>
        </p:txBody>
      </p:sp>
    </p:spTree>
    <p:extLst>
      <p:ext uri="{BB962C8B-B14F-4D97-AF65-F5344CB8AC3E}">
        <p14:creationId xmlns:p14="http://schemas.microsoft.com/office/powerpoint/2010/main" val="418358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05"/>
                                        </p:tgtEl>
                                        <p:attrNameLst>
                                          <p:attrName>style.visibility</p:attrName>
                                        </p:attrNameLst>
                                      </p:cBhvr>
                                      <p:to>
                                        <p:strVal val="visible"/>
                                      </p:to>
                                    </p:set>
                                    <p:animEffect transition="in" filter="blinds(horizontal)">
                                      <p:cBhvr>
                                        <p:cTn id="7" dur="500"/>
                                        <p:tgtEl>
                                          <p:spTgt spid="461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ox(in)">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9"/>
                                        </p:tgtEl>
                                        <p:attrNameLst>
                                          <p:attrName>style.visibility</p:attrName>
                                        </p:attrNameLst>
                                      </p:cBhvr>
                                      <p:to>
                                        <p:strVal val="visible"/>
                                      </p:to>
                                    </p:set>
                                    <p:animEffect transition="in" filter="box(in)">
                                      <p:cBhvr>
                                        <p:cTn id="17" dur="500"/>
                                        <p:tgtEl>
                                          <p:spTgt spid="46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box(in)">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checkerboard(across)">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100"/>
                                        </p:tgtEl>
                                        <p:attrNameLst>
                                          <p:attrName>style.visibility</p:attrName>
                                        </p:attrNameLst>
                                      </p:cBhvr>
                                      <p:to>
                                        <p:strVal val="visible"/>
                                      </p:to>
                                    </p:set>
                                    <p:animEffect transition="in" filter="checkerboard(across)">
                                      <p:cBhvr>
                                        <p:cTn id="32" dur="500"/>
                                        <p:tgtEl>
                                          <p:spTgt spid="461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092"/>
                                        </p:tgtEl>
                                        <p:attrNameLst>
                                          <p:attrName>style.visibility</p:attrName>
                                        </p:attrNameLst>
                                      </p:cBhvr>
                                      <p:to>
                                        <p:strVal val="visible"/>
                                      </p:to>
                                    </p:set>
                                    <p:animEffect transition="in" filter="box(in)">
                                      <p:cBhvr>
                                        <p:cTn id="42" dur="500"/>
                                        <p:tgtEl>
                                          <p:spTgt spid="4609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6101"/>
                                        </p:tgtEl>
                                        <p:attrNameLst>
                                          <p:attrName>style.visibility</p:attrName>
                                        </p:attrNameLst>
                                      </p:cBhvr>
                                      <p:to>
                                        <p:strVal val="visible"/>
                                      </p:to>
                                    </p:set>
                                    <p:animEffect transition="in" filter="box(in)">
                                      <p:cBhvr>
                                        <p:cTn id="47" dur="500"/>
                                        <p:tgtEl>
                                          <p:spTgt spid="4610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093"/>
                                        </p:tgtEl>
                                        <p:attrNameLst>
                                          <p:attrName>style.visibility</p:attrName>
                                        </p:attrNameLst>
                                      </p:cBhvr>
                                      <p:to>
                                        <p:strVal val="visible"/>
                                      </p:to>
                                    </p:set>
                                    <p:animEffect transition="in" filter="box(in)">
                                      <p:cBhvr>
                                        <p:cTn id="52" dur="500"/>
                                        <p:tgtEl>
                                          <p:spTgt spid="4609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6096"/>
                                        </p:tgtEl>
                                        <p:attrNameLst>
                                          <p:attrName>style.visibility</p:attrName>
                                        </p:attrNameLst>
                                      </p:cBhvr>
                                      <p:to>
                                        <p:strVal val="visible"/>
                                      </p:to>
                                    </p:set>
                                    <p:animEffect transition="in" filter="box(in)">
                                      <p:cBhvr>
                                        <p:cTn id="57" dur="500"/>
                                        <p:tgtEl>
                                          <p:spTgt spid="4609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6102"/>
                                        </p:tgtEl>
                                        <p:attrNameLst>
                                          <p:attrName>style.visibility</p:attrName>
                                        </p:attrNameLst>
                                      </p:cBhvr>
                                      <p:to>
                                        <p:strVal val="visible"/>
                                      </p:to>
                                    </p:set>
                                    <p:animEffect transition="in" filter="box(in)">
                                      <p:cBhvr>
                                        <p:cTn id="62" dur="500"/>
                                        <p:tgtEl>
                                          <p:spTgt spid="4610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6111"/>
                                        </p:tgtEl>
                                        <p:attrNameLst>
                                          <p:attrName>style.visibility</p:attrName>
                                        </p:attrNameLst>
                                      </p:cBhvr>
                                      <p:to>
                                        <p:strVal val="visible"/>
                                      </p:to>
                                    </p:set>
                                    <p:animEffect transition="in" filter="box(in)">
                                      <p:cBhvr>
                                        <p:cTn id="72" dur="500"/>
                                        <p:tgtEl>
                                          <p:spTgt spid="461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6110"/>
                                        </p:tgtEl>
                                        <p:attrNameLst>
                                          <p:attrName>style.visibility</p:attrName>
                                        </p:attrNameLst>
                                      </p:cBhvr>
                                      <p:to>
                                        <p:strVal val="visible"/>
                                      </p:to>
                                    </p:set>
                                    <p:animEffect transition="in" filter="dissolve">
                                      <p:cBhvr>
                                        <p:cTn id="77" dur="500"/>
                                        <p:tgtEl>
                                          <p:spTgt spid="4611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6108"/>
                                        </p:tgtEl>
                                        <p:attrNameLst>
                                          <p:attrName>style.visibility</p:attrName>
                                        </p:attrNameLst>
                                      </p:cBhvr>
                                      <p:to>
                                        <p:strVal val="visible"/>
                                      </p:to>
                                    </p:set>
                                    <p:animEffect transition="in" filter="box(in)">
                                      <p:cBhvr>
                                        <p:cTn id="82" dur="500"/>
                                        <p:tgtEl>
                                          <p:spTgt spid="4610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6106"/>
                                        </p:tgtEl>
                                        <p:attrNameLst>
                                          <p:attrName>style.visibility</p:attrName>
                                        </p:attrNameLst>
                                      </p:cBhvr>
                                      <p:to>
                                        <p:strVal val="visible"/>
                                      </p:to>
                                    </p:set>
                                    <p:animEffect transition="in" filter="dissolve">
                                      <p:cBhvr>
                                        <p:cTn id="87" dur="500"/>
                                        <p:tgtEl>
                                          <p:spTgt spid="4610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6112"/>
                                        </p:tgtEl>
                                        <p:attrNameLst>
                                          <p:attrName>style.visibility</p:attrName>
                                        </p:attrNameLst>
                                      </p:cBhvr>
                                      <p:to>
                                        <p:strVal val="visible"/>
                                      </p:to>
                                    </p:set>
                                    <p:animEffect transition="in" filter="box(in)">
                                      <p:cBhvr>
                                        <p:cTn id="92" dur="500"/>
                                        <p:tgtEl>
                                          <p:spTgt spid="461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3" grpId="0" animBg="1"/>
      <p:bldP spid="46099" grpId="0"/>
      <p:bldP spid="46100" grpId="0"/>
      <p:bldP spid="46101" grpId="0"/>
      <p:bldP spid="46102" grpId="0"/>
      <p:bldP spid="46105" grpId="0" animBg="1"/>
      <p:bldP spid="46108" grpId="0" animBg="1"/>
      <p:bldP spid="46110" grpId="0"/>
      <p:bldP spid="46112"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9144000" cy="1077218"/>
          </a:xfrm>
          <a:prstGeom prst="rect">
            <a:avLst/>
          </a:prstGeom>
          <a:solidFill>
            <a:srgbClr val="FFFF00"/>
          </a:solidFill>
        </p:spPr>
        <p:txBody>
          <a:bodyPr wrap="square" rtlCol="0">
            <a:spAutoFit/>
          </a:bodyPr>
          <a:lstStyle/>
          <a:p>
            <a:r>
              <a:rPr lang="en-US" sz="3200" dirty="0" smtClean="0">
                <a:solidFill>
                  <a:srgbClr val="000000"/>
                </a:solidFill>
              </a:rPr>
              <a:t>A</a:t>
            </a:r>
            <a:r>
              <a:rPr lang="en-US" dirty="0" smtClean="0">
                <a:solidFill>
                  <a:srgbClr val="000000"/>
                </a:solidFill>
              </a:rPr>
              <a:t> </a:t>
            </a:r>
            <a:r>
              <a:rPr lang="en-US" sz="3200" dirty="0" smtClean="0">
                <a:solidFill>
                  <a:srgbClr val="000000"/>
                </a:solidFill>
              </a:rPr>
              <a:t>note about `</a:t>
            </a:r>
            <a:r>
              <a:rPr lang="en-US" sz="3200" dirty="0" smtClean="0">
                <a:solidFill>
                  <a:srgbClr val="FF0000"/>
                </a:solidFill>
              </a:rPr>
              <a:t>	lobes</a:t>
            </a:r>
            <a:r>
              <a:rPr lang="en-US" sz="3200" dirty="0" smtClean="0">
                <a:solidFill>
                  <a:srgbClr val="000000"/>
                </a:solidFill>
              </a:rPr>
              <a:t>’:</a:t>
            </a:r>
          </a:p>
          <a:p>
            <a:r>
              <a:rPr lang="en-US" sz="3200" dirty="0" smtClean="0">
                <a:solidFill>
                  <a:srgbClr val="000000"/>
                </a:solidFill>
              </a:rPr>
              <a:t>A lobe can contain either a bond or a lone pair</a:t>
            </a:r>
            <a:endParaRPr lang="en-US" sz="3200" dirty="0">
              <a:solidFill>
                <a:srgbClr val="000000"/>
              </a:solidFill>
            </a:endParaRPr>
          </a:p>
        </p:txBody>
      </p:sp>
      <p:sp>
        <p:nvSpPr>
          <p:cNvPr id="5" name="TextBox 4"/>
          <p:cNvSpPr txBox="1"/>
          <p:nvPr/>
        </p:nvSpPr>
        <p:spPr>
          <a:xfrm>
            <a:off x="1143000" y="2819400"/>
            <a:ext cx="1752600" cy="3539430"/>
          </a:xfrm>
          <a:prstGeom prst="rect">
            <a:avLst/>
          </a:prstGeom>
          <a:noFill/>
        </p:spPr>
        <p:txBody>
          <a:bodyPr wrap="square" rtlCol="0">
            <a:spAutoFit/>
          </a:bodyPr>
          <a:lstStyle/>
          <a:p>
            <a:r>
              <a:rPr lang="en-US" sz="3200" b="1" dirty="0" smtClean="0">
                <a:solidFill>
                  <a:srgbClr val="000000"/>
                </a:solidFill>
              </a:rPr>
              <a:t>NH</a:t>
            </a:r>
            <a:r>
              <a:rPr lang="en-US" sz="3200" b="1" baseline="-25000" dirty="0" smtClean="0">
                <a:solidFill>
                  <a:srgbClr val="000000"/>
                </a:solidFill>
              </a:rPr>
              <a:t>3</a:t>
            </a:r>
            <a:r>
              <a:rPr lang="en-US" sz="3200" b="1" dirty="0" smtClean="0">
                <a:solidFill>
                  <a:srgbClr val="000000"/>
                </a:solidFill>
              </a:rPr>
              <a:t> = </a:t>
            </a:r>
          </a:p>
          <a:p>
            <a:endParaRPr lang="en-US" sz="3200" b="1" dirty="0" smtClean="0">
              <a:solidFill>
                <a:srgbClr val="000000"/>
              </a:solidFill>
            </a:endParaRPr>
          </a:p>
          <a:p>
            <a:r>
              <a:rPr lang="en-US" sz="3200" b="1" dirty="0" smtClean="0">
                <a:solidFill>
                  <a:srgbClr val="000000"/>
                </a:solidFill>
              </a:rPr>
              <a:t>  H </a:t>
            </a:r>
          </a:p>
          <a:p>
            <a:r>
              <a:rPr lang="en-US" sz="3200" b="1" dirty="0" smtClean="0">
                <a:solidFill>
                  <a:srgbClr val="000000"/>
                </a:solidFill>
              </a:rPr>
              <a:t>  |</a:t>
            </a:r>
          </a:p>
          <a:p>
            <a:r>
              <a:rPr lang="en-US" sz="3200" b="1" dirty="0" smtClean="0">
                <a:solidFill>
                  <a:srgbClr val="000000"/>
                </a:solidFill>
              </a:rPr>
              <a:t>:N-H</a:t>
            </a:r>
          </a:p>
          <a:p>
            <a:r>
              <a:rPr lang="en-US" sz="3200" b="1" dirty="0" smtClean="0">
                <a:solidFill>
                  <a:srgbClr val="000000"/>
                </a:solidFill>
              </a:rPr>
              <a:t>  |</a:t>
            </a:r>
          </a:p>
          <a:p>
            <a:r>
              <a:rPr lang="en-US" sz="3200" b="1" dirty="0" smtClean="0">
                <a:solidFill>
                  <a:srgbClr val="000000"/>
                </a:solidFill>
              </a:rPr>
              <a:t>  H</a:t>
            </a:r>
            <a:endParaRPr lang="en-US" sz="3200" b="1" dirty="0">
              <a:solidFill>
                <a:srgbClr val="000000"/>
              </a:solidFill>
            </a:endParaRPr>
          </a:p>
        </p:txBody>
      </p:sp>
      <p:sp>
        <p:nvSpPr>
          <p:cNvPr id="6" name="TextBox 5"/>
          <p:cNvSpPr txBox="1"/>
          <p:nvPr/>
        </p:nvSpPr>
        <p:spPr>
          <a:xfrm>
            <a:off x="2019300" y="3835062"/>
            <a:ext cx="7124700" cy="646331"/>
          </a:xfrm>
          <a:prstGeom prst="rect">
            <a:avLst/>
          </a:prstGeom>
          <a:noFill/>
        </p:spPr>
        <p:txBody>
          <a:bodyPr wrap="square" rtlCol="0">
            <a:spAutoFit/>
          </a:bodyPr>
          <a:lstStyle/>
          <a:p>
            <a:r>
              <a:rPr lang="en-US" sz="3600" b="1" dirty="0" smtClean="0">
                <a:solidFill>
                  <a:srgbClr val="000000"/>
                </a:solidFill>
              </a:rPr>
              <a:t>= 3 bonds + 1 lone pair =&gt; 4 </a:t>
            </a:r>
            <a:r>
              <a:rPr lang="en-US" sz="3600" b="1" dirty="0" smtClean="0">
                <a:solidFill>
                  <a:srgbClr val="FF0000"/>
                </a:solidFill>
              </a:rPr>
              <a:t>lobes</a:t>
            </a:r>
            <a:endParaRPr lang="en-US" sz="3600" b="1" dirty="0">
              <a:solidFill>
                <a:srgbClr val="FF0000"/>
              </a:solidFill>
            </a:endParaRPr>
          </a:p>
        </p:txBody>
      </p:sp>
      <p:sp>
        <p:nvSpPr>
          <p:cNvPr id="7" name="TextBox 6"/>
          <p:cNvSpPr txBox="1"/>
          <p:nvPr/>
        </p:nvSpPr>
        <p:spPr>
          <a:xfrm>
            <a:off x="1219200" y="1295400"/>
            <a:ext cx="7162800" cy="646331"/>
          </a:xfrm>
          <a:prstGeom prst="rect">
            <a:avLst/>
          </a:prstGeom>
          <a:noFill/>
        </p:spPr>
        <p:txBody>
          <a:bodyPr wrap="square" rtlCol="0">
            <a:spAutoFit/>
          </a:bodyPr>
          <a:lstStyle/>
          <a:p>
            <a:r>
              <a:rPr lang="en-US" sz="3600" b="1" dirty="0" smtClean="0">
                <a:solidFill>
                  <a:srgbClr val="000000"/>
                </a:solidFill>
              </a:rPr>
              <a:t>CH</a:t>
            </a:r>
            <a:r>
              <a:rPr lang="en-US" sz="3600" b="1" baseline="-25000" dirty="0" smtClean="0">
                <a:solidFill>
                  <a:srgbClr val="000000"/>
                </a:solidFill>
              </a:rPr>
              <a:t>4</a:t>
            </a:r>
            <a:r>
              <a:rPr lang="en-US" sz="3600" b="1" dirty="0" smtClean="0">
                <a:solidFill>
                  <a:srgbClr val="000000"/>
                </a:solidFill>
              </a:rPr>
              <a:t> = </a:t>
            </a:r>
            <a:r>
              <a:rPr lang="en-US" sz="3600" dirty="0" smtClean="0">
                <a:solidFill>
                  <a:srgbClr val="000000"/>
                </a:solidFill>
              </a:rPr>
              <a:t>4 C-H bonds   =&gt; 4 </a:t>
            </a:r>
            <a:r>
              <a:rPr lang="en-US" sz="3600" dirty="0" smtClean="0">
                <a:solidFill>
                  <a:srgbClr val="FF0000"/>
                </a:solidFill>
              </a:rPr>
              <a:t>lobes</a:t>
            </a:r>
            <a:endParaRPr lang="en-US" sz="3600" dirty="0">
              <a:solidFill>
                <a:srgbClr val="FF0000"/>
              </a:solidFill>
            </a:endParaRPr>
          </a:p>
        </p:txBody>
      </p:sp>
      <p:sp>
        <p:nvSpPr>
          <p:cNvPr id="8" name="TextBox 7"/>
          <p:cNvSpPr txBox="1"/>
          <p:nvPr/>
        </p:nvSpPr>
        <p:spPr>
          <a:xfrm>
            <a:off x="2667000" y="1981200"/>
            <a:ext cx="5638800" cy="707886"/>
          </a:xfrm>
          <a:prstGeom prst="rect">
            <a:avLst/>
          </a:prstGeom>
          <a:noFill/>
        </p:spPr>
        <p:txBody>
          <a:bodyPr wrap="square" rtlCol="0">
            <a:spAutoFit/>
          </a:bodyPr>
          <a:lstStyle/>
          <a:p>
            <a:r>
              <a:rPr lang="en-US" dirty="0" smtClean="0">
                <a:solidFill>
                  <a:srgbClr val="000000"/>
                </a:solidFill>
              </a:rPr>
              <a:t> </a:t>
            </a:r>
            <a:r>
              <a:rPr lang="en-US" sz="4000" b="1" dirty="0" smtClean="0">
                <a:solidFill>
                  <a:srgbClr val="000000"/>
                </a:solidFill>
              </a:rPr>
              <a:t>=&gt; s+ </a:t>
            </a:r>
            <a:r>
              <a:rPr lang="en-US" sz="4000" b="1" dirty="0" err="1" smtClean="0">
                <a:solidFill>
                  <a:srgbClr val="000000"/>
                </a:solidFill>
              </a:rPr>
              <a:t>p</a:t>
            </a:r>
            <a:r>
              <a:rPr lang="en-US" sz="4000" b="1" baseline="-25000" dirty="0" err="1" smtClean="0">
                <a:solidFill>
                  <a:srgbClr val="000000"/>
                </a:solidFill>
              </a:rPr>
              <a:t>x</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y</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z</a:t>
            </a:r>
            <a:r>
              <a:rPr lang="en-US" sz="4000" b="1" dirty="0" smtClean="0">
                <a:solidFill>
                  <a:srgbClr val="000000"/>
                </a:solidFill>
              </a:rPr>
              <a:t> = sp</a:t>
            </a:r>
            <a:r>
              <a:rPr lang="en-US" sz="4000" b="1" baseline="30000" dirty="0" smtClean="0">
                <a:solidFill>
                  <a:srgbClr val="000000"/>
                </a:solidFill>
              </a:rPr>
              <a:t>3</a:t>
            </a:r>
            <a:endParaRPr lang="en-US" sz="4000" b="1" dirty="0">
              <a:solidFill>
                <a:srgbClr val="000000"/>
              </a:solidFill>
            </a:endParaRPr>
          </a:p>
        </p:txBody>
      </p:sp>
      <p:sp>
        <p:nvSpPr>
          <p:cNvPr id="9" name="TextBox 8"/>
          <p:cNvSpPr txBox="1"/>
          <p:nvPr/>
        </p:nvSpPr>
        <p:spPr>
          <a:xfrm>
            <a:off x="2878540" y="4611707"/>
            <a:ext cx="5638800" cy="707886"/>
          </a:xfrm>
          <a:prstGeom prst="rect">
            <a:avLst/>
          </a:prstGeom>
          <a:noFill/>
        </p:spPr>
        <p:txBody>
          <a:bodyPr wrap="square" rtlCol="0">
            <a:spAutoFit/>
          </a:bodyPr>
          <a:lstStyle/>
          <a:p>
            <a:r>
              <a:rPr lang="en-US" dirty="0" smtClean="0">
                <a:solidFill>
                  <a:srgbClr val="000000"/>
                </a:solidFill>
              </a:rPr>
              <a:t> </a:t>
            </a:r>
            <a:r>
              <a:rPr lang="en-US" sz="4000" b="1" dirty="0" smtClean="0">
                <a:solidFill>
                  <a:srgbClr val="000000"/>
                </a:solidFill>
              </a:rPr>
              <a:t>=&gt; s+ </a:t>
            </a:r>
            <a:r>
              <a:rPr lang="en-US" sz="4000" b="1" dirty="0" err="1" smtClean="0">
                <a:solidFill>
                  <a:srgbClr val="000000"/>
                </a:solidFill>
              </a:rPr>
              <a:t>p</a:t>
            </a:r>
            <a:r>
              <a:rPr lang="en-US" sz="4000" b="1" baseline="-25000" dirty="0" err="1" smtClean="0">
                <a:solidFill>
                  <a:srgbClr val="000000"/>
                </a:solidFill>
              </a:rPr>
              <a:t>x</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y</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z</a:t>
            </a:r>
            <a:r>
              <a:rPr lang="en-US" sz="4000" b="1" dirty="0" smtClean="0">
                <a:solidFill>
                  <a:srgbClr val="000000"/>
                </a:solidFill>
              </a:rPr>
              <a:t> = sp</a:t>
            </a:r>
            <a:r>
              <a:rPr lang="en-US" sz="4000" b="1" baseline="30000" dirty="0" smtClean="0">
                <a:solidFill>
                  <a:srgbClr val="000000"/>
                </a:solidFill>
              </a:rPr>
              <a:t>3</a:t>
            </a:r>
            <a:endParaRPr lang="en-US" sz="4000" b="1" dirty="0">
              <a:solidFill>
                <a:srgbClr val="000000"/>
              </a:solidFill>
            </a:endParaRPr>
          </a:p>
        </p:txBody>
      </p:sp>
    </p:spTree>
    <p:extLst>
      <p:ext uri="{BB962C8B-B14F-4D97-AF65-F5344CB8AC3E}">
        <p14:creationId xmlns:p14="http://schemas.microsoft.com/office/powerpoint/2010/main" val="35542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1109</Words>
  <Application>Microsoft Office PowerPoint</Application>
  <PresentationFormat>On-screen Show (4:3)</PresentationFormat>
  <Paragraphs>159</Paragraphs>
  <Slides>22</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0" baseType="lpstr">
      <vt:lpstr>Arial</vt:lpstr>
      <vt:lpstr>Calibri</vt:lpstr>
      <vt:lpstr>Symbol</vt:lpstr>
      <vt:lpstr>Times New Roman</vt:lpstr>
      <vt:lpstr>Wingdings</vt:lpstr>
      <vt:lpstr>Office Theme</vt:lpstr>
      <vt:lpstr>Bitmap Image</vt:lpstr>
      <vt:lpstr>ChemSketch</vt:lpstr>
      <vt:lpstr>PowerPoint Presentation</vt:lpstr>
      <vt:lpstr>PowerPoint Presentation</vt:lpstr>
      <vt:lpstr>PowerPoint Presentation</vt:lpstr>
      <vt:lpstr>Pauling goes back to the Chemist’s drawing board….</vt:lpstr>
      <vt:lpstr>PowerPoint Presentation</vt:lpstr>
      <vt:lpstr>PowerPoint Presentation</vt:lpstr>
      <vt:lpstr>PowerPoint Presentation</vt:lpstr>
      <vt:lpstr>Images of hybrid sigma bond formation</vt:lpstr>
      <vt:lpstr>PowerPoint Presentation</vt:lpstr>
      <vt:lpstr>PowerPoint Presentation</vt:lpstr>
      <vt:lpstr>Pi bonds: Pauling’s really great idea to use the `leftovers’ (extra bananas)</vt:lpstr>
      <vt:lpstr>Pi bonds: Pauling’s really great idea to use the `leftovers’ (cont.)</vt:lpstr>
      <vt:lpstr>PowerPoint Presentation</vt:lpstr>
      <vt:lpstr>PowerPoint Presentation</vt:lpstr>
      <vt:lpstr>How Pauling’s model `fixes’ the problems with Lewis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Alfred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Fong, Jerry</dc:creator>
  <cp:lastModifiedBy>User</cp:lastModifiedBy>
  <cp:revision>40</cp:revision>
  <dcterms:created xsi:type="dcterms:W3CDTF">2012-09-03T13:45:47Z</dcterms:created>
  <dcterms:modified xsi:type="dcterms:W3CDTF">2017-09-01T00:35:13Z</dcterms:modified>
</cp:coreProperties>
</file>