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302" r:id="rId3"/>
    <p:sldId id="292" r:id="rId4"/>
    <p:sldId id="293" r:id="rId5"/>
    <p:sldId id="294" r:id="rId6"/>
    <p:sldId id="295" r:id="rId7"/>
    <p:sldId id="296" r:id="rId8"/>
    <p:sldId id="297" r:id="rId9"/>
    <p:sldId id="303" r:id="rId10"/>
    <p:sldId id="298" r:id="rId11"/>
    <p:sldId id="299" r:id="rId12"/>
    <p:sldId id="300" r:id="rId13"/>
    <p:sldId id="301" r:id="rId14"/>
    <p:sldId id="271" r:id="rId15"/>
    <p:sldId id="278" r:id="rId16"/>
    <p:sldId id="272" r:id="rId17"/>
    <p:sldId id="273" r:id="rId18"/>
    <p:sldId id="274" r:id="rId19"/>
    <p:sldId id="275"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0200E5-655D-45A8-A707-A31992D36966}" type="datetimeFigureOut">
              <a:rPr lang="en-US" smtClean="0"/>
              <a:pPr/>
              <a:t>8/28/2017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AFB435-B7C2-4C9B-AF29-F8166EC4AA65}" type="slidenum">
              <a:rPr lang="en-US" smtClean="0"/>
              <a:pPr/>
              <a:t>‹#›</a:t>
            </a:fld>
            <a:endParaRPr lang="en-US"/>
          </a:p>
        </p:txBody>
      </p:sp>
    </p:spTree>
    <p:extLst>
      <p:ext uri="{BB962C8B-B14F-4D97-AF65-F5344CB8AC3E}">
        <p14:creationId xmlns:p14="http://schemas.microsoft.com/office/powerpoint/2010/main" val="3615722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pPr/>
              <a:t>2</a:t>
            </a:fld>
            <a:endParaRPr lang="en-US"/>
          </a:p>
        </p:txBody>
      </p:sp>
    </p:spTree>
    <p:extLst>
      <p:ext uri="{BB962C8B-B14F-4D97-AF65-F5344CB8AC3E}">
        <p14:creationId xmlns:p14="http://schemas.microsoft.com/office/powerpoint/2010/main" val="1264266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556DED-051B-43E1-92DB-F79C04E2452B}" type="slidenum">
              <a:rPr lang="en-US" smtClean="0"/>
              <a:pPr/>
              <a:t>31</a:t>
            </a:fld>
            <a:endParaRPr lang="en-US"/>
          </a:p>
        </p:txBody>
      </p:sp>
    </p:spTree>
    <p:extLst>
      <p:ext uri="{BB962C8B-B14F-4D97-AF65-F5344CB8AC3E}">
        <p14:creationId xmlns:p14="http://schemas.microsoft.com/office/powerpoint/2010/main" val="2983083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AFB435-B7C2-4C9B-AF29-F8166EC4AA65}" type="slidenum">
              <a:rPr lang="en-US" smtClean="0"/>
              <a:pPr/>
              <a:t>9</a:t>
            </a:fld>
            <a:endParaRPr lang="en-US"/>
          </a:p>
        </p:txBody>
      </p:sp>
    </p:spTree>
    <p:extLst>
      <p:ext uri="{BB962C8B-B14F-4D97-AF65-F5344CB8AC3E}">
        <p14:creationId xmlns:p14="http://schemas.microsoft.com/office/powerpoint/2010/main" val="463122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556DED-051B-43E1-92DB-F79C04E2452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56809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82768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32541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89365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556DED-051B-43E1-92DB-F79C04E2452B}" type="slidenum">
              <a:rPr lang="en-US" smtClean="0"/>
              <a:pPr/>
              <a:t>28</a:t>
            </a:fld>
            <a:endParaRPr lang="en-US"/>
          </a:p>
        </p:txBody>
      </p:sp>
    </p:spTree>
    <p:extLst>
      <p:ext uri="{BB962C8B-B14F-4D97-AF65-F5344CB8AC3E}">
        <p14:creationId xmlns:p14="http://schemas.microsoft.com/office/powerpoint/2010/main" val="131664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556DED-051B-43E1-92DB-F79C04E2452B}" type="slidenum">
              <a:rPr lang="en-US" smtClean="0"/>
              <a:pPr/>
              <a:t>29</a:t>
            </a:fld>
            <a:endParaRPr lang="en-US"/>
          </a:p>
        </p:txBody>
      </p:sp>
    </p:spTree>
    <p:extLst>
      <p:ext uri="{BB962C8B-B14F-4D97-AF65-F5344CB8AC3E}">
        <p14:creationId xmlns:p14="http://schemas.microsoft.com/office/powerpoint/2010/main" val="602758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pPr/>
              <a:t>30</a:t>
            </a:fld>
            <a:endParaRPr lang="en-US"/>
          </a:p>
        </p:txBody>
      </p:sp>
    </p:spTree>
    <p:extLst>
      <p:ext uri="{BB962C8B-B14F-4D97-AF65-F5344CB8AC3E}">
        <p14:creationId xmlns:p14="http://schemas.microsoft.com/office/powerpoint/2010/main" val="201005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E6745F-F3B3-4093-B82E-DA00D1F2B6C8}" type="datetimeFigureOut">
              <a:rPr lang="en-US" smtClean="0"/>
              <a:pPr/>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41400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6745F-F3B3-4093-B82E-DA00D1F2B6C8}" type="datetimeFigureOut">
              <a:rPr lang="en-US" smtClean="0"/>
              <a:pPr/>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156800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6745F-F3B3-4093-B82E-DA00D1F2B6C8}" type="datetimeFigureOut">
              <a:rPr lang="en-US" smtClean="0"/>
              <a:pPr/>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243358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6745F-F3B3-4093-B82E-DA00D1F2B6C8}" type="datetimeFigureOut">
              <a:rPr lang="en-US" smtClean="0"/>
              <a:pPr/>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598571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E6745F-F3B3-4093-B82E-DA00D1F2B6C8}" type="datetimeFigureOut">
              <a:rPr lang="en-US" smtClean="0"/>
              <a:pPr/>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147248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E6745F-F3B3-4093-B82E-DA00D1F2B6C8}" type="datetimeFigureOut">
              <a:rPr lang="en-US" smtClean="0"/>
              <a:pPr/>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343418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E6745F-F3B3-4093-B82E-DA00D1F2B6C8}" type="datetimeFigureOut">
              <a:rPr lang="en-US" smtClean="0"/>
              <a:pPr/>
              <a:t>8/28/2017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2500156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E6745F-F3B3-4093-B82E-DA00D1F2B6C8}" type="datetimeFigureOut">
              <a:rPr lang="en-US" smtClean="0"/>
              <a:pPr/>
              <a:t>8/28/2017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417504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6745F-F3B3-4093-B82E-DA00D1F2B6C8}" type="datetimeFigureOut">
              <a:rPr lang="en-US" smtClean="0"/>
              <a:pPr/>
              <a:t>8/28/2017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244848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6745F-F3B3-4093-B82E-DA00D1F2B6C8}" type="datetimeFigureOut">
              <a:rPr lang="en-US" smtClean="0"/>
              <a:pPr/>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1445469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6745F-F3B3-4093-B82E-DA00D1F2B6C8}" type="datetimeFigureOut">
              <a:rPr lang="en-US" smtClean="0"/>
              <a:pPr/>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AFE56-B7BA-4B11-BD69-219232D426B6}" type="slidenum">
              <a:rPr lang="en-US" smtClean="0"/>
              <a:pPr/>
              <a:t>‹#›</a:t>
            </a:fld>
            <a:endParaRPr lang="en-US"/>
          </a:p>
        </p:txBody>
      </p:sp>
    </p:spTree>
    <p:extLst>
      <p:ext uri="{BB962C8B-B14F-4D97-AF65-F5344CB8AC3E}">
        <p14:creationId xmlns:p14="http://schemas.microsoft.com/office/powerpoint/2010/main" val="2080435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6745F-F3B3-4093-B82E-DA00D1F2B6C8}" type="datetimeFigureOut">
              <a:rPr lang="en-US" smtClean="0"/>
              <a:pPr/>
              <a:t>8/28/2017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AFE56-B7BA-4B11-BD69-219232D426B6}" type="slidenum">
              <a:rPr lang="en-US" smtClean="0"/>
              <a:pPr/>
              <a:t>‹#›</a:t>
            </a:fld>
            <a:endParaRPr lang="en-US"/>
          </a:p>
        </p:txBody>
      </p:sp>
    </p:spTree>
    <p:extLst>
      <p:ext uri="{BB962C8B-B14F-4D97-AF65-F5344CB8AC3E}">
        <p14:creationId xmlns:p14="http://schemas.microsoft.com/office/powerpoint/2010/main" val="638502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wmf"/><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20.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3.wmf"/><Relationship Id="rId10" Type="http://schemas.openxmlformats.org/officeDocument/2006/relationships/image" Target="../media/image24.png"/><Relationship Id="rId4" Type="http://schemas.openxmlformats.org/officeDocument/2006/relationships/image" Target="../media/image22.jpeg"/><Relationship Id="rId9" Type="http://schemas.openxmlformats.org/officeDocument/2006/relationships/image" Target="../media/image21.wmf"/></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6.xml"/><Relationship Id="rId7" Type="http://schemas.openxmlformats.org/officeDocument/2006/relationships/image" Target="../media/image25.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7.wmf"/><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url?sa=i&amp;rct=j&amp;q=&amp;esrc=s&amp;frm=1&amp;source=images&amp;cd=&amp;cad=rja&amp;docid=JRMWI9WMdbKSDM&amp;tbnid=wdUbtCjRRnu1yM:&amp;ved=&amp;url=http://pages.pomona.edu/~wes04747/chem164/MolZoo/MolZoo.htm&amp;ei=dFclUvrqCIPH2wWY3YDwDw&amp;psig=AFQjCNFJ4jO2LA18KsTFPCMydArkS8hwCw&amp;ust=1378265332390880"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url?sa=i&amp;rct=j&amp;q=&amp;esrc=s&amp;frm=1&amp;source=images&amp;cd=&amp;cad=rja&amp;docid=oEXQ3o-Xd-2J4M&amp;tbnid=w6tss_y1ASRTiM:&amp;ved=&amp;url=http://academictree.org/chemistry/peopleinfo.php?pid=68119&amp;ei=ZlklUszKHKHF2AWg_4FA&amp;bvm=bv.51495398,d.b2I&amp;psig=AFQjCNFWorlHk0TnJA_KcE4zdpIn2BeXWg&amp;ust=1378265830993355" TargetMode="Externa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docid=6zijPJdakK5O8M&amp;tbnid=72A_7LkEjXnl8M:&amp;ved=0CAUQjRw&amp;url=http://cuartoaciido.blogspot.com/2009/03/teoria-de-gilbert-n-lewis.html&amp;ei=Gkx0Uo3vKom4yQHS2YGoAg&amp;bvm=bv.55819444,d.aWc&amp;psig=AFQjCNEn4vOQoQx8QahQkenY1RO6yUCTpA&amp;ust=1383439690299350"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google.com/url?sa=i&amp;rct=j&amp;q=&amp;esrc=s&amp;frm=1&amp;source=images&amp;cd=&amp;cad=rja&amp;uact=8&amp;ved=&amp;url=http://aapabandit.blogspot.com/2010_07_01_archive.html&amp;bvm=bv.102022582,d.dmo&amp;psig=AFQjCNF4vUmzmEs02AEhaPhDJhFm6GLecg&amp;ust=1441939111318662"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frm=1&amp;source=images&amp;cd=&amp;cad=rja&amp;uact=8&amp;ved=0CAcQjRxqFQoTCJWQxeWj5scCFYKmHgodxhcCFQ&amp;url=http://www.picshag.com/cat-in-trouble.html&amp;bvm=bv.102022582,d.dmo&amp;psig=AFQjCNEJI0KXNdNm5RqxEAiqrvYCfpo-xw&amp;ust=1441761866299979"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frm=1&amp;source=images&amp;cd=&amp;cad=rja&amp;docid=aPYkNbBl7j8TmM&amp;tbnid=lJZDN350JiiO_M:&amp;ved=0CAUQjRw&amp;url=http://izquotes.com/quote/143007&amp;ei=g050Uob0G8rayAHBp4DgBA&amp;bvm=bv.55819444,d.aWc&amp;psig=AFQjCNH6vWbpwDsK2aTZuOqBbx010LMouw&amp;ust=1383440172534000"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cat with paw 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304800"/>
            <a:ext cx="4343400" cy="646331"/>
          </a:xfrm>
          <a:prstGeom prst="rect">
            <a:avLst/>
          </a:prstGeom>
          <a:noFill/>
        </p:spPr>
        <p:txBody>
          <a:bodyPr wrap="square" rtlCol="0">
            <a:spAutoFit/>
          </a:bodyPr>
          <a:lstStyle/>
          <a:p>
            <a:r>
              <a:rPr lang="en-US" sz="3600" dirty="0" smtClean="0"/>
              <a:t>Hand in Letters</a:t>
            </a:r>
            <a:endParaRPr lang="en-US" sz="3600" dirty="0"/>
          </a:p>
        </p:txBody>
      </p:sp>
      <p:pic>
        <p:nvPicPr>
          <p:cNvPr id="7172" name="Picture 4" descr="Image result for curious c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29200" y="381000"/>
            <a:ext cx="3276600" cy="646331"/>
          </a:xfrm>
          <a:prstGeom prst="rect">
            <a:avLst/>
          </a:prstGeom>
          <a:noFill/>
        </p:spPr>
        <p:txBody>
          <a:bodyPr wrap="square" rtlCol="0">
            <a:spAutoFit/>
          </a:bodyPr>
          <a:lstStyle/>
          <a:p>
            <a:r>
              <a:rPr lang="en-US" sz="3600" dirty="0" smtClean="0"/>
              <a:t>Any Questions ?</a:t>
            </a:r>
            <a:endParaRPr lang="en-US" sz="3600" dirty="0"/>
          </a:p>
        </p:txBody>
      </p:sp>
    </p:spTree>
    <p:extLst>
      <p:ext uri="{BB962C8B-B14F-4D97-AF65-F5344CB8AC3E}">
        <p14:creationId xmlns:p14="http://schemas.microsoft.com/office/powerpoint/2010/main" val="1799241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304800" y="-117901"/>
            <a:ext cx="8229600" cy="1143000"/>
          </a:xfrm>
        </p:spPr>
        <p:txBody>
          <a:bodyPr/>
          <a:lstStyle/>
          <a:p>
            <a:r>
              <a:rPr lang="en-US" sz="2800" b="1" dirty="0"/>
              <a:t>Images of hybrid sigma bond formation</a:t>
            </a:r>
          </a:p>
        </p:txBody>
      </p:sp>
      <p:sp>
        <p:nvSpPr>
          <p:cNvPr id="46088" name="Line 8"/>
          <p:cNvSpPr>
            <a:spLocks noChangeShapeType="1"/>
          </p:cNvSpPr>
          <p:nvPr/>
        </p:nvSpPr>
        <p:spPr bwMode="auto">
          <a:xfrm>
            <a:off x="3276600" y="2286000"/>
            <a:ext cx="1600200" cy="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pic>
        <p:nvPicPr>
          <p:cNvPr id="46090" name="Picture 10"/>
          <p:cNvPicPr>
            <a:picLocks noChangeAspect="1" noChangeArrowheads="1"/>
          </p:cNvPicPr>
          <p:nvPr/>
        </p:nvPicPr>
        <p:blipFill>
          <a:blip r:embed="rId2" cstate="print"/>
          <a:srcRect/>
          <a:stretch>
            <a:fillRect/>
          </a:stretch>
        </p:blipFill>
        <p:spPr bwMode="auto">
          <a:xfrm>
            <a:off x="762000" y="1600200"/>
            <a:ext cx="1600200" cy="1257300"/>
          </a:xfrm>
          <a:prstGeom prst="rect">
            <a:avLst/>
          </a:prstGeom>
          <a:noFill/>
        </p:spPr>
      </p:pic>
      <p:pic>
        <p:nvPicPr>
          <p:cNvPr id="46091" name="Picture 11"/>
          <p:cNvPicPr>
            <a:picLocks noChangeAspect="1" noChangeArrowheads="1"/>
          </p:cNvPicPr>
          <p:nvPr/>
        </p:nvPicPr>
        <p:blipFill>
          <a:blip r:embed="rId3" cstate="print"/>
          <a:srcRect/>
          <a:stretch>
            <a:fillRect/>
          </a:stretch>
        </p:blipFill>
        <p:spPr bwMode="auto">
          <a:xfrm>
            <a:off x="5257800" y="1981200"/>
            <a:ext cx="1371600" cy="514350"/>
          </a:xfrm>
          <a:prstGeom prst="rect">
            <a:avLst/>
          </a:prstGeom>
          <a:noFill/>
        </p:spPr>
      </p:pic>
      <p:pic>
        <p:nvPicPr>
          <p:cNvPr id="46092" name="Picture 12"/>
          <p:cNvPicPr>
            <a:picLocks noChangeAspect="1" noChangeArrowheads="1"/>
          </p:cNvPicPr>
          <p:nvPr/>
        </p:nvPicPr>
        <p:blipFill>
          <a:blip r:embed="rId4" cstate="print"/>
          <a:srcRect/>
          <a:stretch>
            <a:fillRect/>
          </a:stretch>
        </p:blipFill>
        <p:spPr bwMode="auto">
          <a:xfrm>
            <a:off x="609600" y="3124200"/>
            <a:ext cx="3276600" cy="1435100"/>
          </a:xfrm>
          <a:prstGeom prst="rect">
            <a:avLst/>
          </a:prstGeom>
          <a:noFill/>
        </p:spPr>
      </p:pic>
      <p:sp>
        <p:nvSpPr>
          <p:cNvPr id="46093" name="Line 13"/>
          <p:cNvSpPr>
            <a:spLocks noChangeShapeType="1"/>
          </p:cNvSpPr>
          <p:nvPr/>
        </p:nvSpPr>
        <p:spPr bwMode="auto">
          <a:xfrm>
            <a:off x="4419600" y="3733800"/>
            <a:ext cx="1143000" cy="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pic>
        <p:nvPicPr>
          <p:cNvPr id="46096" name="Picture 16"/>
          <p:cNvPicPr>
            <a:picLocks noChangeAspect="1" noChangeArrowheads="1"/>
          </p:cNvPicPr>
          <p:nvPr/>
        </p:nvPicPr>
        <p:blipFill>
          <a:blip r:embed="rId5" cstate="print"/>
          <a:srcRect/>
          <a:stretch>
            <a:fillRect/>
          </a:stretch>
        </p:blipFill>
        <p:spPr bwMode="auto">
          <a:xfrm>
            <a:off x="5867400" y="3200400"/>
            <a:ext cx="1122363" cy="1143000"/>
          </a:xfrm>
          <a:prstGeom prst="rect">
            <a:avLst/>
          </a:prstGeom>
          <a:noFill/>
          <a:ln w="9525">
            <a:noFill/>
            <a:miter lim="800000"/>
            <a:headEnd/>
            <a:tailEnd/>
          </a:ln>
          <a:effectLst/>
        </p:spPr>
      </p:pic>
      <p:sp>
        <p:nvSpPr>
          <p:cNvPr id="46098" name="Text Box 18"/>
          <p:cNvSpPr txBox="1">
            <a:spLocks noChangeArrowheads="1"/>
          </p:cNvSpPr>
          <p:nvPr/>
        </p:nvSpPr>
        <p:spPr bwMode="auto">
          <a:xfrm>
            <a:off x="762000" y="3124200"/>
            <a:ext cx="2209800" cy="366713"/>
          </a:xfrm>
          <a:prstGeom prst="rect">
            <a:avLst/>
          </a:prstGeom>
          <a:noFill/>
          <a:ln w="9525">
            <a:noFill/>
            <a:miter lim="800000"/>
            <a:headEnd/>
            <a:tailEnd/>
          </a:ln>
          <a:effectLst/>
        </p:spPr>
        <p:txBody>
          <a:bodyPr>
            <a:spAutoFit/>
          </a:bodyPr>
          <a:lstStyle/>
          <a:p>
            <a:pPr>
              <a:spcBef>
                <a:spcPct val="50000"/>
              </a:spcBef>
            </a:pPr>
            <a:endParaRPr lang="en-US">
              <a:solidFill>
                <a:srgbClr val="000000"/>
              </a:solidFill>
              <a:effectLst>
                <a:outerShdw blurRad="38100" dist="38100" dir="2700000" algn="tl">
                  <a:srgbClr val="C0C0C0"/>
                </a:outerShdw>
              </a:effectLst>
            </a:endParaRPr>
          </a:p>
        </p:txBody>
      </p:sp>
      <p:sp>
        <p:nvSpPr>
          <p:cNvPr id="46099" name="Text Box 19"/>
          <p:cNvSpPr txBox="1">
            <a:spLocks noChangeArrowheads="1"/>
          </p:cNvSpPr>
          <p:nvPr/>
        </p:nvSpPr>
        <p:spPr bwMode="auto">
          <a:xfrm>
            <a:off x="762000" y="2743200"/>
            <a:ext cx="2971800"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000000"/>
                </a:solidFill>
                <a:effectLst>
                  <a:outerShdw blurRad="38100" dist="38100" dir="2700000" algn="tl">
                    <a:srgbClr val="C0C0C0"/>
                  </a:outerShdw>
                </a:effectLst>
              </a:rPr>
              <a:t>  2s     </a:t>
            </a:r>
            <a:r>
              <a:rPr lang="en-US" sz="2800" dirty="0" smtClean="0">
                <a:solidFill>
                  <a:srgbClr val="000000"/>
                </a:solidFill>
                <a:effectLst>
                  <a:outerShdw blurRad="38100" dist="38100" dir="2700000" algn="tl">
                    <a:srgbClr val="C0C0C0"/>
                  </a:outerShdw>
                </a:effectLst>
              </a:rPr>
              <a:t>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y</a:t>
            </a:r>
            <a:endParaRPr lang="en-US" sz="2800" dirty="0">
              <a:solidFill>
                <a:srgbClr val="000000"/>
              </a:solidFill>
              <a:effectLst>
                <a:outerShdw blurRad="38100" dist="38100" dir="2700000" algn="tl">
                  <a:srgbClr val="C0C0C0"/>
                </a:outerShdw>
              </a:effectLst>
            </a:endParaRPr>
          </a:p>
        </p:txBody>
      </p:sp>
      <p:sp>
        <p:nvSpPr>
          <p:cNvPr id="46100" name="Text Box 20"/>
          <p:cNvSpPr txBox="1">
            <a:spLocks noChangeArrowheads="1"/>
          </p:cNvSpPr>
          <p:nvPr/>
        </p:nvSpPr>
        <p:spPr bwMode="auto">
          <a:xfrm>
            <a:off x="5486400" y="2514600"/>
            <a:ext cx="1295400" cy="523220"/>
          </a:xfrm>
          <a:prstGeom prst="rect">
            <a:avLst/>
          </a:prstGeom>
          <a:noFill/>
          <a:ln w="9525">
            <a:noFill/>
            <a:miter lim="800000"/>
            <a:headEnd/>
            <a:tailEnd/>
          </a:ln>
          <a:effectLst/>
        </p:spPr>
        <p:txBody>
          <a:bodyPr>
            <a:spAutoFit/>
          </a:bodyPr>
          <a:lstStyle/>
          <a:p>
            <a:pPr>
              <a:spcBef>
                <a:spcPct val="50000"/>
              </a:spcBef>
            </a:pPr>
            <a:r>
              <a:rPr lang="en-US" sz="2800" dirty="0" err="1">
                <a:solidFill>
                  <a:srgbClr val="000000"/>
                </a:solidFill>
                <a:effectLst>
                  <a:outerShdw blurRad="38100" dist="38100" dir="2700000" algn="tl">
                    <a:srgbClr val="C0C0C0"/>
                  </a:outerShdw>
                </a:effectLst>
              </a:rPr>
              <a:t>sp</a:t>
            </a:r>
            <a:endParaRPr lang="en-US" sz="2800" dirty="0">
              <a:solidFill>
                <a:srgbClr val="000000"/>
              </a:solidFill>
              <a:effectLst>
                <a:outerShdw blurRad="38100" dist="38100" dir="2700000" algn="tl">
                  <a:srgbClr val="C0C0C0"/>
                </a:outerShdw>
              </a:effectLst>
            </a:endParaRPr>
          </a:p>
        </p:txBody>
      </p:sp>
      <p:sp>
        <p:nvSpPr>
          <p:cNvPr id="46101" name="Text Box 21"/>
          <p:cNvSpPr txBox="1">
            <a:spLocks noChangeArrowheads="1"/>
          </p:cNvSpPr>
          <p:nvPr/>
        </p:nvSpPr>
        <p:spPr bwMode="auto">
          <a:xfrm>
            <a:off x="304800" y="4419600"/>
            <a:ext cx="4038600" cy="523220"/>
          </a:xfrm>
          <a:prstGeom prst="rect">
            <a:avLst/>
          </a:prstGeom>
          <a:noFill/>
          <a:ln w="9525">
            <a:noFill/>
            <a:miter lim="800000"/>
            <a:headEnd/>
            <a:tailEnd/>
          </a:ln>
          <a:effectLst/>
        </p:spPr>
        <p:txBody>
          <a:bodyPr>
            <a:spAutoFit/>
          </a:bodyPr>
          <a:lstStyle/>
          <a:p>
            <a:pPr>
              <a:spcBef>
                <a:spcPct val="50000"/>
              </a:spcBef>
            </a:pPr>
            <a:r>
              <a:rPr lang="en-US" sz="2800" dirty="0">
                <a:solidFill>
                  <a:srgbClr val="000000"/>
                </a:solidFill>
                <a:effectLst>
                  <a:outerShdw blurRad="38100" dist="38100" dir="2700000" algn="tl">
                    <a:srgbClr val="C0C0C0"/>
                  </a:outerShdw>
                </a:effectLst>
              </a:rPr>
              <a:t>2s      </a:t>
            </a:r>
            <a:r>
              <a:rPr lang="en-US" sz="2800" dirty="0" smtClean="0">
                <a:solidFill>
                  <a:srgbClr val="000000"/>
                </a:solidFill>
                <a:effectLst>
                  <a:outerShdw blurRad="38100" dist="38100" dir="2700000" algn="tl">
                    <a:srgbClr val="C0C0C0"/>
                  </a:outerShdw>
                </a:effectLst>
              </a:rPr>
              <a:t>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y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x</a:t>
            </a:r>
            <a:endParaRPr lang="en-US" sz="2800" dirty="0">
              <a:solidFill>
                <a:srgbClr val="000000"/>
              </a:solidFill>
              <a:effectLst>
                <a:outerShdw blurRad="38100" dist="38100" dir="2700000" algn="tl">
                  <a:srgbClr val="C0C0C0"/>
                </a:outerShdw>
              </a:effectLst>
            </a:endParaRPr>
          </a:p>
        </p:txBody>
      </p:sp>
      <p:sp>
        <p:nvSpPr>
          <p:cNvPr id="46102" name="Text Box 22"/>
          <p:cNvSpPr txBox="1">
            <a:spLocks noChangeArrowheads="1"/>
          </p:cNvSpPr>
          <p:nvPr/>
        </p:nvSpPr>
        <p:spPr bwMode="auto">
          <a:xfrm>
            <a:off x="6400800" y="4495800"/>
            <a:ext cx="1371600" cy="584775"/>
          </a:xfrm>
          <a:prstGeom prst="rect">
            <a:avLst/>
          </a:prstGeom>
          <a:noFill/>
          <a:ln w="9525">
            <a:noFill/>
            <a:miter lim="800000"/>
            <a:headEnd/>
            <a:tailEnd/>
          </a:ln>
          <a:effectLst/>
        </p:spPr>
        <p:txBody>
          <a:bodyPr>
            <a:spAutoFit/>
          </a:bodyPr>
          <a:lstStyle/>
          <a:p>
            <a:pPr>
              <a:spcBef>
                <a:spcPct val="50000"/>
              </a:spcBef>
            </a:pPr>
            <a:r>
              <a:rPr lang="en-US" sz="3200" dirty="0">
                <a:solidFill>
                  <a:srgbClr val="000000"/>
                </a:solidFill>
                <a:effectLst>
                  <a:outerShdw blurRad="38100" dist="38100" dir="2700000" algn="tl">
                    <a:srgbClr val="C0C0C0"/>
                  </a:outerShdw>
                </a:effectLst>
              </a:rPr>
              <a:t>sp</a:t>
            </a:r>
            <a:r>
              <a:rPr lang="en-US" sz="3200" baseline="30000" dirty="0">
                <a:solidFill>
                  <a:srgbClr val="000000"/>
                </a:solidFill>
                <a:effectLst>
                  <a:outerShdw blurRad="38100" dist="38100" dir="2700000" algn="tl">
                    <a:srgbClr val="C0C0C0"/>
                  </a:outerShdw>
                </a:effectLst>
              </a:rPr>
              <a:t>2</a:t>
            </a:r>
            <a:endParaRPr lang="en-US" sz="3200" dirty="0">
              <a:solidFill>
                <a:srgbClr val="000000"/>
              </a:solidFill>
              <a:effectLst>
                <a:outerShdw blurRad="38100" dist="38100" dir="2700000" algn="tl">
                  <a:srgbClr val="C0C0C0"/>
                </a:outerShdw>
              </a:effectLst>
            </a:endParaRPr>
          </a:p>
        </p:txBody>
      </p:sp>
      <p:sp>
        <p:nvSpPr>
          <p:cNvPr id="46103" name="Text Box 23"/>
          <p:cNvSpPr txBox="1">
            <a:spLocks noChangeArrowheads="1"/>
          </p:cNvSpPr>
          <p:nvPr/>
        </p:nvSpPr>
        <p:spPr bwMode="auto">
          <a:xfrm>
            <a:off x="304800" y="1295400"/>
            <a:ext cx="2971800" cy="400110"/>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000000"/>
                </a:solidFill>
                <a:effectLst>
                  <a:outerShdw blurRad="38100" dist="38100" dir="2700000" algn="tl">
                    <a:srgbClr val="C0C0C0"/>
                  </a:outerShdw>
                </a:effectLst>
              </a:rPr>
              <a:t>Atomic orbitals (AO)</a:t>
            </a:r>
          </a:p>
        </p:txBody>
      </p:sp>
      <p:sp>
        <p:nvSpPr>
          <p:cNvPr id="46104" name="Text Box 24"/>
          <p:cNvSpPr txBox="1">
            <a:spLocks noChangeArrowheads="1"/>
          </p:cNvSpPr>
          <p:nvPr/>
        </p:nvSpPr>
        <p:spPr bwMode="auto">
          <a:xfrm>
            <a:off x="3429000" y="1295400"/>
            <a:ext cx="5638800" cy="830997"/>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FF0066"/>
                </a:solidFill>
                <a:effectLst>
                  <a:outerShdw blurRad="38100" dist="38100" dir="2700000" algn="tl">
                    <a:srgbClr val="C0C0C0"/>
                  </a:outerShdw>
                </a:effectLst>
              </a:rPr>
              <a:t>L</a:t>
            </a:r>
            <a:r>
              <a:rPr lang="en-US" sz="2400" dirty="0">
                <a:solidFill>
                  <a:srgbClr val="000000"/>
                </a:solidFill>
                <a:effectLst>
                  <a:outerShdw blurRad="38100" dist="38100" dir="2700000" algn="tl">
                    <a:srgbClr val="C0C0C0"/>
                  </a:outerShdw>
                </a:effectLst>
              </a:rPr>
              <a:t>inearly </a:t>
            </a:r>
            <a:r>
              <a:rPr lang="en-US" sz="2400" dirty="0" smtClean="0">
                <a:solidFill>
                  <a:srgbClr val="FF0066"/>
                </a:solidFill>
                <a:effectLst>
                  <a:outerShdw blurRad="38100" dist="38100" dir="2700000" algn="tl">
                    <a:srgbClr val="C0C0C0"/>
                  </a:outerShdw>
                </a:effectLst>
              </a:rPr>
              <a:t>C</a:t>
            </a:r>
            <a:r>
              <a:rPr lang="en-US" sz="2400" dirty="0" smtClean="0">
                <a:solidFill>
                  <a:srgbClr val="000000"/>
                </a:solidFill>
                <a:effectLst>
                  <a:outerShdw blurRad="38100" dist="38100" dir="2700000" algn="tl">
                    <a:srgbClr val="C0C0C0"/>
                  </a:outerShdw>
                </a:effectLst>
              </a:rPr>
              <a:t>ombined </a:t>
            </a:r>
            <a:r>
              <a:rPr lang="en-US" sz="2400" dirty="0">
                <a:solidFill>
                  <a:srgbClr val="FF0066"/>
                </a:solidFill>
                <a:effectLst>
                  <a:outerShdw blurRad="38100" dist="38100" dir="2700000" algn="tl">
                    <a:srgbClr val="C0C0C0"/>
                  </a:outerShdw>
                </a:effectLst>
              </a:rPr>
              <a:t>A</a:t>
            </a:r>
            <a:r>
              <a:rPr lang="en-US" sz="2400" dirty="0" smtClean="0">
                <a:solidFill>
                  <a:srgbClr val="000000"/>
                </a:solidFill>
                <a:effectLst>
                  <a:outerShdw blurRad="38100" dist="38100" dir="2700000" algn="tl">
                    <a:srgbClr val="C0C0C0"/>
                  </a:outerShdw>
                </a:effectLst>
              </a:rPr>
              <a:t>tomic </a:t>
            </a:r>
            <a:r>
              <a:rPr lang="en-US" sz="2400" dirty="0">
                <a:solidFill>
                  <a:srgbClr val="FF0066"/>
                </a:solidFill>
                <a:effectLst>
                  <a:outerShdw blurRad="38100" dist="38100" dir="2700000" algn="tl">
                    <a:srgbClr val="C0C0C0"/>
                  </a:outerShdw>
                </a:effectLst>
              </a:rPr>
              <a:t>O</a:t>
            </a:r>
            <a:r>
              <a:rPr lang="en-US" sz="2400" dirty="0" smtClean="0">
                <a:solidFill>
                  <a:srgbClr val="000000"/>
                </a:solidFill>
                <a:effectLst>
                  <a:outerShdw blurRad="38100" dist="38100" dir="2700000" algn="tl">
                    <a:srgbClr val="C0C0C0"/>
                  </a:outerShdw>
                </a:effectLst>
              </a:rPr>
              <a:t>rbitals 		(</a:t>
            </a:r>
            <a:r>
              <a:rPr lang="en-US" sz="2400" dirty="0">
                <a:solidFill>
                  <a:srgbClr val="FF0066"/>
                </a:solidFill>
                <a:effectLst>
                  <a:outerShdw blurRad="38100" dist="38100" dir="2700000" algn="tl">
                    <a:srgbClr val="C0C0C0"/>
                  </a:outerShdw>
                </a:effectLst>
              </a:rPr>
              <a:t>LCAO</a:t>
            </a:r>
            <a:r>
              <a:rPr lang="en-US" sz="2400" dirty="0">
                <a:solidFill>
                  <a:srgbClr val="000000"/>
                </a:solidFill>
                <a:effectLst>
                  <a:outerShdw blurRad="38100" dist="38100" dir="2700000" algn="tl">
                    <a:srgbClr val="C0C0C0"/>
                  </a:outerShdw>
                </a:effectLst>
              </a:rPr>
              <a:t>)</a:t>
            </a:r>
          </a:p>
        </p:txBody>
      </p:sp>
      <p:sp>
        <p:nvSpPr>
          <p:cNvPr id="46105" name="Text Box 25"/>
          <p:cNvSpPr txBox="1">
            <a:spLocks noChangeArrowheads="1"/>
          </p:cNvSpPr>
          <p:nvPr/>
        </p:nvSpPr>
        <p:spPr bwMode="auto">
          <a:xfrm>
            <a:off x="685800" y="740033"/>
            <a:ext cx="8382000" cy="646331"/>
          </a:xfrm>
          <a:prstGeom prst="rect">
            <a:avLst/>
          </a:prstGeom>
          <a:solidFill>
            <a:srgbClr val="FFFF99"/>
          </a:solidFill>
          <a:ln w="9525">
            <a:noFill/>
            <a:miter lim="800000"/>
            <a:headEnd/>
            <a:tailEnd/>
          </a:ln>
          <a:effectLst/>
        </p:spPr>
        <p:txBody>
          <a:bodyPr wrap="square">
            <a:spAutoFit/>
          </a:bodyPr>
          <a:lstStyle/>
          <a:p>
            <a:pPr>
              <a:spcBef>
                <a:spcPct val="50000"/>
              </a:spcBef>
            </a:pPr>
            <a:r>
              <a:rPr lang="en-US" sz="3600" dirty="0" smtClean="0">
                <a:solidFill>
                  <a:srgbClr val="000000"/>
                </a:solidFill>
                <a:effectLst>
                  <a:outerShdw blurRad="38100" dist="38100" dir="2700000" algn="tl">
                    <a:srgbClr val="FFFFFF"/>
                  </a:outerShdw>
                </a:effectLst>
              </a:rPr>
              <a:t>#AO </a:t>
            </a:r>
            <a:r>
              <a:rPr lang="en-US" sz="3600" dirty="0">
                <a:solidFill>
                  <a:srgbClr val="000000"/>
                </a:solidFill>
                <a:effectLst>
                  <a:outerShdw blurRad="38100" dist="38100" dir="2700000" algn="tl">
                    <a:srgbClr val="FFFFFF"/>
                  </a:outerShdw>
                </a:effectLst>
              </a:rPr>
              <a:t>= number of </a:t>
            </a:r>
            <a:r>
              <a:rPr lang="en-US" sz="3600" dirty="0" smtClean="0">
                <a:solidFill>
                  <a:srgbClr val="000000"/>
                </a:solidFill>
                <a:effectLst>
                  <a:outerShdw blurRad="38100" dist="38100" dir="2700000" algn="tl">
                    <a:srgbClr val="FFFFFF"/>
                  </a:outerShdw>
                </a:effectLst>
              </a:rPr>
              <a:t>identical lobes </a:t>
            </a:r>
            <a:r>
              <a:rPr lang="en-US" sz="3600" dirty="0">
                <a:solidFill>
                  <a:srgbClr val="000000"/>
                </a:solidFill>
                <a:effectLst>
                  <a:outerShdw blurRad="38100" dist="38100" dir="2700000" algn="tl">
                    <a:srgbClr val="FFFFFF"/>
                  </a:outerShdw>
                </a:effectLst>
              </a:rPr>
              <a:t>in </a:t>
            </a:r>
            <a:r>
              <a:rPr lang="en-US" sz="3600" dirty="0">
                <a:solidFill>
                  <a:srgbClr val="FF0066"/>
                </a:solidFill>
                <a:effectLst>
                  <a:outerShdw blurRad="38100" dist="38100" dir="2700000" algn="tl">
                    <a:srgbClr val="000000"/>
                  </a:outerShdw>
                </a:effectLst>
              </a:rPr>
              <a:t>LCAO</a:t>
            </a:r>
          </a:p>
        </p:txBody>
      </p:sp>
      <p:pic>
        <p:nvPicPr>
          <p:cNvPr id="46106" name="Picture 26"/>
          <p:cNvPicPr>
            <a:picLocks noChangeAspect="1" noChangeArrowheads="1"/>
          </p:cNvPicPr>
          <p:nvPr/>
        </p:nvPicPr>
        <p:blipFill>
          <a:blip r:embed="rId6" cstate="print"/>
          <a:srcRect/>
          <a:stretch>
            <a:fillRect/>
          </a:stretch>
        </p:blipFill>
        <p:spPr bwMode="auto">
          <a:xfrm>
            <a:off x="7239000" y="4572000"/>
            <a:ext cx="1244600" cy="1384300"/>
          </a:xfrm>
          <a:prstGeom prst="rect">
            <a:avLst/>
          </a:prstGeom>
          <a:noFill/>
          <a:ln w="9525">
            <a:noFill/>
            <a:miter lim="800000"/>
            <a:headEnd/>
            <a:tailEnd/>
          </a:ln>
          <a:effectLst/>
        </p:spPr>
      </p:pic>
      <p:sp>
        <p:nvSpPr>
          <p:cNvPr id="46108" name="Line 28"/>
          <p:cNvSpPr>
            <a:spLocks noChangeShapeType="1"/>
          </p:cNvSpPr>
          <p:nvPr/>
        </p:nvSpPr>
        <p:spPr bwMode="auto">
          <a:xfrm>
            <a:off x="5486400" y="5410200"/>
            <a:ext cx="1219200" cy="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sp>
        <p:nvSpPr>
          <p:cNvPr id="46110" name="Text Box 30"/>
          <p:cNvSpPr txBox="1">
            <a:spLocks noChangeArrowheads="1"/>
          </p:cNvSpPr>
          <p:nvPr/>
        </p:nvSpPr>
        <p:spPr bwMode="auto">
          <a:xfrm>
            <a:off x="381000" y="6096000"/>
            <a:ext cx="4876800"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000000"/>
                </a:solidFill>
                <a:effectLst>
                  <a:outerShdw blurRad="38100" dist="38100" dir="2700000" algn="tl">
                    <a:srgbClr val="C0C0C0"/>
                  </a:outerShdw>
                </a:effectLst>
              </a:rPr>
              <a:t>2s        </a:t>
            </a:r>
            <a:r>
              <a:rPr lang="en-US" sz="2800" dirty="0" smtClean="0">
                <a:solidFill>
                  <a:srgbClr val="000000"/>
                </a:solidFill>
                <a:effectLst>
                  <a:outerShdw blurRad="38100" dist="38100" dir="2700000" algn="tl">
                    <a:srgbClr val="C0C0C0"/>
                  </a:outerShdw>
                </a:effectLst>
              </a:rPr>
              <a:t>2p</a:t>
            </a:r>
            <a:r>
              <a:rPr lang="en-US" sz="2800" baseline="-25000" dirty="0" smtClean="0">
                <a:solidFill>
                  <a:srgbClr val="000000"/>
                </a:solidFill>
                <a:effectLst>
                  <a:outerShdw blurRad="38100" dist="38100" dir="2700000" algn="tl">
                    <a:srgbClr val="C0C0C0"/>
                  </a:outerShdw>
                </a:effectLst>
              </a:rPr>
              <a:t>y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x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z </a:t>
            </a:r>
            <a:endParaRPr lang="en-US" sz="2800" dirty="0">
              <a:solidFill>
                <a:srgbClr val="000000"/>
              </a:solidFill>
              <a:effectLst>
                <a:outerShdw blurRad="38100" dist="38100" dir="2700000" algn="tl">
                  <a:srgbClr val="C0C0C0"/>
                </a:outerShdw>
              </a:effectLst>
            </a:endParaRPr>
          </a:p>
        </p:txBody>
      </p:sp>
      <p:pic>
        <p:nvPicPr>
          <p:cNvPr id="46111" name="Picture 31"/>
          <p:cNvPicPr>
            <a:picLocks noChangeAspect="1" noChangeArrowheads="1"/>
          </p:cNvPicPr>
          <p:nvPr/>
        </p:nvPicPr>
        <p:blipFill>
          <a:blip r:embed="rId7" cstate="print"/>
          <a:srcRect/>
          <a:stretch>
            <a:fillRect/>
          </a:stretch>
        </p:blipFill>
        <p:spPr bwMode="auto">
          <a:xfrm>
            <a:off x="228600" y="4953000"/>
            <a:ext cx="4660900" cy="1168400"/>
          </a:xfrm>
          <a:prstGeom prst="rect">
            <a:avLst/>
          </a:prstGeom>
          <a:noFill/>
          <a:ln w="9525">
            <a:noFill/>
            <a:miter lim="800000"/>
            <a:headEnd/>
            <a:tailEnd/>
          </a:ln>
          <a:effectLst/>
        </p:spPr>
      </p:pic>
      <p:sp>
        <p:nvSpPr>
          <p:cNvPr id="46112" name="Text Box 32"/>
          <p:cNvSpPr txBox="1">
            <a:spLocks noChangeArrowheads="1"/>
          </p:cNvSpPr>
          <p:nvPr/>
        </p:nvSpPr>
        <p:spPr bwMode="auto">
          <a:xfrm>
            <a:off x="6477000" y="6019800"/>
            <a:ext cx="914400" cy="707886"/>
          </a:xfrm>
          <a:prstGeom prst="rect">
            <a:avLst/>
          </a:prstGeom>
          <a:noFill/>
          <a:ln w="9525">
            <a:noFill/>
            <a:miter lim="800000"/>
            <a:headEnd/>
            <a:tailEnd/>
          </a:ln>
          <a:effectLst/>
        </p:spPr>
        <p:txBody>
          <a:bodyPr>
            <a:spAutoFit/>
          </a:bodyPr>
          <a:lstStyle/>
          <a:p>
            <a:pPr>
              <a:spcBef>
                <a:spcPct val="50000"/>
              </a:spcBef>
            </a:pPr>
            <a:r>
              <a:rPr lang="en-US" sz="3600" dirty="0">
                <a:solidFill>
                  <a:srgbClr val="000000"/>
                </a:solidFill>
                <a:effectLst>
                  <a:outerShdw blurRad="38100" dist="38100" dir="2700000" algn="tl">
                    <a:srgbClr val="C0C0C0"/>
                  </a:outerShdw>
                </a:effectLst>
              </a:rPr>
              <a:t>sp</a:t>
            </a:r>
            <a:r>
              <a:rPr lang="en-US" sz="4000" baseline="30000" dirty="0">
                <a:solidFill>
                  <a:srgbClr val="000000"/>
                </a:solidFill>
                <a:effectLst>
                  <a:outerShdw blurRad="38100" dist="38100" dir="2700000" algn="tl">
                    <a:srgbClr val="C0C0C0"/>
                  </a:outerShdw>
                </a:effectLst>
              </a:rPr>
              <a:t>3</a:t>
            </a:r>
            <a:endParaRPr lang="en-US" sz="4000" dirty="0">
              <a:solidFill>
                <a:srgbClr val="000000"/>
              </a:solidFill>
              <a:effectLst>
                <a:outerShdw blurRad="38100" dist="38100" dir="2700000" algn="tl">
                  <a:srgbClr val="C0C0C0"/>
                </a:outerShdw>
              </a:effectLst>
            </a:endParaRPr>
          </a:p>
        </p:txBody>
      </p:sp>
      <p:sp>
        <p:nvSpPr>
          <p:cNvPr id="22" name="TextBox 21"/>
          <p:cNvSpPr txBox="1"/>
          <p:nvPr/>
        </p:nvSpPr>
        <p:spPr>
          <a:xfrm>
            <a:off x="6934200" y="1905000"/>
            <a:ext cx="1600200" cy="461665"/>
          </a:xfrm>
          <a:prstGeom prst="rect">
            <a:avLst/>
          </a:prstGeom>
          <a:noFill/>
        </p:spPr>
        <p:txBody>
          <a:bodyPr wrap="square" rtlCol="0">
            <a:spAutoFit/>
          </a:bodyPr>
          <a:lstStyle/>
          <a:p>
            <a:r>
              <a:rPr lang="en-US" sz="2400" dirty="0" smtClean="0">
                <a:solidFill>
                  <a:srgbClr val="000000"/>
                </a:solidFill>
              </a:rPr>
              <a:t>linear</a:t>
            </a:r>
            <a:endParaRPr lang="en-US" sz="2400" dirty="0">
              <a:solidFill>
                <a:srgbClr val="000000"/>
              </a:solidFill>
            </a:endParaRPr>
          </a:p>
        </p:txBody>
      </p:sp>
      <p:sp>
        <p:nvSpPr>
          <p:cNvPr id="23" name="TextBox 22"/>
          <p:cNvSpPr txBox="1"/>
          <p:nvPr/>
        </p:nvSpPr>
        <p:spPr>
          <a:xfrm>
            <a:off x="7086600" y="3124200"/>
            <a:ext cx="1600200" cy="830997"/>
          </a:xfrm>
          <a:prstGeom prst="rect">
            <a:avLst/>
          </a:prstGeom>
          <a:noFill/>
        </p:spPr>
        <p:txBody>
          <a:bodyPr wrap="square" rtlCol="0">
            <a:spAutoFit/>
          </a:bodyPr>
          <a:lstStyle/>
          <a:p>
            <a:r>
              <a:rPr lang="en-US" sz="2400" dirty="0" err="1" smtClean="0">
                <a:solidFill>
                  <a:srgbClr val="000000"/>
                </a:solidFill>
              </a:rPr>
              <a:t>trigonal</a:t>
            </a:r>
            <a:r>
              <a:rPr lang="en-US" sz="2400" dirty="0" smtClean="0">
                <a:solidFill>
                  <a:srgbClr val="000000"/>
                </a:solidFill>
              </a:rPr>
              <a:t> plane</a:t>
            </a:r>
            <a:endParaRPr lang="en-US" sz="2400" dirty="0">
              <a:solidFill>
                <a:srgbClr val="000000"/>
              </a:solidFill>
            </a:endParaRPr>
          </a:p>
        </p:txBody>
      </p:sp>
      <p:sp>
        <p:nvSpPr>
          <p:cNvPr id="24" name="TextBox 23"/>
          <p:cNvSpPr txBox="1"/>
          <p:nvPr/>
        </p:nvSpPr>
        <p:spPr>
          <a:xfrm>
            <a:off x="7239000" y="4191000"/>
            <a:ext cx="1600200" cy="461665"/>
          </a:xfrm>
          <a:prstGeom prst="rect">
            <a:avLst/>
          </a:prstGeom>
          <a:noFill/>
        </p:spPr>
        <p:txBody>
          <a:bodyPr wrap="square" rtlCol="0">
            <a:spAutoFit/>
          </a:bodyPr>
          <a:lstStyle/>
          <a:p>
            <a:r>
              <a:rPr lang="en-US" sz="2400" dirty="0" smtClean="0">
                <a:solidFill>
                  <a:srgbClr val="000000"/>
                </a:solidFill>
              </a:rPr>
              <a:t>pyramid</a:t>
            </a:r>
            <a:endParaRPr lang="en-US" sz="2400" dirty="0">
              <a:solidFill>
                <a:srgbClr val="000000"/>
              </a:solidFill>
            </a:endParaRPr>
          </a:p>
        </p:txBody>
      </p:sp>
    </p:spTree>
    <p:extLst>
      <p:ext uri="{BB962C8B-B14F-4D97-AF65-F5344CB8AC3E}">
        <p14:creationId xmlns:p14="http://schemas.microsoft.com/office/powerpoint/2010/main" val="418358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105"/>
                                        </p:tgtEl>
                                        <p:attrNameLst>
                                          <p:attrName>style.visibility</p:attrName>
                                        </p:attrNameLst>
                                      </p:cBhvr>
                                      <p:to>
                                        <p:strVal val="visible"/>
                                      </p:to>
                                    </p:set>
                                    <p:animEffect transition="in" filter="blinds(horizontal)">
                                      <p:cBhvr>
                                        <p:cTn id="7" dur="500"/>
                                        <p:tgtEl>
                                          <p:spTgt spid="4610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6090"/>
                                        </p:tgtEl>
                                        <p:attrNameLst>
                                          <p:attrName>style.visibility</p:attrName>
                                        </p:attrNameLst>
                                      </p:cBhvr>
                                      <p:to>
                                        <p:strVal val="visible"/>
                                      </p:to>
                                    </p:set>
                                    <p:animEffect transition="in" filter="box(in)">
                                      <p:cBhvr>
                                        <p:cTn id="12" dur="500"/>
                                        <p:tgtEl>
                                          <p:spTgt spid="4609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6099"/>
                                        </p:tgtEl>
                                        <p:attrNameLst>
                                          <p:attrName>style.visibility</p:attrName>
                                        </p:attrNameLst>
                                      </p:cBhvr>
                                      <p:to>
                                        <p:strVal val="visible"/>
                                      </p:to>
                                    </p:set>
                                    <p:animEffect transition="in" filter="box(in)">
                                      <p:cBhvr>
                                        <p:cTn id="17" dur="500"/>
                                        <p:tgtEl>
                                          <p:spTgt spid="4609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6088"/>
                                        </p:tgtEl>
                                        <p:attrNameLst>
                                          <p:attrName>style.visibility</p:attrName>
                                        </p:attrNameLst>
                                      </p:cBhvr>
                                      <p:to>
                                        <p:strVal val="visible"/>
                                      </p:to>
                                    </p:set>
                                    <p:animEffect transition="in" filter="box(in)">
                                      <p:cBhvr>
                                        <p:cTn id="22" dur="500"/>
                                        <p:tgtEl>
                                          <p:spTgt spid="4608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6091"/>
                                        </p:tgtEl>
                                        <p:attrNameLst>
                                          <p:attrName>style.visibility</p:attrName>
                                        </p:attrNameLst>
                                      </p:cBhvr>
                                      <p:to>
                                        <p:strVal val="visible"/>
                                      </p:to>
                                    </p:set>
                                    <p:animEffect transition="in" filter="checkerboard(across)">
                                      <p:cBhvr>
                                        <p:cTn id="27" dur="500"/>
                                        <p:tgtEl>
                                          <p:spTgt spid="4609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6100"/>
                                        </p:tgtEl>
                                        <p:attrNameLst>
                                          <p:attrName>style.visibility</p:attrName>
                                        </p:attrNameLst>
                                      </p:cBhvr>
                                      <p:to>
                                        <p:strVal val="visible"/>
                                      </p:to>
                                    </p:set>
                                    <p:animEffect transition="in" filter="checkerboard(across)">
                                      <p:cBhvr>
                                        <p:cTn id="32" dur="500"/>
                                        <p:tgtEl>
                                          <p:spTgt spid="4610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6092"/>
                                        </p:tgtEl>
                                        <p:attrNameLst>
                                          <p:attrName>style.visibility</p:attrName>
                                        </p:attrNameLst>
                                      </p:cBhvr>
                                      <p:to>
                                        <p:strVal val="visible"/>
                                      </p:to>
                                    </p:set>
                                    <p:animEffect transition="in" filter="box(in)">
                                      <p:cBhvr>
                                        <p:cTn id="42" dur="500"/>
                                        <p:tgtEl>
                                          <p:spTgt spid="4609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6101"/>
                                        </p:tgtEl>
                                        <p:attrNameLst>
                                          <p:attrName>style.visibility</p:attrName>
                                        </p:attrNameLst>
                                      </p:cBhvr>
                                      <p:to>
                                        <p:strVal val="visible"/>
                                      </p:to>
                                    </p:set>
                                    <p:animEffect transition="in" filter="box(in)">
                                      <p:cBhvr>
                                        <p:cTn id="47" dur="500"/>
                                        <p:tgtEl>
                                          <p:spTgt spid="4610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6093"/>
                                        </p:tgtEl>
                                        <p:attrNameLst>
                                          <p:attrName>style.visibility</p:attrName>
                                        </p:attrNameLst>
                                      </p:cBhvr>
                                      <p:to>
                                        <p:strVal val="visible"/>
                                      </p:to>
                                    </p:set>
                                    <p:animEffect transition="in" filter="box(in)">
                                      <p:cBhvr>
                                        <p:cTn id="52" dur="500"/>
                                        <p:tgtEl>
                                          <p:spTgt spid="4609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46096"/>
                                        </p:tgtEl>
                                        <p:attrNameLst>
                                          <p:attrName>style.visibility</p:attrName>
                                        </p:attrNameLst>
                                      </p:cBhvr>
                                      <p:to>
                                        <p:strVal val="visible"/>
                                      </p:to>
                                    </p:set>
                                    <p:animEffect transition="in" filter="box(in)">
                                      <p:cBhvr>
                                        <p:cTn id="57" dur="500"/>
                                        <p:tgtEl>
                                          <p:spTgt spid="46096"/>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46102"/>
                                        </p:tgtEl>
                                        <p:attrNameLst>
                                          <p:attrName>style.visibility</p:attrName>
                                        </p:attrNameLst>
                                      </p:cBhvr>
                                      <p:to>
                                        <p:strVal val="visible"/>
                                      </p:to>
                                    </p:set>
                                    <p:animEffect transition="in" filter="box(in)">
                                      <p:cBhvr>
                                        <p:cTn id="62" dur="500"/>
                                        <p:tgtEl>
                                          <p:spTgt spid="4610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46111"/>
                                        </p:tgtEl>
                                        <p:attrNameLst>
                                          <p:attrName>style.visibility</p:attrName>
                                        </p:attrNameLst>
                                      </p:cBhvr>
                                      <p:to>
                                        <p:strVal val="visible"/>
                                      </p:to>
                                    </p:set>
                                    <p:animEffect transition="in" filter="box(in)">
                                      <p:cBhvr>
                                        <p:cTn id="72" dur="500"/>
                                        <p:tgtEl>
                                          <p:spTgt spid="46111"/>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46110"/>
                                        </p:tgtEl>
                                        <p:attrNameLst>
                                          <p:attrName>style.visibility</p:attrName>
                                        </p:attrNameLst>
                                      </p:cBhvr>
                                      <p:to>
                                        <p:strVal val="visible"/>
                                      </p:to>
                                    </p:set>
                                    <p:animEffect transition="in" filter="dissolve">
                                      <p:cBhvr>
                                        <p:cTn id="77" dur="500"/>
                                        <p:tgtEl>
                                          <p:spTgt spid="46110"/>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6108"/>
                                        </p:tgtEl>
                                        <p:attrNameLst>
                                          <p:attrName>style.visibility</p:attrName>
                                        </p:attrNameLst>
                                      </p:cBhvr>
                                      <p:to>
                                        <p:strVal val="visible"/>
                                      </p:to>
                                    </p:set>
                                    <p:animEffect transition="in" filter="box(in)">
                                      <p:cBhvr>
                                        <p:cTn id="82" dur="500"/>
                                        <p:tgtEl>
                                          <p:spTgt spid="46108"/>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46106"/>
                                        </p:tgtEl>
                                        <p:attrNameLst>
                                          <p:attrName>style.visibility</p:attrName>
                                        </p:attrNameLst>
                                      </p:cBhvr>
                                      <p:to>
                                        <p:strVal val="visible"/>
                                      </p:to>
                                    </p:set>
                                    <p:animEffect transition="in" filter="dissolve">
                                      <p:cBhvr>
                                        <p:cTn id="87" dur="500"/>
                                        <p:tgtEl>
                                          <p:spTgt spid="46106"/>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46112"/>
                                        </p:tgtEl>
                                        <p:attrNameLst>
                                          <p:attrName>style.visibility</p:attrName>
                                        </p:attrNameLst>
                                      </p:cBhvr>
                                      <p:to>
                                        <p:strVal val="visible"/>
                                      </p:to>
                                    </p:set>
                                    <p:animEffect transition="in" filter="box(in)">
                                      <p:cBhvr>
                                        <p:cTn id="92" dur="500"/>
                                        <p:tgtEl>
                                          <p:spTgt spid="4611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blinds(horizontal)">
                                      <p:cBhvr>
                                        <p:cTn id="9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nimBg="1"/>
      <p:bldP spid="46093" grpId="0" animBg="1"/>
      <p:bldP spid="46099" grpId="0"/>
      <p:bldP spid="46100" grpId="0"/>
      <p:bldP spid="46101" grpId="0"/>
      <p:bldP spid="46102" grpId="0"/>
      <p:bldP spid="46105" grpId="0" animBg="1"/>
      <p:bldP spid="46108" grpId="0" animBg="1"/>
      <p:bldP spid="46110" grpId="0"/>
      <p:bldP spid="46112"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0"/>
            <a:ext cx="9144000" cy="1077218"/>
          </a:xfrm>
          <a:prstGeom prst="rect">
            <a:avLst/>
          </a:prstGeom>
          <a:solidFill>
            <a:srgbClr val="FFFF00"/>
          </a:solidFill>
        </p:spPr>
        <p:txBody>
          <a:bodyPr wrap="square" rtlCol="0">
            <a:spAutoFit/>
          </a:bodyPr>
          <a:lstStyle/>
          <a:p>
            <a:r>
              <a:rPr lang="en-US" sz="3200" dirty="0" smtClean="0">
                <a:solidFill>
                  <a:srgbClr val="000000"/>
                </a:solidFill>
              </a:rPr>
              <a:t>A</a:t>
            </a:r>
            <a:r>
              <a:rPr lang="en-US" dirty="0" smtClean="0">
                <a:solidFill>
                  <a:srgbClr val="000000"/>
                </a:solidFill>
              </a:rPr>
              <a:t> </a:t>
            </a:r>
            <a:r>
              <a:rPr lang="en-US" sz="3200" dirty="0" smtClean="0">
                <a:solidFill>
                  <a:srgbClr val="000000"/>
                </a:solidFill>
              </a:rPr>
              <a:t>note about `</a:t>
            </a:r>
            <a:r>
              <a:rPr lang="en-US" sz="3200" dirty="0" smtClean="0">
                <a:solidFill>
                  <a:srgbClr val="FF0000"/>
                </a:solidFill>
              </a:rPr>
              <a:t>	lobes</a:t>
            </a:r>
            <a:r>
              <a:rPr lang="en-US" sz="3200" dirty="0" smtClean="0">
                <a:solidFill>
                  <a:srgbClr val="000000"/>
                </a:solidFill>
              </a:rPr>
              <a:t>’:</a:t>
            </a:r>
          </a:p>
          <a:p>
            <a:r>
              <a:rPr lang="en-US" sz="3200" dirty="0" smtClean="0">
                <a:solidFill>
                  <a:srgbClr val="000000"/>
                </a:solidFill>
              </a:rPr>
              <a:t>A lobe can contain either a bond or a lone pair</a:t>
            </a:r>
            <a:endParaRPr lang="en-US" sz="3200" dirty="0">
              <a:solidFill>
                <a:srgbClr val="000000"/>
              </a:solidFill>
            </a:endParaRPr>
          </a:p>
        </p:txBody>
      </p:sp>
      <p:sp>
        <p:nvSpPr>
          <p:cNvPr id="5" name="TextBox 4"/>
          <p:cNvSpPr txBox="1"/>
          <p:nvPr/>
        </p:nvSpPr>
        <p:spPr>
          <a:xfrm>
            <a:off x="1143000" y="2819400"/>
            <a:ext cx="1752600" cy="3539430"/>
          </a:xfrm>
          <a:prstGeom prst="rect">
            <a:avLst/>
          </a:prstGeom>
          <a:noFill/>
        </p:spPr>
        <p:txBody>
          <a:bodyPr wrap="square" rtlCol="0">
            <a:spAutoFit/>
          </a:bodyPr>
          <a:lstStyle/>
          <a:p>
            <a:r>
              <a:rPr lang="en-US" sz="3200" b="1" dirty="0" smtClean="0">
                <a:solidFill>
                  <a:srgbClr val="000000"/>
                </a:solidFill>
              </a:rPr>
              <a:t>NH</a:t>
            </a:r>
            <a:r>
              <a:rPr lang="en-US" sz="3200" b="1" baseline="-25000" dirty="0" smtClean="0">
                <a:solidFill>
                  <a:srgbClr val="000000"/>
                </a:solidFill>
              </a:rPr>
              <a:t>3</a:t>
            </a:r>
            <a:r>
              <a:rPr lang="en-US" sz="3200" b="1" dirty="0" smtClean="0">
                <a:solidFill>
                  <a:srgbClr val="000000"/>
                </a:solidFill>
              </a:rPr>
              <a:t> = </a:t>
            </a:r>
          </a:p>
          <a:p>
            <a:endParaRPr lang="en-US" sz="3200" b="1" dirty="0" smtClean="0">
              <a:solidFill>
                <a:srgbClr val="000000"/>
              </a:solidFill>
            </a:endParaRPr>
          </a:p>
          <a:p>
            <a:r>
              <a:rPr lang="en-US" sz="3200" b="1" dirty="0" smtClean="0">
                <a:solidFill>
                  <a:srgbClr val="000000"/>
                </a:solidFill>
              </a:rPr>
              <a:t>  H </a:t>
            </a:r>
          </a:p>
          <a:p>
            <a:r>
              <a:rPr lang="en-US" sz="3200" b="1" dirty="0" smtClean="0">
                <a:solidFill>
                  <a:srgbClr val="000000"/>
                </a:solidFill>
              </a:rPr>
              <a:t>  |</a:t>
            </a:r>
          </a:p>
          <a:p>
            <a:r>
              <a:rPr lang="en-US" sz="3200" b="1" dirty="0" smtClean="0">
                <a:solidFill>
                  <a:srgbClr val="000000"/>
                </a:solidFill>
              </a:rPr>
              <a:t>:N-H</a:t>
            </a:r>
          </a:p>
          <a:p>
            <a:r>
              <a:rPr lang="en-US" sz="3200" b="1" dirty="0" smtClean="0">
                <a:solidFill>
                  <a:srgbClr val="000000"/>
                </a:solidFill>
              </a:rPr>
              <a:t>  |</a:t>
            </a:r>
          </a:p>
          <a:p>
            <a:r>
              <a:rPr lang="en-US" sz="3200" b="1" dirty="0" smtClean="0">
                <a:solidFill>
                  <a:srgbClr val="000000"/>
                </a:solidFill>
              </a:rPr>
              <a:t>  H</a:t>
            </a:r>
            <a:endParaRPr lang="en-US" sz="3200" b="1" dirty="0">
              <a:solidFill>
                <a:srgbClr val="000000"/>
              </a:solidFill>
            </a:endParaRPr>
          </a:p>
        </p:txBody>
      </p:sp>
      <p:sp>
        <p:nvSpPr>
          <p:cNvPr id="6" name="TextBox 5"/>
          <p:cNvSpPr txBox="1"/>
          <p:nvPr/>
        </p:nvSpPr>
        <p:spPr>
          <a:xfrm>
            <a:off x="2019300" y="3835062"/>
            <a:ext cx="7124700" cy="646331"/>
          </a:xfrm>
          <a:prstGeom prst="rect">
            <a:avLst/>
          </a:prstGeom>
          <a:noFill/>
        </p:spPr>
        <p:txBody>
          <a:bodyPr wrap="square" rtlCol="0">
            <a:spAutoFit/>
          </a:bodyPr>
          <a:lstStyle/>
          <a:p>
            <a:r>
              <a:rPr lang="en-US" sz="3600" b="1" dirty="0" smtClean="0">
                <a:solidFill>
                  <a:srgbClr val="000000"/>
                </a:solidFill>
              </a:rPr>
              <a:t>= 3 bonds + 1 lone pair =&gt; 4 </a:t>
            </a:r>
            <a:r>
              <a:rPr lang="en-US" sz="3600" b="1" dirty="0" smtClean="0">
                <a:solidFill>
                  <a:srgbClr val="FF0000"/>
                </a:solidFill>
              </a:rPr>
              <a:t>lobes</a:t>
            </a:r>
            <a:endParaRPr lang="en-US" sz="3600" b="1" dirty="0">
              <a:solidFill>
                <a:srgbClr val="FF0000"/>
              </a:solidFill>
            </a:endParaRPr>
          </a:p>
        </p:txBody>
      </p:sp>
      <p:sp>
        <p:nvSpPr>
          <p:cNvPr id="7" name="TextBox 6"/>
          <p:cNvSpPr txBox="1"/>
          <p:nvPr/>
        </p:nvSpPr>
        <p:spPr>
          <a:xfrm>
            <a:off x="1219200" y="1295400"/>
            <a:ext cx="7162800" cy="646331"/>
          </a:xfrm>
          <a:prstGeom prst="rect">
            <a:avLst/>
          </a:prstGeom>
          <a:noFill/>
        </p:spPr>
        <p:txBody>
          <a:bodyPr wrap="square" rtlCol="0">
            <a:spAutoFit/>
          </a:bodyPr>
          <a:lstStyle/>
          <a:p>
            <a:r>
              <a:rPr lang="en-US" sz="3600" b="1" dirty="0" smtClean="0">
                <a:solidFill>
                  <a:srgbClr val="000000"/>
                </a:solidFill>
              </a:rPr>
              <a:t>CH</a:t>
            </a:r>
            <a:r>
              <a:rPr lang="en-US" sz="3600" b="1" baseline="-25000" dirty="0" smtClean="0">
                <a:solidFill>
                  <a:srgbClr val="000000"/>
                </a:solidFill>
              </a:rPr>
              <a:t>4</a:t>
            </a:r>
            <a:r>
              <a:rPr lang="en-US" sz="3600" b="1" dirty="0" smtClean="0">
                <a:solidFill>
                  <a:srgbClr val="000000"/>
                </a:solidFill>
              </a:rPr>
              <a:t> = </a:t>
            </a:r>
            <a:r>
              <a:rPr lang="en-US" sz="3600" dirty="0" smtClean="0">
                <a:solidFill>
                  <a:srgbClr val="000000"/>
                </a:solidFill>
              </a:rPr>
              <a:t>4 C-H bonds   =&gt; 4 </a:t>
            </a:r>
            <a:r>
              <a:rPr lang="en-US" sz="3600" dirty="0" smtClean="0">
                <a:solidFill>
                  <a:srgbClr val="FF0000"/>
                </a:solidFill>
              </a:rPr>
              <a:t>lobes</a:t>
            </a:r>
            <a:endParaRPr lang="en-US" sz="3600" dirty="0">
              <a:solidFill>
                <a:srgbClr val="FF0000"/>
              </a:solidFill>
            </a:endParaRPr>
          </a:p>
        </p:txBody>
      </p:sp>
      <p:sp>
        <p:nvSpPr>
          <p:cNvPr id="8" name="TextBox 7"/>
          <p:cNvSpPr txBox="1"/>
          <p:nvPr/>
        </p:nvSpPr>
        <p:spPr>
          <a:xfrm>
            <a:off x="2667000" y="1981200"/>
            <a:ext cx="5638800" cy="707886"/>
          </a:xfrm>
          <a:prstGeom prst="rect">
            <a:avLst/>
          </a:prstGeom>
          <a:noFill/>
        </p:spPr>
        <p:txBody>
          <a:bodyPr wrap="square" rtlCol="0">
            <a:spAutoFit/>
          </a:bodyPr>
          <a:lstStyle/>
          <a:p>
            <a:r>
              <a:rPr lang="en-US" dirty="0" smtClean="0">
                <a:solidFill>
                  <a:srgbClr val="000000"/>
                </a:solidFill>
              </a:rPr>
              <a:t> </a:t>
            </a:r>
            <a:r>
              <a:rPr lang="en-US" sz="4000" b="1" dirty="0" smtClean="0">
                <a:solidFill>
                  <a:srgbClr val="000000"/>
                </a:solidFill>
              </a:rPr>
              <a:t>=&gt; s+ </a:t>
            </a:r>
            <a:r>
              <a:rPr lang="en-US" sz="4000" b="1" dirty="0" err="1" smtClean="0">
                <a:solidFill>
                  <a:srgbClr val="000000"/>
                </a:solidFill>
              </a:rPr>
              <a:t>p</a:t>
            </a:r>
            <a:r>
              <a:rPr lang="en-US" sz="4000" b="1" baseline="-25000" dirty="0" err="1" smtClean="0">
                <a:solidFill>
                  <a:srgbClr val="000000"/>
                </a:solidFill>
              </a:rPr>
              <a:t>x</a:t>
            </a:r>
            <a:r>
              <a:rPr lang="en-US" sz="4000" b="1" dirty="0" smtClean="0">
                <a:solidFill>
                  <a:srgbClr val="000000"/>
                </a:solidFill>
              </a:rPr>
              <a:t> + </a:t>
            </a:r>
            <a:r>
              <a:rPr lang="en-US" sz="4000" b="1" dirty="0" err="1" smtClean="0">
                <a:solidFill>
                  <a:srgbClr val="000000"/>
                </a:solidFill>
              </a:rPr>
              <a:t>p</a:t>
            </a:r>
            <a:r>
              <a:rPr lang="en-US" sz="4000" b="1" baseline="-25000" dirty="0" err="1" smtClean="0">
                <a:solidFill>
                  <a:srgbClr val="000000"/>
                </a:solidFill>
              </a:rPr>
              <a:t>y</a:t>
            </a:r>
            <a:r>
              <a:rPr lang="en-US" sz="4000" b="1" dirty="0" smtClean="0">
                <a:solidFill>
                  <a:srgbClr val="000000"/>
                </a:solidFill>
              </a:rPr>
              <a:t> + </a:t>
            </a:r>
            <a:r>
              <a:rPr lang="en-US" sz="4000" b="1" dirty="0" err="1" smtClean="0">
                <a:solidFill>
                  <a:srgbClr val="000000"/>
                </a:solidFill>
              </a:rPr>
              <a:t>p</a:t>
            </a:r>
            <a:r>
              <a:rPr lang="en-US" sz="4000" b="1" baseline="-25000" dirty="0" err="1" smtClean="0">
                <a:solidFill>
                  <a:srgbClr val="000000"/>
                </a:solidFill>
              </a:rPr>
              <a:t>z</a:t>
            </a:r>
            <a:r>
              <a:rPr lang="en-US" sz="4000" b="1" dirty="0" smtClean="0">
                <a:solidFill>
                  <a:srgbClr val="000000"/>
                </a:solidFill>
              </a:rPr>
              <a:t> = sp</a:t>
            </a:r>
            <a:r>
              <a:rPr lang="en-US" sz="4000" b="1" baseline="30000" dirty="0" smtClean="0">
                <a:solidFill>
                  <a:srgbClr val="000000"/>
                </a:solidFill>
              </a:rPr>
              <a:t>3</a:t>
            </a:r>
            <a:endParaRPr lang="en-US" sz="4000" b="1" dirty="0">
              <a:solidFill>
                <a:srgbClr val="000000"/>
              </a:solidFill>
            </a:endParaRPr>
          </a:p>
        </p:txBody>
      </p:sp>
      <p:sp>
        <p:nvSpPr>
          <p:cNvPr id="9" name="TextBox 8"/>
          <p:cNvSpPr txBox="1"/>
          <p:nvPr/>
        </p:nvSpPr>
        <p:spPr>
          <a:xfrm>
            <a:off x="2878540" y="4611707"/>
            <a:ext cx="5638800" cy="707886"/>
          </a:xfrm>
          <a:prstGeom prst="rect">
            <a:avLst/>
          </a:prstGeom>
          <a:noFill/>
        </p:spPr>
        <p:txBody>
          <a:bodyPr wrap="square" rtlCol="0">
            <a:spAutoFit/>
          </a:bodyPr>
          <a:lstStyle/>
          <a:p>
            <a:r>
              <a:rPr lang="en-US" dirty="0" smtClean="0">
                <a:solidFill>
                  <a:srgbClr val="000000"/>
                </a:solidFill>
              </a:rPr>
              <a:t> </a:t>
            </a:r>
            <a:r>
              <a:rPr lang="en-US" sz="4000" b="1" dirty="0" smtClean="0">
                <a:solidFill>
                  <a:srgbClr val="000000"/>
                </a:solidFill>
              </a:rPr>
              <a:t>=&gt; s+ </a:t>
            </a:r>
            <a:r>
              <a:rPr lang="en-US" sz="4000" b="1" dirty="0" err="1" smtClean="0">
                <a:solidFill>
                  <a:srgbClr val="000000"/>
                </a:solidFill>
              </a:rPr>
              <a:t>p</a:t>
            </a:r>
            <a:r>
              <a:rPr lang="en-US" sz="4000" b="1" baseline="-25000" dirty="0" err="1" smtClean="0">
                <a:solidFill>
                  <a:srgbClr val="000000"/>
                </a:solidFill>
              </a:rPr>
              <a:t>x</a:t>
            </a:r>
            <a:r>
              <a:rPr lang="en-US" sz="4000" b="1" dirty="0" smtClean="0">
                <a:solidFill>
                  <a:srgbClr val="000000"/>
                </a:solidFill>
              </a:rPr>
              <a:t> + </a:t>
            </a:r>
            <a:r>
              <a:rPr lang="en-US" sz="4000" b="1" dirty="0" err="1" smtClean="0">
                <a:solidFill>
                  <a:srgbClr val="000000"/>
                </a:solidFill>
              </a:rPr>
              <a:t>p</a:t>
            </a:r>
            <a:r>
              <a:rPr lang="en-US" sz="4000" b="1" baseline="-25000" dirty="0" err="1" smtClean="0">
                <a:solidFill>
                  <a:srgbClr val="000000"/>
                </a:solidFill>
              </a:rPr>
              <a:t>y</a:t>
            </a:r>
            <a:r>
              <a:rPr lang="en-US" sz="4000" b="1" dirty="0" smtClean="0">
                <a:solidFill>
                  <a:srgbClr val="000000"/>
                </a:solidFill>
              </a:rPr>
              <a:t> + </a:t>
            </a:r>
            <a:r>
              <a:rPr lang="en-US" sz="4000" b="1" dirty="0" err="1" smtClean="0">
                <a:solidFill>
                  <a:srgbClr val="000000"/>
                </a:solidFill>
              </a:rPr>
              <a:t>p</a:t>
            </a:r>
            <a:r>
              <a:rPr lang="en-US" sz="4000" b="1" baseline="-25000" dirty="0" err="1" smtClean="0">
                <a:solidFill>
                  <a:srgbClr val="000000"/>
                </a:solidFill>
              </a:rPr>
              <a:t>z</a:t>
            </a:r>
            <a:r>
              <a:rPr lang="en-US" sz="4000" b="1" dirty="0" smtClean="0">
                <a:solidFill>
                  <a:srgbClr val="000000"/>
                </a:solidFill>
              </a:rPr>
              <a:t> = sp</a:t>
            </a:r>
            <a:r>
              <a:rPr lang="en-US" sz="4000" b="1" baseline="30000" dirty="0" smtClean="0">
                <a:solidFill>
                  <a:srgbClr val="000000"/>
                </a:solidFill>
              </a:rPr>
              <a:t>3</a:t>
            </a:r>
            <a:endParaRPr lang="en-US" sz="4000" b="1" dirty="0">
              <a:solidFill>
                <a:srgbClr val="000000"/>
              </a:solidFill>
            </a:endParaRPr>
          </a:p>
        </p:txBody>
      </p:sp>
    </p:spTree>
    <p:extLst>
      <p:ext uri="{BB962C8B-B14F-4D97-AF65-F5344CB8AC3E}">
        <p14:creationId xmlns:p14="http://schemas.microsoft.com/office/powerpoint/2010/main" val="355428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3" cstate="print"/>
          <a:srcRect/>
          <a:stretch>
            <a:fillRect/>
          </a:stretch>
        </p:blipFill>
        <p:spPr bwMode="auto">
          <a:xfrm>
            <a:off x="1066800" y="2438400"/>
            <a:ext cx="2641600" cy="990600"/>
          </a:xfrm>
          <a:prstGeom prst="rect">
            <a:avLst/>
          </a:prstGeom>
          <a:noFill/>
        </p:spPr>
      </p:pic>
      <p:pic>
        <p:nvPicPr>
          <p:cNvPr id="8" name="Picture 10"/>
          <p:cNvPicPr>
            <a:picLocks noChangeAspect="1" noChangeArrowheads="1"/>
          </p:cNvPicPr>
          <p:nvPr/>
        </p:nvPicPr>
        <p:blipFill>
          <a:blip r:embed="rId4" cstate="print"/>
          <a:srcRect/>
          <a:stretch>
            <a:fillRect/>
          </a:stretch>
        </p:blipFill>
        <p:spPr bwMode="auto">
          <a:xfrm>
            <a:off x="609600" y="4572000"/>
            <a:ext cx="1600200" cy="1257300"/>
          </a:xfrm>
          <a:prstGeom prst="rect">
            <a:avLst/>
          </a:prstGeom>
          <a:noFill/>
        </p:spPr>
      </p:pic>
      <p:pic>
        <p:nvPicPr>
          <p:cNvPr id="9" name="Picture 10"/>
          <p:cNvPicPr>
            <a:picLocks noChangeAspect="1" noChangeArrowheads="1"/>
          </p:cNvPicPr>
          <p:nvPr/>
        </p:nvPicPr>
        <p:blipFill>
          <a:blip r:embed="rId4" cstate="print"/>
          <a:srcRect/>
          <a:stretch>
            <a:fillRect/>
          </a:stretch>
        </p:blipFill>
        <p:spPr bwMode="auto">
          <a:xfrm>
            <a:off x="7391400" y="312182"/>
            <a:ext cx="1600200" cy="1257300"/>
          </a:xfrm>
          <a:prstGeom prst="rect">
            <a:avLst/>
          </a:prstGeom>
          <a:noFill/>
        </p:spPr>
      </p:pic>
      <p:sp>
        <p:nvSpPr>
          <p:cNvPr id="10" name="TextBox 9"/>
          <p:cNvSpPr txBox="1"/>
          <p:nvPr/>
        </p:nvSpPr>
        <p:spPr>
          <a:xfrm>
            <a:off x="4762" y="6388626"/>
            <a:ext cx="4038600" cy="461665"/>
          </a:xfrm>
          <a:prstGeom prst="rect">
            <a:avLst/>
          </a:prstGeom>
          <a:noFill/>
        </p:spPr>
        <p:txBody>
          <a:bodyPr wrap="square" rtlCol="0">
            <a:spAutoFit/>
          </a:bodyPr>
          <a:lstStyle/>
          <a:p>
            <a:r>
              <a:rPr lang="en-US" sz="2400" dirty="0" smtClean="0">
                <a:solidFill>
                  <a:srgbClr val="000000"/>
                </a:solidFill>
              </a:rPr>
              <a:t>s and p AO on isolated C</a:t>
            </a:r>
            <a:endParaRPr lang="en-US" sz="2400" dirty="0">
              <a:solidFill>
                <a:srgbClr val="000000"/>
              </a:solidFill>
            </a:endParaRPr>
          </a:p>
        </p:txBody>
      </p:sp>
      <p:sp>
        <p:nvSpPr>
          <p:cNvPr id="11" name="TextBox 10"/>
          <p:cNvSpPr txBox="1"/>
          <p:nvPr/>
        </p:nvSpPr>
        <p:spPr>
          <a:xfrm>
            <a:off x="5257800" y="0"/>
            <a:ext cx="3886200" cy="461665"/>
          </a:xfrm>
          <a:prstGeom prst="rect">
            <a:avLst/>
          </a:prstGeom>
          <a:noFill/>
        </p:spPr>
        <p:txBody>
          <a:bodyPr wrap="square" rtlCol="0">
            <a:spAutoFit/>
          </a:bodyPr>
          <a:lstStyle/>
          <a:p>
            <a:r>
              <a:rPr lang="en-US" sz="2400" dirty="0" smtClean="0">
                <a:solidFill>
                  <a:srgbClr val="000000"/>
                </a:solidFill>
              </a:rPr>
              <a:t>s and p AO on isolated C</a:t>
            </a:r>
            <a:endParaRPr lang="en-US" sz="2400" dirty="0">
              <a:solidFill>
                <a:srgbClr val="000000"/>
              </a:solidFill>
            </a:endParaRPr>
          </a:p>
        </p:txBody>
      </p:sp>
      <p:sp>
        <p:nvSpPr>
          <p:cNvPr id="13" name="TextBox 12"/>
          <p:cNvSpPr txBox="1"/>
          <p:nvPr/>
        </p:nvSpPr>
        <p:spPr>
          <a:xfrm>
            <a:off x="0" y="0"/>
            <a:ext cx="5181600" cy="369332"/>
          </a:xfrm>
          <a:prstGeom prst="rect">
            <a:avLst/>
          </a:prstGeom>
          <a:solidFill>
            <a:srgbClr val="FFFF00"/>
          </a:solidFill>
        </p:spPr>
        <p:txBody>
          <a:bodyPr wrap="square" rtlCol="0">
            <a:spAutoFit/>
          </a:bodyPr>
          <a:lstStyle/>
          <a:p>
            <a:r>
              <a:rPr lang="en-US" dirty="0" smtClean="0">
                <a:solidFill>
                  <a:srgbClr val="000000"/>
                </a:solidFill>
              </a:rPr>
              <a:t>Visualizing Hybridization: AO</a:t>
            </a:r>
            <a:r>
              <a:rPr lang="en-US" dirty="0" smtClean="0">
                <a:solidFill>
                  <a:srgbClr val="000000"/>
                </a:solidFill>
                <a:sym typeface="Wingdings" pitchFamily="2" charset="2"/>
              </a:rPr>
              <a:t> </a:t>
            </a:r>
            <a:r>
              <a:rPr lang="en-US" dirty="0" smtClean="0">
                <a:solidFill>
                  <a:srgbClr val="FF0000"/>
                </a:solidFill>
                <a:sym typeface="Wingdings" pitchFamily="2" charset="2"/>
              </a:rPr>
              <a:t>LCAO</a:t>
            </a:r>
            <a:r>
              <a:rPr lang="en-US" dirty="0" smtClean="0">
                <a:solidFill>
                  <a:srgbClr val="000000"/>
                </a:solidFill>
                <a:sym typeface="Wingdings" pitchFamily="2" charset="2"/>
              </a:rPr>
              <a:t> </a:t>
            </a:r>
            <a:r>
              <a:rPr lang="en-US" dirty="0" smtClean="0">
                <a:solidFill>
                  <a:srgbClr val="0070C0"/>
                </a:solidFill>
                <a:sym typeface="Wingdings" pitchFamily="2" charset="2"/>
              </a:rPr>
              <a:t>bond</a:t>
            </a:r>
            <a:endParaRPr lang="en-US" dirty="0">
              <a:solidFill>
                <a:srgbClr val="0070C0"/>
              </a:solidFill>
            </a:endParaRPr>
          </a:p>
        </p:txBody>
      </p:sp>
      <p:sp>
        <p:nvSpPr>
          <p:cNvPr id="15" name="TextBox 14"/>
          <p:cNvSpPr txBox="1"/>
          <p:nvPr/>
        </p:nvSpPr>
        <p:spPr>
          <a:xfrm>
            <a:off x="0" y="609600"/>
            <a:ext cx="7162800" cy="830997"/>
          </a:xfrm>
          <a:prstGeom prst="rect">
            <a:avLst/>
          </a:prstGeom>
          <a:noFill/>
        </p:spPr>
        <p:txBody>
          <a:bodyPr wrap="square" rtlCol="0">
            <a:spAutoFit/>
          </a:bodyPr>
          <a:lstStyle/>
          <a:p>
            <a:r>
              <a:rPr lang="en-US" dirty="0" smtClean="0">
                <a:solidFill>
                  <a:srgbClr val="000000"/>
                </a:solidFill>
              </a:rPr>
              <a:t>1) </a:t>
            </a:r>
            <a:r>
              <a:rPr lang="en-US" sz="2400" dirty="0" smtClean="0">
                <a:solidFill>
                  <a:srgbClr val="000000"/>
                </a:solidFill>
              </a:rPr>
              <a:t>Isolated AO on atoms approach each other from afar….</a:t>
            </a:r>
            <a:endParaRPr lang="en-US" sz="2400" dirty="0">
              <a:solidFill>
                <a:srgbClr val="000000"/>
              </a:solidFill>
            </a:endParaRPr>
          </a:p>
        </p:txBody>
      </p:sp>
      <p:sp>
        <p:nvSpPr>
          <p:cNvPr id="16" name="TextBox 15"/>
          <p:cNvSpPr txBox="1"/>
          <p:nvPr/>
        </p:nvSpPr>
        <p:spPr>
          <a:xfrm>
            <a:off x="4762" y="1428750"/>
            <a:ext cx="7620000" cy="830997"/>
          </a:xfrm>
          <a:prstGeom prst="rect">
            <a:avLst/>
          </a:prstGeom>
          <a:noFill/>
        </p:spPr>
        <p:txBody>
          <a:bodyPr wrap="square" rtlCol="0">
            <a:spAutoFit/>
          </a:bodyPr>
          <a:lstStyle/>
          <a:p>
            <a:r>
              <a:rPr lang="en-US" dirty="0" smtClean="0">
                <a:solidFill>
                  <a:srgbClr val="000000"/>
                </a:solidFill>
              </a:rPr>
              <a:t>2) </a:t>
            </a:r>
            <a:r>
              <a:rPr lang="en-US" sz="2400" dirty="0" smtClean="0">
                <a:solidFill>
                  <a:srgbClr val="000000"/>
                </a:solidFill>
              </a:rPr>
              <a:t>Isolated AO disappear and are re-formed into equal </a:t>
            </a:r>
            <a:r>
              <a:rPr lang="en-US" sz="2400" dirty="0" smtClean="0">
                <a:solidFill>
                  <a:srgbClr val="FF0000"/>
                </a:solidFill>
              </a:rPr>
              <a:t>LCAO</a:t>
            </a:r>
            <a:r>
              <a:rPr lang="en-US" sz="2400" dirty="0" smtClean="0">
                <a:solidFill>
                  <a:srgbClr val="000000"/>
                </a:solidFill>
              </a:rPr>
              <a:t> lobes as each atom `sees’ the other</a:t>
            </a:r>
            <a:endParaRPr lang="en-US" sz="2400" dirty="0">
              <a:solidFill>
                <a:srgbClr val="000000"/>
              </a:solidFill>
            </a:endParaRPr>
          </a:p>
        </p:txBody>
      </p:sp>
      <p:sp>
        <p:nvSpPr>
          <p:cNvPr id="17" name="TextBox 16"/>
          <p:cNvSpPr txBox="1"/>
          <p:nvPr/>
        </p:nvSpPr>
        <p:spPr>
          <a:xfrm>
            <a:off x="4267200" y="4919185"/>
            <a:ext cx="4267200" cy="492443"/>
          </a:xfrm>
          <a:prstGeom prst="rect">
            <a:avLst/>
          </a:prstGeom>
          <a:noFill/>
        </p:spPr>
        <p:txBody>
          <a:bodyPr wrap="square" rtlCol="0">
            <a:spAutoFit/>
          </a:bodyPr>
          <a:lstStyle/>
          <a:p>
            <a:r>
              <a:rPr lang="en-US" sz="2400" dirty="0" smtClean="0">
                <a:solidFill>
                  <a:srgbClr val="000000"/>
                </a:solidFill>
              </a:rPr>
              <a:t>3a</a:t>
            </a:r>
            <a:r>
              <a:rPr lang="en-US" dirty="0" smtClean="0">
                <a:solidFill>
                  <a:srgbClr val="000000"/>
                </a:solidFill>
              </a:rPr>
              <a:t>) </a:t>
            </a:r>
            <a:r>
              <a:rPr lang="en-US" sz="2600" dirty="0" smtClean="0">
                <a:solidFill>
                  <a:srgbClr val="000000"/>
                </a:solidFill>
              </a:rPr>
              <a:t>Two atoms get closer</a:t>
            </a:r>
            <a:endParaRPr lang="en-US" sz="2600" dirty="0">
              <a:solidFill>
                <a:srgbClr val="000000"/>
              </a:solidFill>
            </a:endParaRPr>
          </a:p>
        </p:txBody>
      </p:sp>
      <p:pic>
        <p:nvPicPr>
          <p:cNvPr id="17410" name="Picture 2"/>
          <p:cNvPicPr>
            <a:picLocks noChangeAspect="1" noChangeArrowheads="1"/>
          </p:cNvPicPr>
          <p:nvPr/>
        </p:nvPicPr>
        <p:blipFill>
          <a:blip r:embed="rId5" cstate="print"/>
          <a:srcRect/>
          <a:stretch>
            <a:fillRect/>
          </a:stretch>
        </p:blipFill>
        <p:spPr bwMode="auto">
          <a:xfrm>
            <a:off x="4607257" y="2133600"/>
            <a:ext cx="2784143" cy="1219200"/>
          </a:xfrm>
          <a:prstGeom prst="rect">
            <a:avLst/>
          </a:prstGeom>
          <a:noFill/>
          <a:ln w="9525">
            <a:noFill/>
            <a:miter lim="800000"/>
            <a:headEnd/>
            <a:tailEnd/>
          </a:ln>
        </p:spPr>
      </p:pic>
      <p:sp>
        <p:nvSpPr>
          <p:cNvPr id="20" name="TextBox 19"/>
          <p:cNvSpPr txBox="1"/>
          <p:nvPr/>
        </p:nvSpPr>
        <p:spPr>
          <a:xfrm>
            <a:off x="3733800" y="3352800"/>
            <a:ext cx="5181600" cy="369332"/>
          </a:xfrm>
          <a:prstGeom prst="rect">
            <a:avLst/>
          </a:prstGeom>
          <a:noFill/>
        </p:spPr>
        <p:txBody>
          <a:bodyPr wrap="square" rtlCol="0">
            <a:spAutoFit/>
          </a:bodyPr>
          <a:lstStyle/>
          <a:p>
            <a:r>
              <a:rPr lang="en-US" dirty="0" smtClean="0">
                <a:solidFill>
                  <a:srgbClr val="FF0000"/>
                </a:solidFill>
              </a:rPr>
              <a:t>LCAO </a:t>
            </a:r>
            <a:r>
              <a:rPr lang="en-US" dirty="0" smtClean="0">
                <a:solidFill>
                  <a:srgbClr val="000000"/>
                </a:solidFill>
              </a:rPr>
              <a:t>re-formed from AO on separate atoms</a:t>
            </a:r>
            <a:endParaRPr lang="en-US" dirty="0">
              <a:solidFill>
                <a:srgbClr val="000000"/>
              </a:solidFill>
            </a:endParaRPr>
          </a:p>
        </p:txBody>
      </p:sp>
      <p:pic>
        <p:nvPicPr>
          <p:cNvPr id="17411" name="Picture 3"/>
          <p:cNvPicPr>
            <a:picLocks noChangeAspect="1" noChangeArrowheads="1"/>
          </p:cNvPicPr>
          <p:nvPr/>
        </p:nvPicPr>
        <p:blipFill>
          <a:blip r:embed="rId6" cstate="print"/>
          <a:srcRect/>
          <a:stretch>
            <a:fillRect/>
          </a:stretch>
        </p:blipFill>
        <p:spPr bwMode="auto">
          <a:xfrm>
            <a:off x="2666999" y="3618547"/>
            <a:ext cx="3886200" cy="1335881"/>
          </a:xfrm>
          <a:prstGeom prst="rect">
            <a:avLst/>
          </a:prstGeom>
          <a:noFill/>
          <a:ln w="9525">
            <a:noFill/>
            <a:miter lim="800000"/>
            <a:headEnd/>
            <a:tailEnd/>
          </a:ln>
        </p:spPr>
      </p:pic>
      <p:sp>
        <p:nvSpPr>
          <p:cNvPr id="23" name="TextBox 22"/>
          <p:cNvSpPr txBox="1"/>
          <p:nvPr/>
        </p:nvSpPr>
        <p:spPr>
          <a:xfrm>
            <a:off x="4114800" y="3914775"/>
            <a:ext cx="1219200" cy="646331"/>
          </a:xfrm>
          <a:prstGeom prst="rect">
            <a:avLst/>
          </a:prstGeom>
          <a:noFill/>
        </p:spPr>
        <p:txBody>
          <a:bodyPr wrap="square" rtlCol="0">
            <a:spAutoFit/>
          </a:bodyPr>
          <a:lstStyle/>
          <a:p>
            <a:r>
              <a:rPr lang="en-US" dirty="0" smtClean="0">
                <a:solidFill>
                  <a:srgbClr val="000000"/>
                </a:solidFill>
              </a:rPr>
              <a:t>Sigma bond</a:t>
            </a:r>
            <a:endParaRPr lang="en-US" dirty="0">
              <a:solidFill>
                <a:srgbClr val="000000"/>
              </a:solidFill>
            </a:endParaRPr>
          </a:p>
        </p:txBody>
      </p:sp>
      <p:sp>
        <p:nvSpPr>
          <p:cNvPr id="24" name="TextBox 23"/>
          <p:cNvSpPr txBox="1"/>
          <p:nvPr/>
        </p:nvSpPr>
        <p:spPr>
          <a:xfrm>
            <a:off x="3495674" y="5378290"/>
            <a:ext cx="5705475" cy="830997"/>
          </a:xfrm>
          <a:prstGeom prst="rect">
            <a:avLst/>
          </a:prstGeom>
          <a:noFill/>
        </p:spPr>
        <p:txBody>
          <a:bodyPr wrap="square" rtlCol="0">
            <a:spAutoFit/>
          </a:bodyPr>
          <a:lstStyle/>
          <a:p>
            <a:r>
              <a:rPr lang="en-US" sz="2400" dirty="0" smtClean="0">
                <a:solidFill>
                  <a:srgbClr val="000000"/>
                </a:solidFill>
              </a:rPr>
              <a:t>3b) 2 LCAO near each other overlap…reform into a `sigma’ bond.  </a:t>
            </a:r>
            <a:endParaRPr lang="en-US" sz="2400" dirty="0">
              <a:solidFill>
                <a:srgbClr val="000000"/>
              </a:solidFill>
            </a:endParaRPr>
          </a:p>
        </p:txBody>
      </p:sp>
      <p:sp>
        <p:nvSpPr>
          <p:cNvPr id="25" name="TextBox 24"/>
          <p:cNvSpPr txBox="1"/>
          <p:nvPr/>
        </p:nvSpPr>
        <p:spPr>
          <a:xfrm>
            <a:off x="4191000" y="6096000"/>
            <a:ext cx="4572000" cy="830997"/>
          </a:xfrm>
          <a:prstGeom prst="rect">
            <a:avLst/>
          </a:prstGeom>
          <a:noFill/>
        </p:spPr>
        <p:txBody>
          <a:bodyPr wrap="square" rtlCol="0">
            <a:spAutoFit/>
          </a:bodyPr>
          <a:lstStyle/>
          <a:p>
            <a:r>
              <a:rPr lang="en-US" sz="2400" dirty="0" smtClean="0">
                <a:solidFill>
                  <a:srgbClr val="000000"/>
                </a:solidFill>
              </a:rPr>
              <a:t>3c) </a:t>
            </a:r>
            <a:r>
              <a:rPr lang="en-US" sz="2400" dirty="0" smtClean="0">
                <a:solidFill>
                  <a:srgbClr val="FF0000"/>
                </a:solidFill>
              </a:rPr>
              <a:t>un-overlapped lobes </a:t>
            </a:r>
            <a:r>
              <a:rPr lang="en-US" sz="2400" dirty="0" smtClean="0">
                <a:solidFill>
                  <a:srgbClr val="000000"/>
                </a:solidFill>
              </a:rPr>
              <a:t>can bond to something else</a:t>
            </a:r>
            <a:endParaRPr lang="en-US" sz="2400" dirty="0">
              <a:solidFill>
                <a:srgbClr val="000000"/>
              </a:solidFill>
            </a:endParaRPr>
          </a:p>
        </p:txBody>
      </p:sp>
      <p:cxnSp>
        <p:nvCxnSpPr>
          <p:cNvPr id="27" name="Straight Arrow Connector 26"/>
          <p:cNvCxnSpPr/>
          <p:nvPr/>
        </p:nvCxnSpPr>
        <p:spPr bwMode="auto">
          <a:xfrm rot="10800000" flipV="1">
            <a:off x="6553200" y="4114800"/>
            <a:ext cx="685800" cy="152400"/>
          </a:xfrm>
          <a:prstGeom prst="straightConnector1">
            <a:avLst/>
          </a:prstGeom>
          <a:solidFill>
            <a:schemeClr val="accent1"/>
          </a:solidFill>
          <a:ln w="47625" cap="flat" cmpd="sng" algn="ctr">
            <a:solidFill>
              <a:srgbClr val="FF0000"/>
            </a:solidFill>
            <a:prstDash val="solid"/>
            <a:round/>
            <a:headEnd type="none" w="med" len="med"/>
            <a:tailEnd type="arrow"/>
          </a:ln>
          <a:effectLst/>
        </p:spPr>
      </p:cxnSp>
      <p:sp>
        <p:nvSpPr>
          <p:cNvPr id="28" name="TextBox 27"/>
          <p:cNvSpPr txBox="1"/>
          <p:nvPr/>
        </p:nvSpPr>
        <p:spPr>
          <a:xfrm>
            <a:off x="7239000" y="3886200"/>
            <a:ext cx="1905000" cy="646331"/>
          </a:xfrm>
          <a:prstGeom prst="rect">
            <a:avLst/>
          </a:prstGeom>
          <a:noFill/>
        </p:spPr>
        <p:txBody>
          <a:bodyPr wrap="square" rtlCol="0">
            <a:spAutoFit/>
          </a:bodyPr>
          <a:lstStyle/>
          <a:p>
            <a:r>
              <a:rPr lang="en-US" dirty="0" smtClean="0">
                <a:solidFill>
                  <a:srgbClr val="FF0000"/>
                </a:solidFill>
              </a:rPr>
              <a:t>Un-overlapped lobe</a:t>
            </a:r>
            <a:endParaRPr lang="en-US" dirty="0">
              <a:solidFill>
                <a:srgbClr val="FF0000"/>
              </a:solidFill>
            </a:endParaRPr>
          </a:p>
        </p:txBody>
      </p:sp>
      <p:cxnSp>
        <p:nvCxnSpPr>
          <p:cNvPr id="29" name="Straight Arrow Connector 28"/>
          <p:cNvCxnSpPr/>
          <p:nvPr/>
        </p:nvCxnSpPr>
        <p:spPr bwMode="auto">
          <a:xfrm flipV="1">
            <a:off x="2967037" y="4484906"/>
            <a:ext cx="304800" cy="152400"/>
          </a:xfrm>
          <a:prstGeom prst="straightConnector1">
            <a:avLst/>
          </a:prstGeom>
          <a:solidFill>
            <a:schemeClr val="accent1"/>
          </a:solidFill>
          <a:ln w="47625" cap="flat" cmpd="sng" algn="ctr">
            <a:solidFill>
              <a:srgbClr val="FF0000"/>
            </a:solidFill>
            <a:prstDash val="solid"/>
            <a:round/>
            <a:headEnd type="none" w="med" len="med"/>
            <a:tailEnd type="arrow"/>
          </a:ln>
          <a:effectLst/>
        </p:spPr>
      </p:cxnSp>
      <p:sp>
        <p:nvSpPr>
          <p:cNvPr id="34" name="TextBox 33"/>
          <p:cNvSpPr txBox="1"/>
          <p:nvPr/>
        </p:nvSpPr>
        <p:spPr>
          <a:xfrm>
            <a:off x="2133600" y="4572000"/>
            <a:ext cx="2133600" cy="646331"/>
          </a:xfrm>
          <a:prstGeom prst="rect">
            <a:avLst/>
          </a:prstGeom>
          <a:noFill/>
        </p:spPr>
        <p:txBody>
          <a:bodyPr wrap="square" rtlCol="0">
            <a:spAutoFit/>
          </a:bodyPr>
          <a:lstStyle/>
          <a:p>
            <a:r>
              <a:rPr lang="en-US" dirty="0" smtClean="0">
                <a:solidFill>
                  <a:srgbClr val="FF0000"/>
                </a:solidFill>
              </a:rPr>
              <a:t>Un-overlapped lobe</a:t>
            </a:r>
            <a:endParaRPr lang="en-US" dirty="0">
              <a:solidFill>
                <a:srgbClr val="FF0000"/>
              </a:solidFill>
            </a:endParaRPr>
          </a:p>
        </p:txBody>
      </p:sp>
    </p:spTree>
    <p:extLst>
      <p:ext uri="{BB962C8B-B14F-4D97-AF65-F5344CB8AC3E}">
        <p14:creationId xmlns:p14="http://schemas.microsoft.com/office/powerpoint/2010/main" val="118402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3.05556E-6 -2.96296E-6 C 0.00208 -0.0044 0.00277 -0.00833 0.00399 -0.01296 C 0.00521 -0.02477 0.00694 -0.03634 0.00781 -0.04838 C 0.00729 -0.05833 0.00746 -0.07662 0.00295 -0.08634 C -0.00018 -0.09259 -0.00382 -0.09838 -0.00677 -0.10463 C -0.01563 -0.10254 -0.01754 -0.09745 -0.02327 -0.08912 C -0.02952 -0.08009 -0.03594 -0.07245 -0.03976 -0.06111 C -0.03455 -0.05324 -0.03455 -0.05277 -0.02726 -0.05115 C -0.01476 -0.04421 0.01024 -0.0493 0.01857 -0.04953 C 0.02361 -0.05208 0.02691 -0.05671 0.03125 -0.06111 C 0.03802 -0.06828 0.03229 -0.05972 0.03802 -0.06666 C 0.04149 -0.07083 0.04218 -0.07569 0.04583 -0.0794 C 0.04965 -0.0875 0.0526 -0.0949 0.05764 -0.10185 C 0.06059 -0.11065 0.06337 -0.11898 0.06527 -0.1287 C 0.06649 -0.13518 0.06649 -0.14213 0.07031 -0.14699 C 0.07187 -0.15486 0.07569 -0.16134 0.07882 -0.16805 C 0.08021 -0.17083 0.08298 -0.17685 0.08298 -0.17662 C 0.08507 -0.18703 0.08177 -0.17407 0.0868 -0.18518 C 0.09514 -0.20416 0.0868 -0.19051 0.0934 -0.20069 C 0.09548 -0.20902 0.09722 -0.21527 0.10225 -0.22037 C 0.10364 -0.22592 0.10625 -0.2294 0.10816 -0.23472 C 0.1092 -0.24097 0.10798 -0.23889 0.11024 -0.24143 " pathEditMode="relative" rAng="0" ptsTypes="fffffffffffffffffffffA">
                                      <p:cBhvr>
                                        <p:cTn id="25" dur="2000" fill="hold"/>
                                        <p:tgtEl>
                                          <p:spTgt spid="8"/>
                                        </p:tgtEl>
                                        <p:attrNameLst>
                                          <p:attrName>ppt_x</p:attrName>
                                          <p:attrName>ppt_y</p:attrName>
                                        </p:attrNameLst>
                                      </p:cBhvr>
                                      <p:rCtr x="3500" y="-12100"/>
                                    </p:animMotion>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08038 0.09421 C -0.09635 0.09838 -0.11302 0.10509 -0.1276 0.11481 C -0.13975 0.12291 -0.15225 0.1331 -0.1651 0.13912 C -0.17257 0.14676 -0.18159 0.15277 -0.18906 0.16088 C -0.19392 0.1662 -0.19618 0.17199 -0.20156 0.17639 C -0.20833 0.18819 -0.20468 0.18426 -0.21128 0.19027 C -0.21389 0.1956 -0.21475 0.19907 -0.21788 0.20439 C -0.21944 0.20949 -0.22048 0.21412 -0.22274 0.21852 C -0.22448 0.22963 -0.22725 0.23912 -0.22847 0.25069 C -0.23003 0.2662 -0.2302 0.28194 -0.23437 0.29676 C -0.23541 0.30671 -0.23715 0.31759 -0.23715 0.32754 " pathEditMode="relative" ptsTypes="ffffffffffA">
                                      <p:cBhvr>
                                        <p:cTn id="29" dur="2000" fill="hold"/>
                                        <p:tgtEl>
                                          <p:spTgt spid="9"/>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linds(horizont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7410"/>
                                        </p:tgtEl>
                                        <p:attrNameLst>
                                          <p:attrName>style.visibility</p:attrName>
                                        </p:attrNameLst>
                                      </p:cBhvr>
                                      <p:to>
                                        <p:strVal val="visible"/>
                                      </p:to>
                                    </p:set>
                                    <p:animEffect transition="in" filter="blinds(horizontal)">
                                      <p:cBhvr>
                                        <p:cTn id="58" dur="500"/>
                                        <p:tgtEl>
                                          <p:spTgt spid="17410"/>
                                        </p:tgtEl>
                                      </p:cBhvr>
                                    </p:animEffect>
                                  </p:childTnLst>
                                </p:cTn>
                              </p:par>
                              <p:par>
                                <p:cTn id="59" presetID="3" presetClass="entr" presetSubtype="1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blinds(horizontal)">
                                      <p:cBhvr>
                                        <p:cTn id="61" dur="500"/>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linds(horizontal)">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nodeType="clickEffect">
                                  <p:stCondLst>
                                    <p:cond delay="0"/>
                                  </p:stCondLst>
                                  <p:childTnLst>
                                    <p:animMotion origin="layout" path="M -1.66667E-6 1.11111E-6 C -0.00989 -0.00278 -0.02048 -0.00347 -0.02899 0.00393 C -0.03055 0.00833 -0.04566 0.01505 -0.05 0.01505 " pathEditMode="relative" rAng="0" ptsTypes="fff">
                                      <p:cBhvr>
                                        <p:cTn id="70" dur="2000" fill="hold"/>
                                        <p:tgtEl>
                                          <p:spTgt spid="17410"/>
                                        </p:tgtEl>
                                        <p:attrNameLst>
                                          <p:attrName>ppt_x</p:attrName>
                                          <p:attrName>ppt_y</p:attrName>
                                        </p:attrNameLst>
                                      </p:cBhvr>
                                      <p:rCtr x="-2500" y="600"/>
                                    </p:animMotion>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nodeType="clickEffect">
                                  <p:stCondLst>
                                    <p:cond delay="0"/>
                                  </p:stCondLst>
                                  <p:childTnLst>
                                    <p:animMotion origin="layout" path="M -1.11111E-6 2.22222E-6 C 0.01441 -0.01667 0.03629 -0.01505 0.05556 -0.01505 " pathEditMode="relative" rAng="0" ptsTypes="ff">
                                      <p:cBhvr>
                                        <p:cTn id="74" dur="2000" fill="hold"/>
                                        <p:tgtEl>
                                          <p:spTgt spid="3"/>
                                        </p:tgtEl>
                                        <p:attrNameLst>
                                          <p:attrName>ppt_x</p:attrName>
                                          <p:attrName>ppt_y</p:attrName>
                                        </p:attrNameLst>
                                      </p:cBhvr>
                                      <p:rCtr x="2800" y="-800"/>
                                    </p:animMotion>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linds(horizontal)">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xit" presetSubtype="10" fill="hold" nodeType="clickEffect">
                                  <p:stCondLst>
                                    <p:cond delay="0"/>
                                  </p:stCondLst>
                                  <p:childTnLst>
                                    <p:animEffect transition="out" filter="blinds(horizontal)">
                                      <p:cBhvr>
                                        <p:cTn id="83" dur="500"/>
                                        <p:tgtEl>
                                          <p:spTgt spid="17410"/>
                                        </p:tgtEl>
                                      </p:cBhvr>
                                    </p:animEffect>
                                    <p:set>
                                      <p:cBhvr>
                                        <p:cTn id="84" dur="1" fill="hold">
                                          <p:stCondLst>
                                            <p:cond delay="499"/>
                                          </p:stCondLst>
                                        </p:cTn>
                                        <p:tgtEl>
                                          <p:spTgt spid="17410"/>
                                        </p:tgtEl>
                                        <p:attrNameLst>
                                          <p:attrName>style.visibility</p:attrName>
                                        </p:attrNameLst>
                                      </p:cBhvr>
                                      <p:to>
                                        <p:strVal val="hidden"/>
                                      </p:to>
                                    </p:set>
                                  </p:childTnLst>
                                </p:cTn>
                              </p:par>
                              <p:par>
                                <p:cTn id="85" presetID="3" presetClass="exit" presetSubtype="10" fill="hold" nodeType="withEffect">
                                  <p:stCondLst>
                                    <p:cond delay="0"/>
                                  </p:stCondLst>
                                  <p:childTnLst>
                                    <p:animEffect transition="out" filter="blinds(horizontal)">
                                      <p:cBhvr>
                                        <p:cTn id="86" dur="500"/>
                                        <p:tgtEl>
                                          <p:spTgt spid="3"/>
                                        </p:tgtEl>
                                      </p:cBhvr>
                                    </p:animEffect>
                                    <p:set>
                                      <p:cBhvr>
                                        <p:cTn id="87" dur="1" fill="hold">
                                          <p:stCondLst>
                                            <p:cond delay="499"/>
                                          </p:stCondLst>
                                        </p:cTn>
                                        <p:tgtEl>
                                          <p:spTgt spid="3"/>
                                        </p:tgtEl>
                                        <p:attrNameLst>
                                          <p:attrName>style.visibility</p:attrName>
                                        </p:attrNameLst>
                                      </p:cBhvr>
                                      <p:to>
                                        <p:strVal val="hidden"/>
                                      </p:to>
                                    </p:set>
                                  </p:childTnLst>
                                </p:cTn>
                              </p:par>
                              <p:par>
                                <p:cTn id="88" presetID="3" presetClass="exit" presetSubtype="10" fill="hold" grpId="1" nodeType="withEffect">
                                  <p:stCondLst>
                                    <p:cond delay="0"/>
                                  </p:stCondLst>
                                  <p:childTnLst>
                                    <p:animEffect transition="out" filter="blinds(horizontal)">
                                      <p:cBhvr>
                                        <p:cTn id="89" dur="500"/>
                                        <p:tgtEl>
                                          <p:spTgt spid="20"/>
                                        </p:tgtEl>
                                      </p:cBhvr>
                                    </p:animEffect>
                                    <p:set>
                                      <p:cBhvr>
                                        <p:cTn id="90" dur="1" fill="hold">
                                          <p:stCondLst>
                                            <p:cond delay="499"/>
                                          </p:stCondLst>
                                        </p:cTn>
                                        <p:tgtEl>
                                          <p:spTgt spid="2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blinds(horizontal)">
                                      <p:cBhvr>
                                        <p:cTn id="95" dur="500"/>
                                        <p:tgtEl>
                                          <p:spTgt spid="23"/>
                                        </p:tgtEl>
                                      </p:cBhvr>
                                    </p:animEffect>
                                  </p:childTnLst>
                                </p:cTn>
                              </p:par>
                              <p:par>
                                <p:cTn id="96" presetID="3" presetClass="entr" presetSubtype="10" fill="hold" nodeType="withEffect">
                                  <p:stCondLst>
                                    <p:cond delay="0"/>
                                  </p:stCondLst>
                                  <p:childTnLst>
                                    <p:set>
                                      <p:cBhvr>
                                        <p:cTn id="97" dur="1" fill="hold">
                                          <p:stCondLst>
                                            <p:cond delay="0"/>
                                          </p:stCondLst>
                                        </p:cTn>
                                        <p:tgtEl>
                                          <p:spTgt spid="17411"/>
                                        </p:tgtEl>
                                        <p:attrNameLst>
                                          <p:attrName>style.visibility</p:attrName>
                                        </p:attrNameLst>
                                      </p:cBhvr>
                                      <p:to>
                                        <p:strVal val="visible"/>
                                      </p:to>
                                    </p:set>
                                    <p:animEffect transition="in" filter="blinds(horizontal)">
                                      <p:cBhvr>
                                        <p:cTn id="98" dur="500"/>
                                        <p:tgtEl>
                                          <p:spTgt spid="17411"/>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blinds(horizontal)">
                                      <p:cBhvr>
                                        <p:cTn id="103" dur="500"/>
                                        <p:tgtEl>
                                          <p:spTgt spid="25"/>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blinds(horizontal)">
                                      <p:cBhvr>
                                        <p:cTn id="108" dur="500"/>
                                        <p:tgtEl>
                                          <p:spTgt spid="34"/>
                                        </p:tgtEl>
                                      </p:cBhvr>
                                    </p:animEffect>
                                  </p:childTnLst>
                                </p:cTn>
                              </p:par>
                              <p:par>
                                <p:cTn id="109" presetID="3" presetClass="entr" presetSubtype="10" fill="hold"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blinds(horizontal)">
                                      <p:cBhvr>
                                        <p:cTn id="111" dur="500"/>
                                        <p:tgtEl>
                                          <p:spTgt spid="29"/>
                                        </p:tgtEl>
                                      </p:cBhvr>
                                    </p:animEffect>
                                  </p:childTnLst>
                                </p:cTn>
                              </p:par>
                              <p:par>
                                <p:cTn id="112" presetID="3" presetClass="entr" presetSubtype="10" fill="hold"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linds(horizontal)">
                                      <p:cBhvr>
                                        <p:cTn id="114" dur="500"/>
                                        <p:tgtEl>
                                          <p:spTgt spid="27"/>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blinds(horizontal)">
                                      <p:cBhvr>
                                        <p:cTn id="1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5" grpId="0"/>
      <p:bldP spid="16" grpId="0"/>
      <p:bldP spid="17" grpId="0"/>
      <p:bldP spid="20" grpId="0"/>
      <p:bldP spid="20" grpId="1"/>
      <p:bldP spid="23" grpId="0"/>
      <p:bldP spid="24" grpId="0"/>
      <p:bldP spid="25" grpId="0"/>
      <p:bldP spid="28"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52400" y="0"/>
            <a:ext cx="8686800" cy="1143000"/>
          </a:xfrm>
        </p:spPr>
        <p:txBody>
          <a:bodyPr>
            <a:normAutofit fontScale="90000"/>
          </a:bodyPr>
          <a:lstStyle/>
          <a:p>
            <a:r>
              <a:rPr lang="en-US" sz="4000" dirty="0"/>
              <a:t>Pi </a:t>
            </a:r>
            <a:r>
              <a:rPr lang="en-US" sz="4000" dirty="0" smtClean="0"/>
              <a:t>bonds: Pauling’s really great idea to use the `leftovers’ (extra bananas)</a:t>
            </a:r>
            <a:endParaRPr lang="en-US" sz="4000" dirty="0"/>
          </a:p>
        </p:txBody>
      </p:sp>
      <p:pic>
        <p:nvPicPr>
          <p:cNvPr id="49157" name="Picture 5" descr="ethylene pi and sigma"/>
          <p:cNvPicPr>
            <a:picLocks noChangeAspect="1" noChangeArrowheads="1"/>
          </p:cNvPicPr>
          <p:nvPr/>
        </p:nvPicPr>
        <p:blipFill>
          <a:blip r:embed="rId4" cstate="print"/>
          <a:srcRect/>
          <a:stretch>
            <a:fillRect/>
          </a:stretch>
        </p:blipFill>
        <p:spPr bwMode="auto">
          <a:xfrm>
            <a:off x="228600" y="4199928"/>
            <a:ext cx="3733800" cy="2613025"/>
          </a:xfrm>
          <a:prstGeom prst="rect">
            <a:avLst/>
          </a:prstGeom>
          <a:noFill/>
        </p:spPr>
      </p:pic>
      <p:sp>
        <p:nvSpPr>
          <p:cNvPr id="49160" name="Text Box 8"/>
          <p:cNvSpPr txBox="1">
            <a:spLocks noChangeArrowheads="1"/>
          </p:cNvSpPr>
          <p:nvPr/>
        </p:nvSpPr>
        <p:spPr bwMode="auto">
          <a:xfrm>
            <a:off x="19050" y="1430256"/>
            <a:ext cx="4457700" cy="461665"/>
          </a:xfrm>
          <a:prstGeom prst="rect">
            <a:avLst/>
          </a:prstGeom>
          <a:solidFill>
            <a:srgbClr val="CCFFCC"/>
          </a:solidFill>
          <a:ln w="9525">
            <a:noFill/>
            <a:miter lim="800000"/>
            <a:headEnd/>
            <a:tailEnd/>
          </a:ln>
          <a:effectLst/>
        </p:spPr>
        <p:txBody>
          <a:bodyPr wrap="square">
            <a:spAutoFit/>
          </a:bodyPr>
          <a:lstStyle/>
          <a:p>
            <a:pPr>
              <a:spcBef>
                <a:spcPct val="50000"/>
              </a:spcBef>
            </a:pPr>
            <a:r>
              <a:rPr lang="en-US" sz="2400" dirty="0" err="1">
                <a:solidFill>
                  <a:srgbClr val="000000"/>
                </a:solidFill>
                <a:effectLst>
                  <a:outerShdw blurRad="38100" dist="38100" dir="2700000" algn="tl">
                    <a:srgbClr val="FFFFFF"/>
                  </a:outerShdw>
                </a:effectLst>
              </a:rPr>
              <a:t>Ethene</a:t>
            </a:r>
            <a:r>
              <a:rPr lang="en-US" sz="2400" dirty="0">
                <a:solidFill>
                  <a:srgbClr val="000000"/>
                </a:solidFill>
                <a:effectLst>
                  <a:outerShdw blurRad="38100" dist="38100" dir="2700000" algn="tl">
                    <a:srgbClr val="FFFFFF"/>
                  </a:outerShdw>
                </a:effectLst>
              </a:rPr>
              <a:t> (C</a:t>
            </a:r>
            <a:r>
              <a:rPr lang="en-US" sz="2400" baseline="-25000" dirty="0">
                <a:solidFill>
                  <a:srgbClr val="000000"/>
                </a:solidFill>
                <a:effectLst>
                  <a:outerShdw blurRad="38100" dist="38100" dir="2700000" algn="tl">
                    <a:srgbClr val="FFFFFF"/>
                  </a:outerShdw>
                </a:effectLst>
              </a:rPr>
              <a:t>2</a:t>
            </a:r>
            <a:r>
              <a:rPr lang="en-US" sz="2400" dirty="0">
                <a:solidFill>
                  <a:srgbClr val="000000"/>
                </a:solidFill>
                <a:effectLst>
                  <a:outerShdw blurRad="38100" dist="38100" dir="2700000" algn="tl">
                    <a:srgbClr val="FFFFFF"/>
                  </a:outerShdw>
                </a:effectLst>
              </a:rPr>
              <a:t>H</a:t>
            </a:r>
            <a:r>
              <a:rPr lang="en-US" sz="2400" baseline="-25000" dirty="0">
                <a:solidFill>
                  <a:srgbClr val="000000"/>
                </a:solidFill>
                <a:effectLst>
                  <a:outerShdw blurRad="38100" dist="38100" dir="2700000" algn="tl">
                    <a:srgbClr val="FFFFFF"/>
                  </a:outerShdw>
                </a:effectLst>
              </a:rPr>
              <a:t>4</a:t>
            </a:r>
            <a:r>
              <a:rPr lang="en-US" sz="2400" dirty="0">
                <a:solidFill>
                  <a:srgbClr val="000000"/>
                </a:solidFill>
                <a:effectLst>
                  <a:outerShdw blurRad="38100" dist="38100" dir="2700000" algn="tl">
                    <a:srgbClr val="FFFFFF"/>
                  </a:outerShdw>
                </a:effectLst>
              </a:rPr>
              <a:t>)  </a:t>
            </a:r>
            <a:r>
              <a:rPr lang="en-US" sz="2400" dirty="0" smtClean="0">
                <a:solidFill>
                  <a:srgbClr val="000000"/>
                </a:solidFill>
                <a:effectLst>
                  <a:outerShdw blurRad="38100" dist="38100" dir="2700000" algn="tl">
                    <a:srgbClr val="FFFFFF"/>
                  </a:outerShdw>
                </a:effectLst>
              </a:rPr>
              <a:t>Lewis picture</a:t>
            </a:r>
            <a:endParaRPr lang="en-US" sz="2400" dirty="0">
              <a:solidFill>
                <a:srgbClr val="000000"/>
              </a:solidFill>
              <a:effectLst>
                <a:outerShdw blurRad="38100" dist="38100" dir="2700000" algn="tl">
                  <a:srgbClr val="FFFFFF"/>
                </a:outerShdw>
              </a:effectLst>
            </a:endParaRPr>
          </a:p>
        </p:txBody>
      </p:sp>
      <p:pic>
        <p:nvPicPr>
          <p:cNvPr id="49164" name="Picture 12"/>
          <p:cNvPicPr>
            <a:picLocks noChangeAspect="1" noChangeArrowheads="1"/>
          </p:cNvPicPr>
          <p:nvPr/>
        </p:nvPicPr>
        <p:blipFill>
          <a:blip r:embed="rId5" cstate="print"/>
          <a:srcRect/>
          <a:stretch>
            <a:fillRect/>
          </a:stretch>
        </p:blipFill>
        <p:spPr bwMode="auto">
          <a:xfrm>
            <a:off x="990600" y="2133600"/>
            <a:ext cx="1600200" cy="1462088"/>
          </a:xfrm>
          <a:prstGeom prst="rect">
            <a:avLst/>
          </a:prstGeom>
          <a:noFill/>
          <a:ln w="9525">
            <a:noFill/>
            <a:miter lim="800000"/>
            <a:headEnd/>
            <a:tailEnd/>
          </a:ln>
          <a:effectLst/>
        </p:spPr>
      </p:pic>
      <p:sp>
        <p:nvSpPr>
          <p:cNvPr id="2" name="TextBox 1"/>
          <p:cNvSpPr txBox="1"/>
          <p:nvPr/>
        </p:nvSpPr>
        <p:spPr>
          <a:xfrm>
            <a:off x="2819400" y="2864644"/>
            <a:ext cx="2019300" cy="954107"/>
          </a:xfrm>
          <a:prstGeom prst="rect">
            <a:avLst/>
          </a:prstGeom>
          <a:solidFill>
            <a:srgbClr val="FFFF00"/>
          </a:solidFill>
        </p:spPr>
        <p:txBody>
          <a:bodyPr wrap="square" rtlCol="0">
            <a:spAutoFit/>
          </a:bodyPr>
          <a:lstStyle/>
          <a:p>
            <a:r>
              <a:rPr lang="en-US" sz="2400" dirty="0" smtClean="0">
                <a:solidFill>
                  <a:srgbClr val="000000"/>
                </a:solidFill>
              </a:rPr>
              <a:t>1 leftover </a:t>
            </a:r>
            <a:r>
              <a:rPr lang="en-US" sz="3200" dirty="0" err="1" smtClean="0">
                <a:solidFill>
                  <a:srgbClr val="FF0000"/>
                </a:solidFill>
              </a:rPr>
              <a:t>p</a:t>
            </a:r>
            <a:r>
              <a:rPr lang="en-US" sz="3200" baseline="-25000" dirty="0" err="1" smtClean="0">
                <a:solidFill>
                  <a:srgbClr val="FF0000"/>
                </a:solidFill>
              </a:rPr>
              <a:t>z</a:t>
            </a:r>
            <a:r>
              <a:rPr lang="en-US" sz="2400" dirty="0" smtClean="0">
                <a:solidFill>
                  <a:srgbClr val="000000"/>
                </a:solidFill>
              </a:rPr>
              <a:t> on each C</a:t>
            </a:r>
            <a:endParaRPr lang="en-US" sz="2400" dirty="0">
              <a:solidFill>
                <a:srgbClr val="000000"/>
              </a:solidFill>
            </a:endParaRPr>
          </a:p>
        </p:txBody>
      </p:sp>
      <p:cxnSp>
        <p:nvCxnSpPr>
          <p:cNvPr id="4" name="Straight Arrow Connector 3"/>
          <p:cNvCxnSpPr/>
          <p:nvPr/>
        </p:nvCxnSpPr>
        <p:spPr bwMode="auto">
          <a:xfrm flipH="1">
            <a:off x="1676400" y="3595688"/>
            <a:ext cx="1143000" cy="519112"/>
          </a:xfrm>
          <a:prstGeom prst="straightConnector1">
            <a:avLst/>
          </a:prstGeom>
          <a:solidFill>
            <a:schemeClr val="accent1"/>
          </a:solidFill>
          <a:ln w="53975"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flipH="1">
            <a:off x="2819400" y="3748088"/>
            <a:ext cx="152400" cy="519112"/>
          </a:xfrm>
          <a:prstGeom prst="straightConnector1">
            <a:avLst/>
          </a:prstGeom>
          <a:solidFill>
            <a:schemeClr val="accent1"/>
          </a:solidFill>
          <a:ln w="53975" cap="flat" cmpd="sng" algn="ctr">
            <a:solidFill>
              <a:srgbClr val="FF0000"/>
            </a:solidFill>
            <a:prstDash val="solid"/>
            <a:round/>
            <a:headEnd type="none" w="med" len="med"/>
            <a:tailEnd type="arrow"/>
          </a:ln>
          <a:effectLst/>
        </p:spPr>
      </p:cxnSp>
      <p:graphicFrame>
        <p:nvGraphicFramePr>
          <p:cNvPr id="8" name="Object 7"/>
          <p:cNvGraphicFramePr>
            <a:graphicFrameLocks noChangeAspect="1"/>
          </p:cNvGraphicFramePr>
          <p:nvPr>
            <p:extLst/>
          </p:nvPr>
        </p:nvGraphicFramePr>
        <p:xfrm>
          <a:off x="5648325" y="2562225"/>
          <a:ext cx="1285875" cy="1123950"/>
        </p:xfrm>
        <a:graphic>
          <a:graphicData uri="http://schemas.openxmlformats.org/presentationml/2006/ole">
            <mc:AlternateContent xmlns:mc="http://schemas.openxmlformats.org/markup-compatibility/2006">
              <mc:Choice xmlns:v="urn:schemas-microsoft-com:vml" Requires="v">
                <p:oleObj spid="_x0000_s6170" name="ChemSketch" r:id="rId6" imgW="1286256" imgH="1124712" progId="ACD.ChemSketch.20">
                  <p:embed/>
                </p:oleObj>
              </mc:Choice>
              <mc:Fallback>
                <p:oleObj name="ChemSketch" r:id="rId6" imgW="1286256" imgH="1124712" progId="ACD.ChemSketch.20">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8325" y="2562225"/>
                        <a:ext cx="1285875" cy="112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nvPr>
        </p:nvGraphicFramePr>
        <p:xfrm>
          <a:off x="6186209" y="2466211"/>
          <a:ext cx="1128991" cy="1101666"/>
        </p:xfrm>
        <a:graphic>
          <a:graphicData uri="http://schemas.openxmlformats.org/presentationml/2006/ole">
            <mc:AlternateContent xmlns:mc="http://schemas.openxmlformats.org/markup-compatibility/2006">
              <mc:Choice xmlns:v="urn:schemas-microsoft-com:vml" Requires="v">
                <p:oleObj spid="_x0000_s6171" name="ChemSketch" r:id="rId8" imgW="1246632" imgH="1216152" progId="ACD.ChemSketch.20">
                  <p:embed/>
                </p:oleObj>
              </mc:Choice>
              <mc:Fallback>
                <p:oleObj name="ChemSketch" r:id="rId8" imgW="1246632" imgH="1216152" progId="ACD.ChemSketch.20">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6209" y="2466211"/>
                        <a:ext cx="1128991" cy="110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2"/>
          <p:cNvPicPr>
            <a:picLocks noChangeAspect="1" noChangeArrowheads="1"/>
          </p:cNvPicPr>
          <p:nvPr/>
        </p:nvPicPr>
        <p:blipFill>
          <a:blip r:embed="rId5" cstate="print"/>
          <a:srcRect/>
          <a:stretch>
            <a:fillRect/>
          </a:stretch>
        </p:blipFill>
        <p:spPr bwMode="auto">
          <a:xfrm>
            <a:off x="5738812" y="2386012"/>
            <a:ext cx="1600200" cy="1462088"/>
          </a:xfrm>
          <a:prstGeom prst="rect">
            <a:avLst/>
          </a:prstGeom>
          <a:noFill/>
          <a:ln w="9525">
            <a:noFill/>
            <a:miter lim="800000"/>
            <a:headEnd/>
            <a:tailEnd/>
          </a:ln>
          <a:effectLst/>
        </p:spPr>
      </p:pic>
      <p:sp>
        <p:nvSpPr>
          <p:cNvPr id="10" name="TextBox 9"/>
          <p:cNvSpPr txBox="1"/>
          <p:nvPr/>
        </p:nvSpPr>
        <p:spPr>
          <a:xfrm>
            <a:off x="5029200" y="1245589"/>
            <a:ext cx="4114800" cy="830997"/>
          </a:xfrm>
          <a:prstGeom prst="rect">
            <a:avLst/>
          </a:prstGeom>
          <a:solidFill>
            <a:srgbClr val="FFFF00"/>
          </a:solidFill>
        </p:spPr>
        <p:txBody>
          <a:bodyPr wrap="square" rtlCol="0">
            <a:spAutoFit/>
          </a:bodyPr>
          <a:lstStyle/>
          <a:p>
            <a:r>
              <a:rPr lang="en-US" sz="2400" dirty="0" smtClean="0">
                <a:solidFill>
                  <a:srgbClr val="000000"/>
                </a:solidFill>
              </a:rPr>
              <a:t>Equivalent Pauling `sigma’ (</a:t>
            </a:r>
            <a:r>
              <a:rPr lang="en-US" sz="2400" dirty="0" smtClean="0">
                <a:solidFill>
                  <a:srgbClr val="000000"/>
                </a:solidFill>
                <a:sym typeface="Symbol"/>
              </a:rPr>
              <a:t>) </a:t>
            </a:r>
            <a:r>
              <a:rPr lang="en-US" sz="2400" dirty="0" smtClean="0">
                <a:solidFill>
                  <a:srgbClr val="000000"/>
                </a:solidFill>
              </a:rPr>
              <a:t> hybrid structure</a:t>
            </a:r>
            <a:endParaRPr lang="en-US" sz="2400" dirty="0">
              <a:solidFill>
                <a:srgbClr val="000000"/>
              </a:solidFill>
            </a:endParaRPr>
          </a:p>
        </p:txBody>
      </p:sp>
      <p:sp>
        <p:nvSpPr>
          <p:cNvPr id="11" name="TextBox 10"/>
          <p:cNvSpPr txBox="1"/>
          <p:nvPr/>
        </p:nvSpPr>
        <p:spPr>
          <a:xfrm>
            <a:off x="5029200" y="3799818"/>
            <a:ext cx="1485900" cy="400110"/>
          </a:xfrm>
          <a:prstGeom prst="rect">
            <a:avLst/>
          </a:prstGeom>
          <a:noFill/>
        </p:spPr>
        <p:txBody>
          <a:bodyPr wrap="square" rtlCol="0">
            <a:spAutoFit/>
          </a:bodyPr>
          <a:lstStyle/>
          <a:p>
            <a:r>
              <a:rPr lang="en-US" sz="2000" dirty="0" smtClean="0">
                <a:solidFill>
                  <a:srgbClr val="000000"/>
                </a:solidFill>
              </a:rPr>
              <a:t>s+ </a:t>
            </a:r>
            <a:r>
              <a:rPr lang="en-US" sz="2000" dirty="0" err="1" smtClean="0">
                <a:solidFill>
                  <a:srgbClr val="000000"/>
                </a:solidFill>
              </a:rPr>
              <a:t>p</a:t>
            </a:r>
            <a:r>
              <a:rPr lang="en-US" sz="2000" baseline="-25000" dirty="0" err="1" smtClean="0">
                <a:solidFill>
                  <a:srgbClr val="000000"/>
                </a:solidFill>
              </a:rPr>
              <a:t>x</a:t>
            </a:r>
            <a:r>
              <a:rPr lang="en-US" sz="2000" dirty="0" smtClean="0">
                <a:solidFill>
                  <a:srgbClr val="000000"/>
                </a:solidFill>
              </a:rPr>
              <a:t> + </a:t>
            </a:r>
            <a:r>
              <a:rPr lang="en-US" sz="2000" dirty="0" err="1" smtClean="0">
                <a:solidFill>
                  <a:srgbClr val="000000"/>
                </a:solidFill>
              </a:rPr>
              <a:t>p</a:t>
            </a:r>
            <a:r>
              <a:rPr lang="en-US" sz="2000" baseline="-25000" dirty="0" err="1" smtClean="0">
                <a:solidFill>
                  <a:srgbClr val="000000"/>
                </a:solidFill>
              </a:rPr>
              <a:t>y</a:t>
            </a:r>
            <a:endParaRPr lang="en-US" sz="2000" baseline="-25000" dirty="0">
              <a:solidFill>
                <a:srgbClr val="000000"/>
              </a:solidFill>
            </a:endParaRPr>
          </a:p>
        </p:txBody>
      </p:sp>
      <p:sp>
        <p:nvSpPr>
          <p:cNvPr id="21" name="TextBox 20"/>
          <p:cNvSpPr txBox="1"/>
          <p:nvPr/>
        </p:nvSpPr>
        <p:spPr>
          <a:xfrm>
            <a:off x="7315200" y="3686589"/>
            <a:ext cx="1485900" cy="400110"/>
          </a:xfrm>
          <a:prstGeom prst="rect">
            <a:avLst/>
          </a:prstGeom>
          <a:noFill/>
        </p:spPr>
        <p:txBody>
          <a:bodyPr wrap="square" rtlCol="0">
            <a:spAutoFit/>
          </a:bodyPr>
          <a:lstStyle/>
          <a:p>
            <a:r>
              <a:rPr lang="en-US" sz="2000" dirty="0" smtClean="0">
                <a:solidFill>
                  <a:srgbClr val="000000"/>
                </a:solidFill>
              </a:rPr>
              <a:t>s+ </a:t>
            </a:r>
            <a:r>
              <a:rPr lang="en-US" sz="2000" dirty="0" err="1" smtClean="0">
                <a:solidFill>
                  <a:srgbClr val="000000"/>
                </a:solidFill>
              </a:rPr>
              <a:t>p</a:t>
            </a:r>
            <a:r>
              <a:rPr lang="en-US" sz="2000" baseline="-25000" dirty="0" err="1" smtClean="0">
                <a:solidFill>
                  <a:srgbClr val="000000"/>
                </a:solidFill>
              </a:rPr>
              <a:t>x</a:t>
            </a:r>
            <a:r>
              <a:rPr lang="en-US" sz="2000" dirty="0" smtClean="0">
                <a:solidFill>
                  <a:srgbClr val="000000"/>
                </a:solidFill>
              </a:rPr>
              <a:t> + </a:t>
            </a:r>
            <a:r>
              <a:rPr lang="en-US" sz="2000" dirty="0" err="1" smtClean="0">
                <a:solidFill>
                  <a:srgbClr val="000000"/>
                </a:solidFill>
              </a:rPr>
              <a:t>p</a:t>
            </a:r>
            <a:r>
              <a:rPr lang="en-US" sz="2000" baseline="-25000" dirty="0" err="1" smtClean="0">
                <a:solidFill>
                  <a:srgbClr val="000000"/>
                </a:solidFill>
              </a:rPr>
              <a:t>y</a:t>
            </a:r>
            <a:endParaRPr lang="en-US" sz="2000" baseline="-25000" dirty="0">
              <a:solidFill>
                <a:srgbClr val="000000"/>
              </a:solidFill>
            </a:endParaRPr>
          </a:p>
        </p:txBody>
      </p:sp>
      <p:sp>
        <p:nvSpPr>
          <p:cNvPr id="13" name="TextBox 12"/>
          <p:cNvSpPr txBox="1"/>
          <p:nvPr/>
        </p:nvSpPr>
        <p:spPr>
          <a:xfrm>
            <a:off x="7315200" y="2851666"/>
            <a:ext cx="952500" cy="523220"/>
          </a:xfrm>
          <a:prstGeom prst="rect">
            <a:avLst/>
          </a:prstGeom>
          <a:noFill/>
        </p:spPr>
        <p:txBody>
          <a:bodyPr wrap="square" rtlCol="0">
            <a:spAutoFit/>
          </a:bodyPr>
          <a:lstStyle/>
          <a:p>
            <a:r>
              <a:rPr lang="en-US" sz="2800" dirty="0" smtClean="0">
                <a:solidFill>
                  <a:srgbClr val="FF0000"/>
                </a:solidFill>
              </a:rPr>
              <a:t>sp</a:t>
            </a:r>
            <a:r>
              <a:rPr lang="en-US" sz="2800" baseline="30000" dirty="0" smtClean="0">
                <a:solidFill>
                  <a:srgbClr val="FF0000"/>
                </a:solidFill>
              </a:rPr>
              <a:t>2</a:t>
            </a:r>
            <a:endParaRPr lang="en-US" sz="2800" dirty="0">
              <a:solidFill>
                <a:srgbClr val="FF0000"/>
              </a:solidFill>
            </a:endParaRPr>
          </a:p>
        </p:txBody>
      </p:sp>
      <p:sp>
        <p:nvSpPr>
          <p:cNvPr id="23" name="TextBox 22"/>
          <p:cNvSpPr txBox="1"/>
          <p:nvPr/>
        </p:nvSpPr>
        <p:spPr>
          <a:xfrm>
            <a:off x="5029200" y="2873097"/>
            <a:ext cx="952500" cy="584775"/>
          </a:xfrm>
          <a:prstGeom prst="rect">
            <a:avLst/>
          </a:prstGeom>
          <a:noFill/>
        </p:spPr>
        <p:txBody>
          <a:bodyPr wrap="square" rtlCol="0">
            <a:spAutoFit/>
          </a:bodyPr>
          <a:lstStyle/>
          <a:p>
            <a:r>
              <a:rPr lang="en-US" sz="3200" dirty="0" smtClean="0">
                <a:solidFill>
                  <a:srgbClr val="FF0000"/>
                </a:solidFill>
              </a:rPr>
              <a:t>sp</a:t>
            </a:r>
            <a:r>
              <a:rPr lang="en-US" sz="3200" baseline="30000" dirty="0" smtClean="0">
                <a:solidFill>
                  <a:srgbClr val="FF0000"/>
                </a:solidFill>
              </a:rPr>
              <a:t>2</a:t>
            </a:r>
            <a:endParaRPr lang="en-US" sz="3200" dirty="0">
              <a:solidFill>
                <a:srgbClr val="FF0000"/>
              </a:solidFill>
            </a:endParaRPr>
          </a:p>
        </p:txBody>
      </p:sp>
      <p:cxnSp>
        <p:nvCxnSpPr>
          <p:cNvPr id="15" name="Straight Connector 14"/>
          <p:cNvCxnSpPr/>
          <p:nvPr/>
        </p:nvCxnSpPr>
        <p:spPr bwMode="auto">
          <a:xfrm>
            <a:off x="4305300" y="4648200"/>
            <a:ext cx="0" cy="858240"/>
          </a:xfrm>
          <a:prstGeom prst="line">
            <a:avLst/>
          </a:prstGeom>
          <a:solidFill>
            <a:schemeClr val="accent1"/>
          </a:solidFill>
          <a:ln w="50800" cap="flat" cmpd="sng" algn="ctr">
            <a:solidFill>
              <a:srgbClr val="FF0000"/>
            </a:solidFill>
            <a:prstDash val="solid"/>
            <a:round/>
            <a:headEnd type="triangle" w="med" len="med"/>
            <a:tailEnd type="none" w="med" len="med"/>
          </a:ln>
          <a:effectLst/>
        </p:spPr>
      </p:cxnSp>
      <p:cxnSp>
        <p:nvCxnSpPr>
          <p:cNvPr id="17" name="Straight Connector 16"/>
          <p:cNvCxnSpPr/>
          <p:nvPr/>
        </p:nvCxnSpPr>
        <p:spPr bwMode="auto">
          <a:xfrm flipH="1">
            <a:off x="3619500" y="5515965"/>
            <a:ext cx="685800" cy="665760"/>
          </a:xfrm>
          <a:prstGeom prst="line">
            <a:avLst/>
          </a:prstGeom>
          <a:solidFill>
            <a:schemeClr val="accent1"/>
          </a:solidFill>
          <a:ln w="53975" cap="flat" cmpd="sng" algn="ctr">
            <a:solidFill>
              <a:schemeClr val="tx1"/>
            </a:solidFill>
            <a:prstDash val="solid"/>
            <a:round/>
            <a:headEnd type="none" w="med" len="med"/>
            <a:tailEnd type="triangle" w="med" len="med"/>
          </a:ln>
          <a:effectLst/>
        </p:spPr>
      </p:cxnSp>
      <p:cxnSp>
        <p:nvCxnSpPr>
          <p:cNvPr id="20" name="Straight Connector 19"/>
          <p:cNvCxnSpPr/>
          <p:nvPr/>
        </p:nvCxnSpPr>
        <p:spPr bwMode="auto">
          <a:xfrm>
            <a:off x="0" y="5506440"/>
            <a:ext cx="9144000" cy="12970"/>
          </a:xfrm>
          <a:prstGeom prst="line">
            <a:avLst/>
          </a:prstGeom>
          <a:solidFill>
            <a:schemeClr val="accent1"/>
          </a:solidFill>
          <a:ln w="34925" cap="flat" cmpd="sng" algn="ctr">
            <a:solidFill>
              <a:schemeClr val="tx1"/>
            </a:solidFill>
            <a:prstDash val="dash"/>
            <a:round/>
            <a:headEnd type="none" w="med" len="med"/>
            <a:tailEnd type="none" w="med" len="med"/>
          </a:ln>
          <a:effectLst/>
        </p:spPr>
      </p:cxnSp>
      <p:sp>
        <p:nvSpPr>
          <p:cNvPr id="24" name="TextBox 23"/>
          <p:cNvSpPr txBox="1"/>
          <p:nvPr/>
        </p:nvSpPr>
        <p:spPr>
          <a:xfrm>
            <a:off x="3962400" y="4114800"/>
            <a:ext cx="514350" cy="584775"/>
          </a:xfrm>
          <a:prstGeom prst="rect">
            <a:avLst/>
          </a:prstGeom>
          <a:noFill/>
        </p:spPr>
        <p:txBody>
          <a:bodyPr wrap="square" rtlCol="0">
            <a:spAutoFit/>
          </a:bodyPr>
          <a:lstStyle/>
          <a:p>
            <a:r>
              <a:rPr lang="en-US" sz="3200" dirty="0" smtClean="0">
                <a:solidFill>
                  <a:srgbClr val="FF0000"/>
                </a:solidFill>
              </a:rPr>
              <a:t>z</a:t>
            </a:r>
            <a:endParaRPr lang="en-US" sz="3200" dirty="0">
              <a:solidFill>
                <a:srgbClr val="FF0000"/>
              </a:solidFill>
            </a:endParaRPr>
          </a:p>
        </p:txBody>
      </p:sp>
      <p:sp>
        <p:nvSpPr>
          <p:cNvPr id="25" name="TextBox 24"/>
          <p:cNvSpPr txBox="1"/>
          <p:nvPr/>
        </p:nvSpPr>
        <p:spPr>
          <a:xfrm>
            <a:off x="3200400" y="6181725"/>
            <a:ext cx="419100" cy="523220"/>
          </a:xfrm>
          <a:prstGeom prst="rect">
            <a:avLst/>
          </a:prstGeom>
          <a:noFill/>
        </p:spPr>
        <p:txBody>
          <a:bodyPr wrap="square" rtlCol="0">
            <a:spAutoFit/>
          </a:bodyPr>
          <a:lstStyle/>
          <a:p>
            <a:r>
              <a:rPr lang="en-US" sz="2800" dirty="0" smtClean="0">
                <a:solidFill>
                  <a:srgbClr val="000000"/>
                </a:solidFill>
              </a:rPr>
              <a:t>y</a:t>
            </a:r>
            <a:endParaRPr lang="en-US" sz="2800" dirty="0">
              <a:solidFill>
                <a:srgbClr val="000000"/>
              </a:solidFill>
            </a:endParaRPr>
          </a:p>
        </p:txBody>
      </p:sp>
      <p:sp>
        <p:nvSpPr>
          <p:cNvPr id="26" name="TextBox 25"/>
          <p:cNvSpPr txBox="1"/>
          <p:nvPr/>
        </p:nvSpPr>
        <p:spPr>
          <a:xfrm>
            <a:off x="4648200" y="5257800"/>
            <a:ext cx="381000" cy="523220"/>
          </a:xfrm>
          <a:prstGeom prst="rect">
            <a:avLst/>
          </a:prstGeom>
          <a:noFill/>
        </p:spPr>
        <p:txBody>
          <a:bodyPr wrap="square" rtlCol="0">
            <a:spAutoFit/>
          </a:bodyPr>
          <a:lstStyle/>
          <a:p>
            <a:r>
              <a:rPr lang="en-US" sz="2800" dirty="0" smtClean="0">
                <a:solidFill>
                  <a:srgbClr val="000000"/>
                </a:solidFill>
              </a:rPr>
              <a:t>x</a:t>
            </a:r>
            <a:endParaRPr lang="en-US" sz="2800" dirty="0">
              <a:solidFill>
                <a:srgbClr val="000000"/>
              </a:solidFill>
            </a:endParaRPr>
          </a:p>
        </p:txBody>
      </p:sp>
      <p:pic>
        <p:nvPicPr>
          <p:cNvPr id="205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67300" y="4404979"/>
            <a:ext cx="3733800" cy="233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6567487" y="4368302"/>
            <a:ext cx="771525" cy="923330"/>
          </a:xfrm>
          <a:prstGeom prst="rect">
            <a:avLst/>
          </a:prstGeom>
          <a:solidFill>
            <a:schemeClr val="bg1">
              <a:alpha val="43000"/>
            </a:schemeClr>
          </a:solidFill>
        </p:spPr>
        <p:txBody>
          <a:bodyPr wrap="square" rtlCol="0">
            <a:spAutoFit/>
          </a:bodyPr>
          <a:lstStyle/>
          <a:p>
            <a:r>
              <a:rPr lang="en-US" sz="5400" dirty="0" smtClean="0">
                <a:solidFill>
                  <a:srgbClr val="FF0000"/>
                </a:solidFill>
                <a:sym typeface="Symbol"/>
              </a:rPr>
              <a:t></a:t>
            </a:r>
            <a:endParaRPr lang="en-US" sz="5400" dirty="0">
              <a:solidFill>
                <a:srgbClr val="FF0000"/>
              </a:solidFill>
            </a:endParaRPr>
          </a:p>
        </p:txBody>
      </p:sp>
      <p:sp>
        <p:nvSpPr>
          <p:cNvPr id="31" name="TextBox 30"/>
          <p:cNvSpPr txBox="1"/>
          <p:nvPr/>
        </p:nvSpPr>
        <p:spPr>
          <a:xfrm>
            <a:off x="4152900" y="5979079"/>
            <a:ext cx="647700" cy="707886"/>
          </a:xfrm>
          <a:prstGeom prst="rect">
            <a:avLst/>
          </a:prstGeom>
          <a:solidFill>
            <a:srgbClr val="FFFF00">
              <a:alpha val="41000"/>
            </a:srgbClr>
          </a:solidFill>
        </p:spPr>
        <p:txBody>
          <a:bodyPr wrap="square" rtlCol="0">
            <a:spAutoFit/>
          </a:bodyPr>
          <a:lstStyle/>
          <a:p>
            <a:r>
              <a:rPr lang="en-US" sz="4000" dirty="0" smtClean="0">
                <a:solidFill>
                  <a:srgbClr val="000000"/>
                </a:solidFill>
                <a:sym typeface="Symbol"/>
              </a:rPr>
              <a:t></a:t>
            </a:r>
            <a:endParaRPr lang="en-US" sz="4000" dirty="0">
              <a:solidFill>
                <a:srgbClr val="000000"/>
              </a:solidFill>
            </a:endParaRPr>
          </a:p>
        </p:txBody>
      </p:sp>
      <p:cxnSp>
        <p:nvCxnSpPr>
          <p:cNvPr id="2049" name="Straight Arrow Connector 2048"/>
          <p:cNvCxnSpPr/>
          <p:nvPr/>
        </p:nvCxnSpPr>
        <p:spPr bwMode="auto">
          <a:xfrm flipV="1">
            <a:off x="4738687" y="5573247"/>
            <a:ext cx="2347913" cy="870088"/>
          </a:xfrm>
          <a:prstGeom prst="straightConnector1">
            <a:avLst/>
          </a:prstGeom>
          <a:solidFill>
            <a:schemeClr val="accent1"/>
          </a:solidFill>
          <a:ln w="73025" cap="flat" cmpd="sng" algn="ctr">
            <a:solidFill>
              <a:srgbClr val="FFFF00"/>
            </a:solidFill>
            <a:prstDash val="solid"/>
            <a:round/>
            <a:headEnd type="none" w="med" len="med"/>
            <a:tailEnd type="arrow"/>
          </a:ln>
          <a:effectLst/>
        </p:spPr>
      </p:cxnSp>
      <p:cxnSp>
        <p:nvCxnSpPr>
          <p:cNvPr id="45" name="Straight Arrow Connector 44"/>
          <p:cNvCxnSpPr/>
          <p:nvPr/>
        </p:nvCxnSpPr>
        <p:spPr bwMode="auto">
          <a:xfrm flipV="1">
            <a:off x="4838700" y="5781020"/>
            <a:ext cx="1073943" cy="555695"/>
          </a:xfrm>
          <a:prstGeom prst="straightConnector1">
            <a:avLst/>
          </a:prstGeom>
          <a:solidFill>
            <a:schemeClr val="accent1"/>
          </a:solidFill>
          <a:ln w="73025" cap="flat" cmpd="sng" algn="ctr">
            <a:solidFill>
              <a:srgbClr val="FFFF00"/>
            </a:solidFill>
            <a:prstDash val="solid"/>
            <a:round/>
            <a:headEnd type="none" w="med" len="med"/>
            <a:tailEnd type="arrow"/>
          </a:ln>
          <a:effectLst/>
        </p:spPr>
      </p:cxnSp>
      <p:sp>
        <p:nvSpPr>
          <p:cNvPr id="2055" name="TextBox 2054"/>
          <p:cNvSpPr txBox="1"/>
          <p:nvPr/>
        </p:nvSpPr>
        <p:spPr>
          <a:xfrm>
            <a:off x="6172200" y="2286000"/>
            <a:ext cx="395287" cy="646331"/>
          </a:xfrm>
          <a:prstGeom prst="rect">
            <a:avLst/>
          </a:prstGeom>
          <a:noFill/>
        </p:spPr>
        <p:txBody>
          <a:bodyPr wrap="square" rtlCol="0">
            <a:spAutoFit/>
          </a:bodyPr>
          <a:lstStyle/>
          <a:p>
            <a:r>
              <a:rPr lang="en-US" sz="3600" dirty="0" smtClean="0">
                <a:solidFill>
                  <a:srgbClr val="000000"/>
                </a:solidFill>
                <a:sym typeface="Symbol"/>
              </a:rPr>
              <a:t></a:t>
            </a:r>
            <a:endParaRPr lang="en-US" sz="3600" dirty="0">
              <a:solidFill>
                <a:srgbClr val="000000"/>
              </a:solidFill>
            </a:endParaRPr>
          </a:p>
        </p:txBody>
      </p:sp>
    </p:spTree>
    <p:extLst>
      <p:ext uri="{BB962C8B-B14F-4D97-AF65-F5344CB8AC3E}">
        <p14:creationId xmlns:p14="http://schemas.microsoft.com/office/powerpoint/2010/main" val="12324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fade">
                                      <p:cBhvr>
                                        <p:cTn id="7" dur="500"/>
                                        <p:tgtEl>
                                          <p:spTgt spid="49160"/>
                                        </p:tgtEl>
                                      </p:cBhvr>
                                    </p:animEffect>
                                  </p:childTnLst>
                                </p:cTn>
                              </p:par>
                              <p:par>
                                <p:cTn id="8" presetID="10" presetClass="entr" presetSubtype="0" fill="hold" nodeType="withEffect">
                                  <p:stCondLst>
                                    <p:cond delay="0"/>
                                  </p:stCondLst>
                                  <p:childTnLst>
                                    <p:set>
                                      <p:cBhvr>
                                        <p:cTn id="9" dur="1" fill="hold">
                                          <p:stCondLst>
                                            <p:cond delay="0"/>
                                          </p:stCondLst>
                                        </p:cTn>
                                        <p:tgtEl>
                                          <p:spTgt spid="49164"/>
                                        </p:tgtEl>
                                        <p:attrNameLst>
                                          <p:attrName>style.visibility</p:attrName>
                                        </p:attrNameLst>
                                      </p:cBhvr>
                                      <p:to>
                                        <p:strVal val="visible"/>
                                      </p:to>
                                    </p:set>
                                    <p:animEffect transition="in" filter="fade">
                                      <p:cBhvr>
                                        <p:cTn id="10" dur="500"/>
                                        <p:tgtEl>
                                          <p:spTgt spid="491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500"/>
                                        <p:tgtEl>
                                          <p:spTgt spid="205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9157"/>
                                        </p:tgtEl>
                                        <p:attrNameLst>
                                          <p:attrName>style.visibility</p:attrName>
                                        </p:attrNameLst>
                                      </p:cBhvr>
                                      <p:to>
                                        <p:strVal val="visible"/>
                                      </p:to>
                                    </p:set>
                                    <p:animEffect transition="in" filter="fade">
                                      <p:cBhvr>
                                        <p:cTn id="54" dur="500"/>
                                        <p:tgtEl>
                                          <p:spTgt spid="49157"/>
                                        </p:tgtEl>
                                      </p:cBhvr>
                                    </p:animEffec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500"/>
                                        <p:tgtEl>
                                          <p:spTgt spid="2"/>
                                        </p:tgtEl>
                                      </p:cBhvr>
                                    </p:animEffect>
                                  </p:childTnLst>
                                </p:cTn>
                              </p:par>
                              <p:par>
                                <p:cTn id="78" presetID="10" presetClass="entr" presetSubtype="0" fill="hold"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childTnLst>
                                </p:cTn>
                              </p:par>
                              <p:par>
                                <p:cTn id="81" presetID="10"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056"/>
                                        </p:tgtEl>
                                        <p:attrNameLst>
                                          <p:attrName>style.visibility</p:attrName>
                                        </p:attrNameLst>
                                      </p:cBhvr>
                                      <p:to>
                                        <p:strVal val="visible"/>
                                      </p:to>
                                    </p:set>
                                    <p:animEffect transition="in" filter="fade">
                                      <p:cBhvr>
                                        <p:cTn id="88" dur="500"/>
                                        <p:tgtEl>
                                          <p:spTgt spid="205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049"/>
                                        </p:tgtEl>
                                        <p:attrNameLst>
                                          <p:attrName>style.visibility</p:attrName>
                                        </p:attrNameLst>
                                      </p:cBhvr>
                                      <p:to>
                                        <p:strVal val="visible"/>
                                      </p:to>
                                    </p:set>
                                    <p:animEffect transition="in" filter="fade">
                                      <p:cBhvr>
                                        <p:cTn id="93" dur="500"/>
                                        <p:tgtEl>
                                          <p:spTgt spid="2049"/>
                                        </p:tgtEl>
                                      </p:cBhvr>
                                    </p:animEffect>
                                  </p:childTnLst>
                                </p:cTn>
                              </p:par>
                              <p:par>
                                <p:cTn id="94" presetID="10" presetClass="entr" presetSubtype="0" fill="hold"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nimBg="1"/>
      <p:bldP spid="2" grpId="0" animBg="1"/>
      <p:bldP spid="10" grpId="0" animBg="1"/>
      <p:bldP spid="11" grpId="0"/>
      <p:bldP spid="21" grpId="0"/>
      <p:bldP spid="13" grpId="0"/>
      <p:bldP spid="23" grpId="0"/>
      <p:bldP spid="24" grpId="0"/>
      <p:bldP spid="25" grpId="0"/>
      <p:bldP spid="26" grpId="0"/>
      <p:bldP spid="30" grpId="0" animBg="1"/>
      <p:bldP spid="31" grpId="0" animBg="1"/>
      <p:bldP spid="20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52400" y="0"/>
            <a:ext cx="8686800" cy="1143000"/>
          </a:xfrm>
        </p:spPr>
        <p:txBody>
          <a:bodyPr/>
          <a:lstStyle/>
          <a:p>
            <a:r>
              <a:rPr lang="en-US" sz="2000" dirty="0"/>
              <a:t>Pi </a:t>
            </a:r>
            <a:r>
              <a:rPr lang="en-US" sz="2000" dirty="0" smtClean="0"/>
              <a:t>bonds: Pauling’s really great idea to use the `leftovers’ (cont.)</a:t>
            </a:r>
            <a:endParaRPr lang="en-US" sz="2000" dirty="0"/>
          </a:p>
        </p:txBody>
      </p:sp>
      <p:pic>
        <p:nvPicPr>
          <p:cNvPr id="49159" name="Picture 7" descr="acetylene pi and sigma"/>
          <p:cNvPicPr>
            <a:picLocks noChangeAspect="1" noChangeArrowheads="1"/>
          </p:cNvPicPr>
          <p:nvPr/>
        </p:nvPicPr>
        <p:blipFill>
          <a:blip r:embed="rId4" cstate="print"/>
          <a:srcRect/>
          <a:stretch>
            <a:fillRect/>
          </a:stretch>
        </p:blipFill>
        <p:spPr bwMode="auto">
          <a:xfrm>
            <a:off x="85724" y="3770312"/>
            <a:ext cx="4000500" cy="2616200"/>
          </a:xfrm>
          <a:prstGeom prst="rect">
            <a:avLst/>
          </a:prstGeom>
          <a:noFill/>
        </p:spPr>
      </p:pic>
      <p:pic>
        <p:nvPicPr>
          <p:cNvPr id="49165" name="Picture 13"/>
          <p:cNvPicPr>
            <a:picLocks noChangeAspect="1" noChangeArrowheads="1"/>
          </p:cNvPicPr>
          <p:nvPr/>
        </p:nvPicPr>
        <p:blipFill>
          <a:blip r:embed="rId5" cstate="print"/>
          <a:srcRect/>
          <a:stretch>
            <a:fillRect/>
          </a:stretch>
        </p:blipFill>
        <p:spPr bwMode="auto">
          <a:xfrm>
            <a:off x="457200" y="2012950"/>
            <a:ext cx="3048000" cy="492125"/>
          </a:xfrm>
          <a:prstGeom prst="rect">
            <a:avLst/>
          </a:prstGeom>
          <a:noFill/>
          <a:ln w="9525">
            <a:noFill/>
            <a:miter lim="800000"/>
            <a:headEnd/>
            <a:tailEnd/>
          </a:ln>
          <a:effectLst/>
        </p:spPr>
      </p:pic>
      <p:sp>
        <p:nvSpPr>
          <p:cNvPr id="14" name="Text Box 8"/>
          <p:cNvSpPr txBox="1">
            <a:spLocks noChangeArrowheads="1"/>
          </p:cNvSpPr>
          <p:nvPr/>
        </p:nvSpPr>
        <p:spPr bwMode="auto">
          <a:xfrm>
            <a:off x="19050" y="1430256"/>
            <a:ext cx="4457700" cy="461665"/>
          </a:xfrm>
          <a:prstGeom prst="rect">
            <a:avLst/>
          </a:prstGeom>
          <a:solidFill>
            <a:srgbClr val="CCFFCC"/>
          </a:solidFill>
          <a:ln w="9525">
            <a:noFill/>
            <a:miter lim="800000"/>
            <a:headEnd/>
            <a:tailEnd/>
          </a:ln>
          <a:effectLst/>
        </p:spPr>
        <p:txBody>
          <a:bodyPr wrap="square">
            <a:spAutoFit/>
          </a:bodyPr>
          <a:lstStyle/>
          <a:p>
            <a:pPr>
              <a:spcBef>
                <a:spcPct val="50000"/>
              </a:spcBef>
            </a:pPr>
            <a:r>
              <a:rPr lang="en-US" sz="2400" dirty="0" err="1" smtClean="0">
                <a:solidFill>
                  <a:srgbClr val="000000"/>
                </a:solidFill>
                <a:effectLst>
                  <a:outerShdw blurRad="38100" dist="38100" dir="2700000" algn="tl">
                    <a:srgbClr val="FFFFFF"/>
                  </a:outerShdw>
                </a:effectLst>
              </a:rPr>
              <a:t>Ethyne</a:t>
            </a:r>
            <a:r>
              <a:rPr lang="en-US" sz="2400" dirty="0" smtClean="0">
                <a:solidFill>
                  <a:srgbClr val="000000"/>
                </a:solidFill>
                <a:effectLst>
                  <a:outerShdw blurRad="38100" dist="38100" dir="2700000" algn="tl">
                    <a:srgbClr val="FFFFFF"/>
                  </a:outerShdw>
                </a:effectLst>
              </a:rPr>
              <a:t> </a:t>
            </a:r>
            <a:r>
              <a:rPr lang="en-US" sz="2400" dirty="0">
                <a:solidFill>
                  <a:srgbClr val="000000"/>
                </a:solidFill>
                <a:effectLst>
                  <a:outerShdw blurRad="38100" dist="38100" dir="2700000" algn="tl">
                    <a:srgbClr val="FFFFFF"/>
                  </a:outerShdw>
                </a:effectLst>
              </a:rPr>
              <a:t>(</a:t>
            </a:r>
            <a:r>
              <a:rPr lang="en-US" sz="2400" dirty="0" smtClean="0">
                <a:solidFill>
                  <a:srgbClr val="000000"/>
                </a:solidFill>
                <a:effectLst>
                  <a:outerShdw blurRad="38100" dist="38100" dir="2700000" algn="tl">
                    <a:srgbClr val="FFFFFF"/>
                  </a:outerShdw>
                </a:effectLst>
              </a:rPr>
              <a:t>C</a:t>
            </a:r>
            <a:r>
              <a:rPr lang="en-US" sz="2400" baseline="-25000" dirty="0" smtClean="0">
                <a:solidFill>
                  <a:srgbClr val="000000"/>
                </a:solidFill>
                <a:effectLst>
                  <a:outerShdw blurRad="38100" dist="38100" dir="2700000" algn="tl">
                    <a:srgbClr val="FFFFFF"/>
                  </a:outerShdw>
                </a:effectLst>
              </a:rPr>
              <a:t>2</a:t>
            </a:r>
            <a:r>
              <a:rPr lang="en-US" sz="2400" dirty="0" smtClean="0">
                <a:solidFill>
                  <a:srgbClr val="000000"/>
                </a:solidFill>
                <a:effectLst>
                  <a:outerShdw blurRad="38100" dist="38100" dir="2700000" algn="tl">
                    <a:srgbClr val="FFFFFF"/>
                  </a:outerShdw>
                </a:effectLst>
              </a:rPr>
              <a:t>H</a:t>
            </a:r>
            <a:r>
              <a:rPr lang="en-US" sz="2400" baseline="-25000" dirty="0" smtClean="0">
                <a:solidFill>
                  <a:srgbClr val="000000"/>
                </a:solidFill>
                <a:effectLst>
                  <a:outerShdw blurRad="38100" dist="38100" dir="2700000" algn="tl">
                    <a:srgbClr val="FFFFFF"/>
                  </a:outerShdw>
                </a:effectLst>
              </a:rPr>
              <a:t>2</a:t>
            </a:r>
            <a:r>
              <a:rPr lang="en-US" sz="2400" dirty="0" smtClean="0">
                <a:solidFill>
                  <a:srgbClr val="000000"/>
                </a:solidFill>
                <a:effectLst>
                  <a:outerShdw blurRad="38100" dist="38100" dir="2700000" algn="tl">
                    <a:srgbClr val="FFFFFF"/>
                  </a:outerShdw>
                </a:effectLst>
              </a:rPr>
              <a:t>)  Lewis picture</a:t>
            </a:r>
            <a:endParaRPr lang="en-US" sz="2400" dirty="0">
              <a:solidFill>
                <a:srgbClr val="000000"/>
              </a:solidFill>
              <a:effectLst>
                <a:outerShdw blurRad="38100" dist="38100" dir="2700000" algn="tl">
                  <a:srgbClr val="FFFFFF"/>
                </a:outerShdw>
              </a:effectLst>
            </a:endParaRPr>
          </a:p>
        </p:txBody>
      </p:sp>
      <p:sp>
        <p:nvSpPr>
          <p:cNvPr id="15" name="TextBox 14"/>
          <p:cNvSpPr txBox="1"/>
          <p:nvPr/>
        </p:nvSpPr>
        <p:spPr>
          <a:xfrm>
            <a:off x="5014912" y="830090"/>
            <a:ext cx="4114800" cy="830997"/>
          </a:xfrm>
          <a:prstGeom prst="rect">
            <a:avLst/>
          </a:prstGeom>
          <a:solidFill>
            <a:srgbClr val="FFFF00"/>
          </a:solidFill>
        </p:spPr>
        <p:txBody>
          <a:bodyPr wrap="square" rtlCol="0">
            <a:spAutoFit/>
          </a:bodyPr>
          <a:lstStyle/>
          <a:p>
            <a:r>
              <a:rPr lang="en-US" sz="2400" dirty="0" smtClean="0">
                <a:solidFill>
                  <a:srgbClr val="000000"/>
                </a:solidFill>
              </a:rPr>
              <a:t>Equivalent Pauling `sigma’ (</a:t>
            </a:r>
            <a:r>
              <a:rPr lang="en-US" sz="2400" dirty="0" smtClean="0">
                <a:solidFill>
                  <a:srgbClr val="000000"/>
                </a:solidFill>
                <a:sym typeface="Symbol"/>
              </a:rPr>
              <a:t>) </a:t>
            </a:r>
            <a:r>
              <a:rPr lang="en-US" sz="2400" dirty="0" smtClean="0">
                <a:solidFill>
                  <a:srgbClr val="000000"/>
                </a:solidFill>
              </a:rPr>
              <a:t> hybrid structure</a:t>
            </a:r>
            <a:endParaRPr lang="en-US" sz="2400" dirty="0">
              <a:solidFill>
                <a:srgbClr val="000000"/>
              </a:solidFill>
            </a:endParaRPr>
          </a:p>
        </p:txBody>
      </p:sp>
      <p:sp>
        <p:nvSpPr>
          <p:cNvPr id="6" name="TextBox 5"/>
          <p:cNvSpPr txBox="1"/>
          <p:nvPr/>
        </p:nvSpPr>
        <p:spPr>
          <a:xfrm>
            <a:off x="5324474" y="2985760"/>
            <a:ext cx="1376363" cy="523220"/>
          </a:xfrm>
          <a:prstGeom prst="rect">
            <a:avLst/>
          </a:prstGeom>
          <a:noFill/>
        </p:spPr>
        <p:txBody>
          <a:bodyPr wrap="square" rtlCol="0">
            <a:spAutoFit/>
          </a:bodyPr>
          <a:lstStyle/>
          <a:p>
            <a:r>
              <a:rPr lang="en-US" sz="2800" dirty="0" smtClean="0">
                <a:solidFill>
                  <a:srgbClr val="000000"/>
                </a:solidFill>
              </a:rPr>
              <a:t>s+ </a:t>
            </a:r>
            <a:r>
              <a:rPr lang="en-US" sz="2800" dirty="0" err="1" smtClean="0">
                <a:solidFill>
                  <a:srgbClr val="000000"/>
                </a:solidFill>
              </a:rPr>
              <a:t>p</a:t>
            </a:r>
            <a:r>
              <a:rPr lang="en-US" sz="2800" baseline="-25000" dirty="0" err="1" smtClean="0">
                <a:solidFill>
                  <a:srgbClr val="000000"/>
                </a:solidFill>
              </a:rPr>
              <a:t>x</a:t>
            </a:r>
            <a:endParaRPr lang="en-US" sz="2800" dirty="0">
              <a:solidFill>
                <a:srgbClr val="000000"/>
              </a:solidFill>
            </a:endParaRPr>
          </a:p>
        </p:txBody>
      </p:sp>
      <p:sp>
        <p:nvSpPr>
          <p:cNvPr id="7" name="Rectangle 6"/>
          <p:cNvSpPr/>
          <p:nvPr/>
        </p:nvSpPr>
        <p:spPr>
          <a:xfrm>
            <a:off x="7038974" y="2928610"/>
            <a:ext cx="1047082" cy="523220"/>
          </a:xfrm>
          <a:prstGeom prst="rect">
            <a:avLst/>
          </a:prstGeom>
        </p:spPr>
        <p:txBody>
          <a:bodyPr wrap="none">
            <a:spAutoFit/>
          </a:bodyPr>
          <a:lstStyle/>
          <a:p>
            <a:r>
              <a:rPr lang="en-US" sz="2800" dirty="0">
                <a:solidFill>
                  <a:srgbClr val="000000"/>
                </a:solidFill>
              </a:rPr>
              <a:t>s+ </a:t>
            </a:r>
            <a:r>
              <a:rPr lang="en-US" sz="2800" dirty="0" err="1">
                <a:solidFill>
                  <a:srgbClr val="000000"/>
                </a:solidFill>
              </a:rPr>
              <a:t>p</a:t>
            </a:r>
            <a:r>
              <a:rPr lang="en-US" sz="2800" baseline="-25000" dirty="0" err="1">
                <a:solidFill>
                  <a:srgbClr val="000000"/>
                </a:solidFill>
              </a:rPr>
              <a:t>x</a:t>
            </a:r>
            <a:endParaRPr lang="en-US" sz="2800" dirty="0">
              <a:solidFill>
                <a:srgbClr val="000000"/>
              </a:solidFill>
            </a:endParaRPr>
          </a:p>
        </p:txBody>
      </p:sp>
      <p:sp>
        <p:nvSpPr>
          <p:cNvPr id="8" name="TextBox 7"/>
          <p:cNvSpPr txBox="1"/>
          <p:nvPr/>
        </p:nvSpPr>
        <p:spPr>
          <a:xfrm>
            <a:off x="5715000" y="2448610"/>
            <a:ext cx="985837" cy="584775"/>
          </a:xfrm>
          <a:prstGeom prst="rect">
            <a:avLst/>
          </a:prstGeom>
          <a:noFill/>
        </p:spPr>
        <p:txBody>
          <a:bodyPr wrap="square" rtlCol="0">
            <a:spAutoFit/>
          </a:bodyPr>
          <a:lstStyle/>
          <a:p>
            <a:r>
              <a:rPr lang="en-US" sz="3200" dirty="0" err="1" smtClean="0">
                <a:solidFill>
                  <a:srgbClr val="FF0000"/>
                </a:solidFill>
              </a:rPr>
              <a:t>sp</a:t>
            </a:r>
            <a:endParaRPr lang="en-US" sz="3200" dirty="0">
              <a:solidFill>
                <a:srgbClr val="FF0000"/>
              </a:solidFill>
            </a:endParaRPr>
          </a:p>
        </p:txBody>
      </p:sp>
      <p:sp>
        <p:nvSpPr>
          <p:cNvPr id="20" name="TextBox 19"/>
          <p:cNvSpPr txBox="1"/>
          <p:nvPr/>
        </p:nvSpPr>
        <p:spPr>
          <a:xfrm>
            <a:off x="7000874" y="2400985"/>
            <a:ext cx="985837" cy="584775"/>
          </a:xfrm>
          <a:prstGeom prst="rect">
            <a:avLst/>
          </a:prstGeom>
          <a:noFill/>
        </p:spPr>
        <p:txBody>
          <a:bodyPr wrap="square" rtlCol="0">
            <a:spAutoFit/>
          </a:bodyPr>
          <a:lstStyle/>
          <a:p>
            <a:r>
              <a:rPr lang="en-US" sz="3200" dirty="0" err="1" smtClean="0">
                <a:solidFill>
                  <a:srgbClr val="FF0000"/>
                </a:solidFill>
              </a:rPr>
              <a:t>sp</a:t>
            </a:r>
            <a:endParaRPr lang="en-US" sz="3200" dirty="0">
              <a:solidFill>
                <a:srgbClr val="FF0000"/>
              </a:solidFill>
            </a:endParaRPr>
          </a:p>
        </p:txBody>
      </p:sp>
      <p:graphicFrame>
        <p:nvGraphicFramePr>
          <p:cNvPr id="9" name="Object 8"/>
          <p:cNvGraphicFramePr>
            <a:graphicFrameLocks noChangeAspect="1"/>
          </p:cNvGraphicFramePr>
          <p:nvPr>
            <p:extLst/>
          </p:nvPr>
        </p:nvGraphicFramePr>
        <p:xfrm>
          <a:off x="5390354" y="1973948"/>
          <a:ext cx="2636837" cy="427037"/>
        </p:xfrm>
        <a:graphic>
          <a:graphicData uri="http://schemas.openxmlformats.org/presentationml/2006/ole">
            <mc:AlternateContent xmlns:mc="http://schemas.openxmlformats.org/markup-compatibility/2006">
              <mc:Choice xmlns:v="urn:schemas-microsoft-com:vml" Requires="v">
                <p:oleObj spid="_x0000_s4113" name="ChemSketch" r:id="rId6" imgW="2636520" imgH="426720" progId="ACD.ChemSketch.20">
                  <p:embed/>
                </p:oleObj>
              </mc:Choice>
              <mc:Fallback>
                <p:oleObj name="ChemSketch" r:id="rId6" imgW="2636520" imgH="426720" progId="ACD.ChemSketch.20">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0354" y="1973948"/>
                        <a:ext cx="2636837"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 name="Picture 13"/>
          <p:cNvPicPr>
            <a:picLocks noChangeAspect="1" noChangeArrowheads="1"/>
          </p:cNvPicPr>
          <p:nvPr/>
        </p:nvPicPr>
        <p:blipFill>
          <a:blip r:embed="rId5" cstate="print"/>
          <a:srcRect/>
          <a:stretch>
            <a:fillRect/>
          </a:stretch>
        </p:blipFill>
        <p:spPr bwMode="auto">
          <a:xfrm>
            <a:off x="5176837" y="1946274"/>
            <a:ext cx="3048000" cy="492125"/>
          </a:xfrm>
          <a:prstGeom prst="rect">
            <a:avLst/>
          </a:prstGeom>
          <a:noFill/>
          <a:ln w="9525">
            <a:noFill/>
            <a:miter lim="800000"/>
            <a:headEnd/>
            <a:tailEnd/>
          </a:ln>
          <a:effectLst/>
        </p:spPr>
      </p:pic>
      <p:cxnSp>
        <p:nvCxnSpPr>
          <p:cNvPr id="11" name="Straight Connector 10"/>
          <p:cNvCxnSpPr/>
          <p:nvPr/>
        </p:nvCxnSpPr>
        <p:spPr bwMode="auto">
          <a:xfrm>
            <a:off x="-304800" y="5078412"/>
            <a:ext cx="5629274" cy="0"/>
          </a:xfrm>
          <a:prstGeom prst="line">
            <a:avLst/>
          </a:prstGeom>
          <a:solidFill>
            <a:schemeClr val="accent1"/>
          </a:solidFill>
          <a:ln w="50800" cap="flat" cmpd="sng" algn="ctr">
            <a:solidFill>
              <a:schemeClr val="tx1"/>
            </a:solidFill>
            <a:prstDash val="dash"/>
            <a:round/>
            <a:headEnd type="none" w="med" len="med"/>
            <a:tailEnd type="none" w="med" len="med"/>
          </a:ln>
          <a:effectLst/>
        </p:spPr>
      </p:cxnSp>
      <p:cxnSp>
        <p:nvCxnSpPr>
          <p:cNvPr id="17" name="Straight Arrow Connector 16"/>
          <p:cNvCxnSpPr/>
          <p:nvPr/>
        </p:nvCxnSpPr>
        <p:spPr bwMode="auto">
          <a:xfrm flipV="1">
            <a:off x="4476750" y="3962400"/>
            <a:ext cx="0" cy="1116012"/>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flipH="1">
            <a:off x="3505200" y="5078412"/>
            <a:ext cx="971550" cy="739626"/>
          </a:xfrm>
          <a:prstGeom prst="straightConnector1">
            <a:avLst/>
          </a:prstGeom>
          <a:solidFill>
            <a:schemeClr val="accent1"/>
          </a:solidFill>
          <a:ln w="53975" cap="flat" cmpd="sng" algn="ctr">
            <a:solidFill>
              <a:srgbClr val="FF0000"/>
            </a:solidFill>
            <a:prstDash val="solid"/>
            <a:round/>
            <a:headEnd type="none" w="med" len="med"/>
            <a:tailEnd type="triangle"/>
          </a:ln>
          <a:effectLst/>
        </p:spPr>
      </p:cxnSp>
      <p:sp>
        <p:nvSpPr>
          <p:cNvPr id="21" name="TextBox 20"/>
          <p:cNvSpPr txBox="1"/>
          <p:nvPr/>
        </p:nvSpPr>
        <p:spPr>
          <a:xfrm>
            <a:off x="4619624" y="4782016"/>
            <a:ext cx="395288" cy="523220"/>
          </a:xfrm>
          <a:prstGeom prst="rect">
            <a:avLst/>
          </a:prstGeom>
          <a:solidFill>
            <a:srgbClr val="FFFF00"/>
          </a:solidFill>
        </p:spPr>
        <p:txBody>
          <a:bodyPr wrap="square" rtlCol="0">
            <a:spAutoFit/>
          </a:bodyPr>
          <a:lstStyle/>
          <a:p>
            <a:r>
              <a:rPr lang="en-US" sz="2800" dirty="0" smtClean="0">
                <a:solidFill>
                  <a:srgbClr val="000000"/>
                </a:solidFill>
              </a:rPr>
              <a:t>x</a:t>
            </a:r>
            <a:endParaRPr lang="en-US" sz="2800" dirty="0">
              <a:solidFill>
                <a:srgbClr val="000000"/>
              </a:solidFill>
            </a:endParaRPr>
          </a:p>
        </p:txBody>
      </p:sp>
      <p:sp>
        <p:nvSpPr>
          <p:cNvPr id="23" name="TextBox 22"/>
          <p:cNvSpPr txBox="1"/>
          <p:nvPr/>
        </p:nvSpPr>
        <p:spPr>
          <a:xfrm>
            <a:off x="4152900" y="3451830"/>
            <a:ext cx="466724" cy="646331"/>
          </a:xfrm>
          <a:prstGeom prst="rect">
            <a:avLst/>
          </a:prstGeom>
          <a:noFill/>
        </p:spPr>
        <p:txBody>
          <a:bodyPr wrap="square" rtlCol="0">
            <a:spAutoFit/>
          </a:bodyPr>
          <a:lstStyle/>
          <a:p>
            <a:r>
              <a:rPr lang="en-US" sz="3600" dirty="0" smtClean="0">
                <a:solidFill>
                  <a:srgbClr val="FF0000"/>
                </a:solidFill>
              </a:rPr>
              <a:t>z</a:t>
            </a:r>
            <a:endParaRPr lang="en-US" sz="3600" dirty="0">
              <a:solidFill>
                <a:srgbClr val="FF0000"/>
              </a:solidFill>
            </a:endParaRPr>
          </a:p>
        </p:txBody>
      </p:sp>
      <p:sp>
        <p:nvSpPr>
          <p:cNvPr id="31" name="TextBox 30"/>
          <p:cNvSpPr txBox="1"/>
          <p:nvPr/>
        </p:nvSpPr>
        <p:spPr>
          <a:xfrm>
            <a:off x="3476624" y="5928438"/>
            <a:ext cx="466724" cy="646331"/>
          </a:xfrm>
          <a:prstGeom prst="rect">
            <a:avLst/>
          </a:prstGeom>
          <a:noFill/>
        </p:spPr>
        <p:txBody>
          <a:bodyPr wrap="square" rtlCol="0">
            <a:spAutoFit/>
          </a:bodyPr>
          <a:lstStyle/>
          <a:p>
            <a:r>
              <a:rPr lang="en-US" sz="3600" dirty="0">
                <a:solidFill>
                  <a:srgbClr val="FF0000"/>
                </a:solidFill>
              </a:rPr>
              <a:t>y</a:t>
            </a:r>
          </a:p>
        </p:txBody>
      </p:sp>
      <p:pic>
        <p:nvPicPr>
          <p:cNvPr id="32" name="Picture 22"/>
          <p:cNvPicPr>
            <a:picLocks noChangeAspect="1" noChangeArrowheads="1"/>
          </p:cNvPicPr>
          <p:nvPr/>
        </p:nvPicPr>
        <p:blipFill>
          <a:blip r:embed="rId8" cstate="print"/>
          <a:srcRect/>
          <a:stretch>
            <a:fillRect/>
          </a:stretch>
        </p:blipFill>
        <p:spPr bwMode="auto">
          <a:xfrm>
            <a:off x="5591175" y="3664977"/>
            <a:ext cx="3538537" cy="3248310"/>
          </a:xfrm>
          <a:prstGeom prst="rect">
            <a:avLst/>
          </a:prstGeom>
          <a:noFill/>
        </p:spPr>
      </p:pic>
      <p:cxnSp>
        <p:nvCxnSpPr>
          <p:cNvPr id="26" name="Straight Connector 25"/>
          <p:cNvCxnSpPr/>
          <p:nvPr/>
        </p:nvCxnSpPr>
        <p:spPr bwMode="auto">
          <a:xfrm>
            <a:off x="4741067" y="4098161"/>
            <a:ext cx="4195763" cy="1693039"/>
          </a:xfrm>
          <a:prstGeom prst="line">
            <a:avLst/>
          </a:prstGeom>
          <a:solidFill>
            <a:schemeClr val="accent1"/>
          </a:solidFill>
          <a:ln w="31750" cap="flat" cmpd="sng" algn="ctr">
            <a:solidFill>
              <a:schemeClr val="tx1"/>
            </a:solidFill>
            <a:prstDash val="dash"/>
            <a:round/>
            <a:headEnd type="none" w="med" len="med"/>
            <a:tailEnd type="none" w="med" len="med"/>
          </a:ln>
          <a:effectLst/>
        </p:spPr>
      </p:cxnSp>
      <p:sp>
        <p:nvSpPr>
          <p:cNvPr id="27" name="TextBox 26"/>
          <p:cNvSpPr txBox="1"/>
          <p:nvPr/>
        </p:nvSpPr>
        <p:spPr>
          <a:xfrm>
            <a:off x="8736805" y="5521214"/>
            <a:ext cx="457200" cy="461665"/>
          </a:xfrm>
          <a:prstGeom prst="rect">
            <a:avLst/>
          </a:prstGeom>
          <a:solidFill>
            <a:srgbClr val="FFFF00"/>
          </a:solidFill>
        </p:spPr>
        <p:txBody>
          <a:bodyPr wrap="square" rtlCol="0">
            <a:spAutoFit/>
          </a:bodyPr>
          <a:lstStyle/>
          <a:p>
            <a:r>
              <a:rPr lang="en-US" sz="2400" dirty="0" smtClean="0">
                <a:solidFill>
                  <a:srgbClr val="000000"/>
                </a:solidFill>
              </a:rPr>
              <a:t>x</a:t>
            </a:r>
            <a:endParaRPr lang="en-US" sz="2400" dirty="0">
              <a:solidFill>
                <a:srgbClr val="000000"/>
              </a:solidFill>
            </a:endParaRPr>
          </a:p>
        </p:txBody>
      </p:sp>
      <p:cxnSp>
        <p:nvCxnSpPr>
          <p:cNvPr id="29" name="Straight Arrow Connector 28"/>
          <p:cNvCxnSpPr/>
          <p:nvPr/>
        </p:nvCxnSpPr>
        <p:spPr bwMode="auto">
          <a:xfrm flipH="1" flipV="1">
            <a:off x="7374731" y="4843571"/>
            <a:ext cx="1047750" cy="743636"/>
          </a:xfrm>
          <a:prstGeom prst="straightConnector1">
            <a:avLst/>
          </a:prstGeom>
          <a:solidFill>
            <a:schemeClr val="accent1"/>
          </a:solidFill>
          <a:ln w="41275" cap="flat" cmpd="sng" algn="ctr">
            <a:solidFill>
              <a:srgbClr val="FF0000"/>
            </a:solidFill>
            <a:prstDash val="solid"/>
            <a:round/>
            <a:headEnd type="none" w="med" len="med"/>
            <a:tailEnd type="arrow"/>
          </a:ln>
          <a:effectLst/>
        </p:spPr>
      </p:cxnSp>
      <p:cxnSp>
        <p:nvCxnSpPr>
          <p:cNvPr id="46" name="Straight Arrow Connector 45"/>
          <p:cNvCxnSpPr/>
          <p:nvPr/>
        </p:nvCxnSpPr>
        <p:spPr bwMode="auto">
          <a:xfrm flipH="1">
            <a:off x="8131964" y="5621324"/>
            <a:ext cx="302415" cy="656620"/>
          </a:xfrm>
          <a:prstGeom prst="straightConnector1">
            <a:avLst/>
          </a:prstGeom>
          <a:solidFill>
            <a:schemeClr val="accent1"/>
          </a:solidFill>
          <a:ln w="41275" cap="flat" cmpd="sng" algn="ctr">
            <a:solidFill>
              <a:srgbClr val="FF0000"/>
            </a:solidFill>
            <a:prstDash val="solid"/>
            <a:round/>
            <a:headEnd type="none" w="med" len="med"/>
            <a:tailEnd type="arrow"/>
          </a:ln>
          <a:effectLst/>
        </p:spPr>
      </p:cxnSp>
      <p:sp>
        <p:nvSpPr>
          <p:cNvPr id="41" name="TextBox 40"/>
          <p:cNvSpPr txBox="1"/>
          <p:nvPr/>
        </p:nvSpPr>
        <p:spPr>
          <a:xfrm>
            <a:off x="7986711" y="6277944"/>
            <a:ext cx="355995" cy="461665"/>
          </a:xfrm>
          <a:prstGeom prst="rect">
            <a:avLst/>
          </a:prstGeom>
          <a:noFill/>
        </p:spPr>
        <p:txBody>
          <a:bodyPr wrap="square" rtlCol="0">
            <a:spAutoFit/>
          </a:bodyPr>
          <a:lstStyle/>
          <a:p>
            <a:r>
              <a:rPr lang="en-US" sz="2400" dirty="0" smtClean="0">
                <a:solidFill>
                  <a:srgbClr val="FF0000"/>
                </a:solidFill>
              </a:rPr>
              <a:t>y</a:t>
            </a:r>
            <a:endParaRPr lang="en-US" sz="2400" dirty="0">
              <a:solidFill>
                <a:srgbClr val="FF0000"/>
              </a:solidFill>
            </a:endParaRPr>
          </a:p>
        </p:txBody>
      </p:sp>
      <p:sp>
        <p:nvSpPr>
          <p:cNvPr id="51" name="TextBox 50"/>
          <p:cNvSpPr txBox="1"/>
          <p:nvPr/>
        </p:nvSpPr>
        <p:spPr>
          <a:xfrm>
            <a:off x="7094933" y="4417131"/>
            <a:ext cx="355995" cy="461665"/>
          </a:xfrm>
          <a:prstGeom prst="rect">
            <a:avLst/>
          </a:prstGeom>
          <a:noFill/>
        </p:spPr>
        <p:txBody>
          <a:bodyPr wrap="square" rtlCol="0">
            <a:spAutoFit/>
          </a:bodyPr>
          <a:lstStyle/>
          <a:p>
            <a:r>
              <a:rPr lang="en-US" sz="2400" dirty="0" smtClean="0">
                <a:solidFill>
                  <a:srgbClr val="FF0000"/>
                </a:solidFill>
              </a:rPr>
              <a:t>Z</a:t>
            </a:r>
            <a:endParaRPr lang="en-US" sz="2400" dirty="0">
              <a:solidFill>
                <a:srgbClr val="FF0000"/>
              </a:solidFill>
            </a:endParaRPr>
          </a:p>
        </p:txBody>
      </p:sp>
      <p:sp>
        <p:nvSpPr>
          <p:cNvPr id="44" name="TextBox 43"/>
          <p:cNvSpPr txBox="1"/>
          <p:nvPr/>
        </p:nvSpPr>
        <p:spPr>
          <a:xfrm>
            <a:off x="6448424" y="1430256"/>
            <a:ext cx="361948" cy="584775"/>
          </a:xfrm>
          <a:prstGeom prst="rect">
            <a:avLst/>
          </a:prstGeom>
          <a:noFill/>
        </p:spPr>
        <p:txBody>
          <a:bodyPr wrap="square" rtlCol="0">
            <a:spAutoFit/>
          </a:bodyPr>
          <a:lstStyle/>
          <a:p>
            <a:r>
              <a:rPr lang="en-US" sz="3200" dirty="0" smtClean="0">
                <a:solidFill>
                  <a:srgbClr val="000000"/>
                </a:solidFill>
                <a:sym typeface="Symbol"/>
              </a:rPr>
              <a:t></a:t>
            </a:r>
            <a:endParaRPr lang="en-US" sz="3200" dirty="0">
              <a:solidFill>
                <a:srgbClr val="000000"/>
              </a:solidFill>
            </a:endParaRPr>
          </a:p>
        </p:txBody>
      </p:sp>
      <p:sp>
        <p:nvSpPr>
          <p:cNvPr id="55" name="TextBox 54"/>
          <p:cNvSpPr txBox="1"/>
          <p:nvPr/>
        </p:nvSpPr>
        <p:spPr>
          <a:xfrm>
            <a:off x="6810372" y="4805897"/>
            <a:ext cx="361948" cy="584775"/>
          </a:xfrm>
          <a:prstGeom prst="rect">
            <a:avLst/>
          </a:prstGeom>
          <a:gradFill>
            <a:gsLst>
              <a:gs pos="0">
                <a:schemeClr val="accent1">
                  <a:shade val="30000"/>
                  <a:satMod val="115000"/>
                  <a:alpha val="45000"/>
                </a:schemeClr>
              </a:gs>
              <a:gs pos="50000">
                <a:schemeClr val="accent1">
                  <a:shade val="67500"/>
                  <a:satMod val="115000"/>
                </a:schemeClr>
              </a:gs>
              <a:gs pos="100000">
                <a:schemeClr val="accent1">
                  <a:shade val="100000"/>
                  <a:satMod val="115000"/>
                </a:schemeClr>
              </a:gs>
            </a:gsLst>
            <a:lin ang="5400000" scaled="0"/>
          </a:gradFill>
        </p:spPr>
        <p:txBody>
          <a:bodyPr wrap="square" rtlCol="0">
            <a:spAutoFit/>
          </a:bodyPr>
          <a:lstStyle/>
          <a:p>
            <a:r>
              <a:rPr lang="en-US" sz="3200" dirty="0" smtClean="0">
                <a:solidFill>
                  <a:srgbClr val="000000"/>
                </a:solidFill>
                <a:sym typeface="Symbol"/>
              </a:rPr>
              <a:t></a:t>
            </a:r>
            <a:endParaRPr lang="en-US" sz="3200" dirty="0">
              <a:solidFill>
                <a:srgbClr val="000000"/>
              </a:solidFill>
            </a:endParaRPr>
          </a:p>
        </p:txBody>
      </p:sp>
      <p:sp>
        <p:nvSpPr>
          <p:cNvPr id="56" name="TextBox 55"/>
          <p:cNvSpPr txBox="1"/>
          <p:nvPr/>
        </p:nvSpPr>
        <p:spPr>
          <a:xfrm>
            <a:off x="6036130" y="3984603"/>
            <a:ext cx="361948" cy="584775"/>
          </a:xfrm>
          <a:prstGeom prst="rect">
            <a:avLst/>
          </a:prstGeom>
          <a:solidFill>
            <a:srgbClr val="FFFF00">
              <a:alpha val="75000"/>
            </a:srgbClr>
          </a:solidFill>
        </p:spPr>
        <p:txBody>
          <a:bodyPr wrap="square" rtlCol="0">
            <a:spAutoFit/>
          </a:bodyPr>
          <a:lstStyle/>
          <a:p>
            <a:r>
              <a:rPr lang="en-US" sz="3200" dirty="0" smtClean="0">
                <a:solidFill>
                  <a:srgbClr val="FF0000"/>
                </a:solidFill>
                <a:sym typeface="Symbol"/>
              </a:rPr>
              <a:t></a:t>
            </a:r>
            <a:endParaRPr lang="en-US" sz="3200" dirty="0">
              <a:solidFill>
                <a:srgbClr val="FF0000"/>
              </a:solidFill>
            </a:endParaRPr>
          </a:p>
        </p:txBody>
      </p:sp>
      <p:sp>
        <p:nvSpPr>
          <p:cNvPr id="58" name="TextBox 57"/>
          <p:cNvSpPr txBox="1"/>
          <p:nvPr/>
        </p:nvSpPr>
        <p:spPr>
          <a:xfrm>
            <a:off x="6600824" y="5289132"/>
            <a:ext cx="361948" cy="584775"/>
          </a:xfrm>
          <a:prstGeom prst="rect">
            <a:avLst/>
          </a:prstGeom>
          <a:solidFill>
            <a:srgbClr val="FFFF00">
              <a:alpha val="75000"/>
            </a:srgbClr>
          </a:solidFill>
        </p:spPr>
        <p:txBody>
          <a:bodyPr wrap="square" rtlCol="0">
            <a:spAutoFit/>
          </a:bodyPr>
          <a:lstStyle/>
          <a:p>
            <a:r>
              <a:rPr lang="en-US" sz="3200" dirty="0" smtClean="0">
                <a:solidFill>
                  <a:srgbClr val="FF0000"/>
                </a:solidFill>
                <a:sym typeface="Symbol"/>
              </a:rPr>
              <a:t></a:t>
            </a:r>
            <a:endParaRPr lang="en-US" sz="3200" dirty="0">
              <a:solidFill>
                <a:srgbClr val="FF0000"/>
              </a:solidFill>
            </a:endParaRPr>
          </a:p>
        </p:txBody>
      </p:sp>
      <p:sp>
        <p:nvSpPr>
          <p:cNvPr id="59" name="TextBox 58"/>
          <p:cNvSpPr txBox="1"/>
          <p:nvPr/>
        </p:nvSpPr>
        <p:spPr>
          <a:xfrm>
            <a:off x="1452561" y="2740997"/>
            <a:ext cx="2019300" cy="954107"/>
          </a:xfrm>
          <a:prstGeom prst="rect">
            <a:avLst/>
          </a:prstGeom>
          <a:solidFill>
            <a:srgbClr val="FFFF00"/>
          </a:solidFill>
        </p:spPr>
        <p:txBody>
          <a:bodyPr wrap="square" rtlCol="0">
            <a:spAutoFit/>
          </a:bodyPr>
          <a:lstStyle/>
          <a:p>
            <a:r>
              <a:rPr lang="en-US" sz="2400" dirty="0">
                <a:solidFill>
                  <a:srgbClr val="000000"/>
                </a:solidFill>
              </a:rPr>
              <a:t>2</a:t>
            </a:r>
            <a:r>
              <a:rPr lang="en-US" sz="2400" dirty="0" smtClean="0">
                <a:solidFill>
                  <a:srgbClr val="000000"/>
                </a:solidFill>
              </a:rPr>
              <a:t> leftover </a:t>
            </a:r>
            <a:r>
              <a:rPr lang="en-US" sz="3200" dirty="0" err="1" smtClean="0">
                <a:solidFill>
                  <a:srgbClr val="FF0000"/>
                </a:solidFill>
              </a:rPr>
              <a:t>p</a:t>
            </a:r>
            <a:r>
              <a:rPr lang="en-US" sz="3200" baseline="-25000" dirty="0" err="1" smtClean="0">
                <a:solidFill>
                  <a:srgbClr val="FF0000"/>
                </a:solidFill>
              </a:rPr>
              <a:t>z</a:t>
            </a:r>
            <a:r>
              <a:rPr lang="en-US" sz="2400" dirty="0" smtClean="0">
                <a:solidFill>
                  <a:srgbClr val="000000"/>
                </a:solidFill>
              </a:rPr>
              <a:t> on each C</a:t>
            </a:r>
            <a:endParaRPr lang="en-US" sz="2400" dirty="0">
              <a:solidFill>
                <a:srgbClr val="000000"/>
              </a:solidFill>
            </a:endParaRPr>
          </a:p>
        </p:txBody>
      </p:sp>
    </p:spTree>
    <p:extLst>
      <p:ext uri="{BB962C8B-B14F-4D97-AF65-F5344CB8AC3E}">
        <p14:creationId xmlns:p14="http://schemas.microsoft.com/office/powerpoint/2010/main" val="376954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65"/>
                                        </p:tgtEl>
                                        <p:attrNameLst>
                                          <p:attrName>style.visibility</p:attrName>
                                        </p:attrNameLst>
                                      </p:cBhvr>
                                      <p:to>
                                        <p:strVal val="visible"/>
                                      </p:to>
                                    </p:set>
                                    <p:animEffect transition="in" filter="fade">
                                      <p:cBhvr>
                                        <p:cTn id="12" dur="500"/>
                                        <p:tgtEl>
                                          <p:spTgt spid="491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9159"/>
                                        </p:tgtEl>
                                        <p:attrNameLst>
                                          <p:attrName>style.visibility</p:attrName>
                                        </p:attrNameLst>
                                      </p:cBhvr>
                                      <p:to>
                                        <p:strVal val="visible"/>
                                      </p:to>
                                    </p:set>
                                    <p:animEffect transition="in" filter="fade">
                                      <p:cBhvr>
                                        <p:cTn id="51" dur="500"/>
                                        <p:tgtEl>
                                          <p:spTgt spid="4915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par>
                                <p:cTn id="88" presetID="10" presetClass="entr" presetSubtype="0" fill="hold"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10" presetClass="entr" presetSubtype="0" fill="hold"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fade">
                                      <p:cBhvr>
                                        <p:cTn id="106" dur="500"/>
                                        <p:tgtEl>
                                          <p:spTgt spid="5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fade">
                                      <p:cBhvr>
                                        <p:cTn id="11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6" grpId="0"/>
      <p:bldP spid="7" grpId="0"/>
      <p:bldP spid="8" grpId="0"/>
      <p:bldP spid="20" grpId="0"/>
      <p:bldP spid="21" grpId="0" animBg="1"/>
      <p:bldP spid="23" grpId="0"/>
      <p:bldP spid="31" grpId="0"/>
      <p:bldP spid="27" grpId="0" animBg="1"/>
      <p:bldP spid="41" grpId="0"/>
      <p:bldP spid="51" grpId="0"/>
      <p:bldP spid="44" grpId="0"/>
      <p:bldP spid="55" grpId="0" animBg="1"/>
      <p:bldP spid="56" grpId="0" animBg="1"/>
      <p:bldP spid="58" grpId="0" animBg="1"/>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1447800"/>
            <a:ext cx="7010400" cy="2308324"/>
          </a:xfrm>
          <a:prstGeom prst="rect">
            <a:avLst/>
          </a:prstGeom>
          <a:noFill/>
        </p:spPr>
        <p:txBody>
          <a:bodyPr wrap="square" rtlCol="0">
            <a:spAutoFit/>
          </a:bodyPr>
          <a:lstStyle/>
          <a:p>
            <a:r>
              <a:rPr lang="en-US" sz="4800" dirty="0" smtClean="0"/>
              <a:t>USING THE PAULING  MODEL:</a:t>
            </a:r>
          </a:p>
          <a:p>
            <a:r>
              <a:rPr lang="en-US" sz="4800" dirty="0" smtClean="0"/>
              <a:t>IN CLASS EXERCISE </a:t>
            </a:r>
            <a:r>
              <a:rPr lang="en-US" sz="4800" dirty="0"/>
              <a:t>2</a:t>
            </a:r>
          </a:p>
        </p:txBody>
      </p:sp>
    </p:spTree>
    <p:extLst>
      <p:ext uri="{BB962C8B-B14F-4D97-AF65-F5344CB8AC3E}">
        <p14:creationId xmlns:p14="http://schemas.microsoft.com/office/powerpoint/2010/main" val="2853655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en-US" sz="2800" b="1" dirty="0" smtClean="0"/>
              <a:t>How Pauling’s model `fixes’ the problems with Lewis model</a:t>
            </a:r>
            <a:endParaRPr lang="en-US" sz="2800" b="1" dirty="0"/>
          </a:p>
        </p:txBody>
      </p:sp>
      <p:sp>
        <p:nvSpPr>
          <p:cNvPr id="7" name="TextBox 6"/>
          <p:cNvSpPr txBox="1"/>
          <p:nvPr/>
        </p:nvSpPr>
        <p:spPr>
          <a:xfrm>
            <a:off x="63500" y="2590800"/>
            <a:ext cx="9017000" cy="4247317"/>
          </a:xfrm>
          <a:prstGeom prst="rect">
            <a:avLst/>
          </a:prstGeom>
          <a:noFill/>
        </p:spPr>
        <p:txBody>
          <a:bodyPr wrap="square" rtlCol="0">
            <a:spAutoFit/>
          </a:bodyPr>
          <a:lstStyle/>
          <a:p>
            <a:r>
              <a:rPr lang="en-US" sz="2700" dirty="0" smtClean="0">
                <a:solidFill>
                  <a:srgbClr val="FF0000"/>
                </a:solidFill>
              </a:rPr>
              <a:t>Atomic </a:t>
            </a:r>
            <a:r>
              <a:rPr lang="en-US" sz="2700" dirty="0" err="1" smtClean="0">
                <a:solidFill>
                  <a:srgbClr val="FF0000"/>
                </a:solidFill>
              </a:rPr>
              <a:t>orbitals</a:t>
            </a:r>
            <a:r>
              <a:rPr lang="en-US" sz="2700" dirty="0" smtClean="0">
                <a:solidFill>
                  <a:srgbClr val="FF0000"/>
                </a:solidFill>
              </a:rPr>
              <a:t>  </a:t>
            </a:r>
            <a:r>
              <a:rPr lang="en-US" sz="2700" dirty="0" smtClean="0">
                <a:solidFill>
                  <a:srgbClr val="000000"/>
                </a:solidFill>
              </a:rPr>
              <a:t>(</a:t>
            </a:r>
            <a:r>
              <a:rPr lang="en-US" sz="2700" dirty="0" smtClean="0">
                <a:solidFill>
                  <a:srgbClr val="FF0000"/>
                </a:solidFill>
              </a:rPr>
              <a:t>AO</a:t>
            </a:r>
            <a:r>
              <a:rPr lang="en-US" sz="2700" dirty="0" smtClean="0">
                <a:solidFill>
                  <a:srgbClr val="000000"/>
                </a:solidFill>
              </a:rPr>
              <a:t>)  `reorganize’ (hybridize) when individual atoms approach each other such that the number of `links’ predicted by the Lewis model = the number of s, p (and d and f) </a:t>
            </a:r>
            <a:r>
              <a:rPr lang="en-US" sz="2700" dirty="0" err="1" smtClean="0">
                <a:solidFill>
                  <a:srgbClr val="000000"/>
                </a:solidFill>
              </a:rPr>
              <a:t>orbitals</a:t>
            </a:r>
            <a:r>
              <a:rPr lang="en-US" sz="2700" dirty="0" smtClean="0">
                <a:solidFill>
                  <a:srgbClr val="000000"/>
                </a:solidFill>
              </a:rPr>
              <a:t> combined in the reorganization.  The `hybrid’ combinations are called </a:t>
            </a:r>
            <a:r>
              <a:rPr lang="en-US" sz="2700" dirty="0" smtClean="0">
                <a:solidFill>
                  <a:srgbClr val="002060"/>
                </a:solidFill>
              </a:rPr>
              <a:t>Linear Combinations of Atomic </a:t>
            </a:r>
            <a:r>
              <a:rPr lang="en-US" sz="2700" dirty="0" err="1" smtClean="0">
                <a:solidFill>
                  <a:srgbClr val="002060"/>
                </a:solidFill>
              </a:rPr>
              <a:t>Orbitals</a:t>
            </a:r>
            <a:r>
              <a:rPr lang="en-US" sz="2700" dirty="0" smtClean="0">
                <a:solidFill>
                  <a:srgbClr val="002060"/>
                </a:solidFill>
              </a:rPr>
              <a:t> (LCAO</a:t>
            </a:r>
            <a:r>
              <a:rPr lang="en-US" sz="2700" dirty="0" smtClean="0">
                <a:solidFill>
                  <a:srgbClr val="000000"/>
                </a:solidFill>
              </a:rPr>
              <a:t>). The `lobes’ in  </a:t>
            </a:r>
            <a:r>
              <a:rPr lang="en-US" sz="2700" dirty="0" smtClean="0">
                <a:solidFill>
                  <a:srgbClr val="002060"/>
                </a:solidFill>
              </a:rPr>
              <a:t>LCAO  on individual atoms </a:t>
            </a:r>
            <a:r>
              <a:rPr lang="en-US" sz="2700" dirty="0" smtClean="0">
                <a:solidFill>
                  <a:srgbClr val="000000"/>
                </a:solidFill>
              </a:rPr>
              <a:t>overlap and share two electrons between the atoms  in a `</a:t>
            </a:r>
            <a:r>
              <a:rPr lang="en-US" sz="2700" dirty="0" smtClean="0">
                <a:solidFill>
                  <a:srgbClr val="002060"/>
                </a:solidFill>
              </a:rPr>
              <a:t>sigma</a:t>
            </a:r>
            <a:r>
              <a:rPr lang="en-US" sz="2700" dirty="0" smtClean="0">
                <a:solidFill>
                  <a:srgbClr val="000000"/>
                </a:solidFill>
              </a:rPr>
              <a:t>’  bond (often called a `valence’ or  structural linkage bond.)</a:t>
            </a:r>
            <a:endParaRPr lang="en-US" sz="2700" dirty="0">
              <a:solidFill>
                <a:srgbClr val="000000"/>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468437"/>
            <a:ext cx="9017000"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3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90500" y="150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400" b="0" kern="0" dirty="0" smtClean="0">
                <a:solidFill>
                  <a:srgbClr val="000000"/>
                </a:solidFill>
                <a:latin typeface="Arial"/>
              </a:rPr>
              <a:t>How Pauling’s model `fixes’ the problems with Lewis model</a:t>
            </a:r>
          </a:p>
          <a:p>
            <a:pPr algn="ctr">
              <a:defRPr/>
            </a:pPr>
            <a:r>
              <a:rPr lang="en-US" sz="2400" b="0" kern="0" dirty="0" smtClean="0">
                <a:solidFill>
                  <a:srgbClr val="000000"/>
                </a:solidFill>
                <a:latin typeface="Arial"/>
              </a:rPr>
              <a:t>(continued)</a:t>
            </a:r>
            <a:endParaRPr lang="en-US" sz="2400" b="0" kern="0" dirty="0">
              <a:solidFill>
                <a:srgbClr val="000000"/>
              </a:solidFill>
              <a:latin typeface="Arial"/>
            </a:endParaRPr>
          </a:p>
        </p:txBody>
      </p:sp>
      <p:sp>
        <p:nvSpPr>
          <p:cNvPr id="7" name="TextBox 6"/>
          <p:cNvSpPr txBox="1"/>
          <p:nvPr/>
        </p:nvSpPr>
        <p:spPr>
          <a:xfrm>
            <a:off x="304800" y="2634228"/>
            <a:ext cx="8686800" cy="3831818"/>
          </a:xfrm>
          <a:prstGeom prst="rect">
            <a:avLst/>
          </a:prstGeom>
          <a:noFill/>
        </p:spPr>
        <p:txBody>
          <a:bodyPr wrap="square" rtlCol="0">
            <a:spAutoFit/>
          </a:bodyPr>
          <a:lstStyle/>
          <a:p>
            <a:r>
              <a:rPr lang="en-US" sz="2400" dirty="0" smtClean="0">
                <a:solidFill>
                  <a:srgbClr val="000000"/>
                </a:solidFill>
              </a:rPr>
              <a:t>`</a:t>
            </a:r>
            <a:r>
              <a:rPr lang="en-US" sz="2700" dirty="0" smtClean="0">
                <a:solidFill>
                  <a:srgbClr val="000000"/>
                </a:solidFill>
              </a:rPr>
              <a:t>pi’  bonds are far less stable and far more reactive than sigma bonds. (Further out, softer, not between atoms but above and below)  Ethane is held together by just `sigma bonds and is thus not very reactive.</a:t>
            </a:r>
          </a:p>
          <a:p>
            <a:endParaRPr lang="en-US" sz="2700" dirty="0" smtClean="0">
              <a:solidFill>
                <a:srgbClr val="000000"/>
              </a:solidFill>
            </a:endParaRPr>
          </a:p>
          <a:p>
            <a:r>
              <a:rPr lang="en-US" sz="2700" dirty="0" smtClean="0">
                <a:solidFill>
                  <a:srgbClr val="000000"/>
                </a:solidFill>
              </a:rPr>
              <a:t>Both ethylene and acetylene have pi bonds which are easily reacted. That acetylene is more reactive than ethylene results because it has two pi bonds while ethylene has only 1 pi bond</a:t>
            </a:r>
            <a:endParaRPr lang="en-US" sz="2700" dirty="0">
              <a:solidFill>
                <a:srgbClr val="000000"/>
              </a:solidFill>
            </a:endParaRPr>
          </a:p>
        </p:txBody>
      </p:sp>
      <p:sp>
        <p:nvSpPr>
          <p:cNvPr id="5" name="TextBox 4"/>
          <p:cNvSpPr txBox="1"/>
          <p:nvPr/>
        </p:nvSpPr>
        <p:spPr>
          <a:xfrm>
            <a:off x="138112" y="1295400"/>
            <a:ext cx="8686800" cy="1338828"/>
          </a:xfrm>
          <a:prstGeom prst="rect">
            <a:avLst/>
          </a:prstGeom>
          <a:solidFill>
            <a:srgbClr val="FFFF00"/>
          </a:solidFill>
        </p:spPr>
        <p:txBody>
          <a:bodyPr wrap="square" rtlCol="0">
            <a:spAutoFit/>
          </a:bodyPr>
          <a:lstStyle/>
          <a:p>
            <a:pPr marL="457200" indent="-457200"/>
            <a:r>
              <a:rPr lang="en-US" sz="2400" dirty="0">
                <a:solidFill>
                  <a:srgbClr val="FF0000"/>
                </a:solidFill>
              </a:rPr>
              <a:t>2</a:t>
            </a:r>
            <a:r>
              <a:rPr lang="en-US" sz="2400" dirty="0" smtClean="0">
                <a:solidFill>
                  <a:srgbClr val="FF0000"/>
                </a:solidFill>
              </a:rPr>
              <a:t>.  </a:t>
            </a:r>
            <a:r>
              <a:rPr lang="en-US" sz="2700" dirty="0" smtClean="0">
                <a:solidFill>
                  <a:srgbClr val="FF0000"/>
                </a:solidFill>
              </a:rPr>
              <a:t>How does octet model account for the observed reactivity trend of ethane </a:t>
            </a:r>
            <a:r>
              <a:rPr lang="en-US" sz="2700" dirty="0" err="1" smtClean="0">
                <a:solidFill>
                  <a:srgbClr val="FF0000"/>
                </a:solidFill>
              </a:rPr>
              <a:t>vs</a:t>
            </a:r>
            <a:r>
              <a:rPr lang="en-US" sz="2700" dirty="0" smtClean="0">
                <a:solidFill>
                  <a:srgbClr val="FF0000"/>
                </a:solidFill>
              </a:rPr>
              <a:t> </a:t>
            </a:r>
            <a:r>
              <a:rPr lang="en-US" sz="2700" dirty="0" err="1" smtClean="0">
                <a:solidFill>
                  <a:srgbClr val="FF0000"/>
                </a:solidFill>
              </a:rPr>
              <a:t>ethene</a:t>
            </a:r>
            <a:r>
              <a:rPr lang="en-US" sz="2700" dirty="0" smtClean="0">
                <a:solidFill>
                  <a:srgbClr val="FF0000"/>
                </a:solidFill>
              </a:rPr>
              <a:t> </a:t>
            </a:r>
            <a:r>
              <a:rPr lang="en-US" sz="2700" dirty="0" err="1" smtClean="0">
                <a:solidFill>
                  <a:srgbClr val="FF0000"/>
                </a:solidFill>
              </a:rPr>
              <a:t>vs</a:t>
            </a:r>
            <a:r>
              <a:rPr lang="en-US" sz="2700" dirty="0" smtClean="0">
                <a:solidFill>
                  <a:srgbClr val="FF0000"/>
                </a:solidFill>
              </a:rPr>
              <a:t> </a:t>
            </a:r>
            <a:r>
              <a:rPr lang="en-US" sz="2700" dirty="0" err="1" smtClean="0">
                <a:solidFill>
                  <a:srgbClr val="FF0000"/>
                </a:solidFill>
              </a:rPr>
              <a:t>ethyne</a:t>
            </a:r>
            <a:r>
              <a:rPr lang="en-US" sz="2700" dirty="0" smtClean="0">
                <a:solidFill>
                  <a:srgbClr val="FF0000"/>
                </a:solidFill>
              </a:rPr>
              <a:t> with halogens and ozone ?</a:t>
            </a:r>
            <a:r>
              <a:rPr lang="en-US" sz="2700" baseline="30000" dirty="0" smtClean="0">
                <a:solidFill>
                  <a:srgbClr val="FF0000"/>
                </a:solidFill>
              </a:rPr>
              <a:t> </a:t>
            </a:r>
          </a:p>
        </p:txBody>
      </p:sp>
    </p:spTree>
    <p:extLst>
      <p:ext uri="{BB962C8B-B14F-4D97-AF65-F5344CB8AC3E}">
        <p14:creationId xmlns:p14="http://schemas.microsoft.com/office/powerpoint/2010/main" val="316104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609600" y="4270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400" b="0" kern="0" dirty="0" smtClean="0">
                <a:solidFill>
                  <a:srgbClr val="000000"/>
                </a:solidFill>
                <a:latin typeface="Arial"/>
              </a:rPr>
              <a:t>How Pauling’s model `fixes’ the problems with Lewis model</a:t>
            </a:r>
          </a:p>
          <a:p>
            <a:pPr algn="ctr">
              <a:defRPr/>
            </a:pPr>
            <a:r>
              <a:rPr lang="en-US" sz="2400" b="0" kern="0" dirty="0" smtClean="0">
                <a:solidFill>
                  <a:srgbClr val="000000"/>
                </a:solidFill>
                <a:latin typeface="Arial"/>
              </a:rPr>
              <a:t>(continued)</a:t>
            </a:r>
            <a:endParaRPr lang="en-US" sz="2400" b="0" kern="0" dirty="0">
              <a:solidFill>
                <a:srgbClr val="000000"/>
              </a:solidFill>
              <a:latin typeface="Arial"/>
            </a:endParaRPr>
          </a:p>
        </p:txBody>
      </p:sp>
      <p:sp>
        <p:nvSpPr>
          <p:cNvPr id="7" name="TextBox 6"/>
          <p:cNvSpPr txBox="1"/>
          <p:nvPr/>
        </p:nvSpPr>
        <p:spPr>
          <a:xfrm>
            <a:off x="609600" y="2895600"/>
            <a:ext cx="7848600" cy="3539430"/>
          </a:xfrm>
          <a:prstGeom prst="rect">
            <a:avLst/>
          </a:prstGeom>
          <a:noFill/>
        </p:spPr>
        <p:txBody>
          <a:bodyPr wrap="square" rtlCol="0">
            <a:spAutoFit/>
          </a:bodyPr>
          <a:lstStyle/>
          <a:p>
            <a:r>
              <a:rPr lang="en-US" sz="2800" dirty="0" smtClean="0">
                <a:solidFill>
                  <a:srgbClr val="000000"/>
                </a:solidFill>
              </a:rPr>
              <a:t>The large and loose electronic clouds above the metals are `soft’ and easily `blended’ (overlapped’ with like electronic distributions (e.g. soft and fluid). Pi bonds are soft and fluid; sigma bonds aren’t. Moreover, the pi bonds are far away from the central core of the molecule, thus reducing nuclear-nuclear repulsions.</a:t>
            </a:r>
            <a:endParaRPr lang="en-US" sz="2800" dirty="0">
              <a:solidFill>
                <a:srgbClr val="000000"/>
              </a:solidFill>
            </a:endParaRPr>
          </a:p>
        </p:txBody>
      </p:sp>
      <p:sp>
        <p:nvSpPr>
          <p:cNvPr id="5" name="TextBox 4"/>
          <p:cNvSpPr txBox="1"/>
          <p:nvPr/>
        </p:nvSpPr>
        <p:spPr>
          <a:xfrm>
            <a:off x="190500" y="1752600"/>
            <a:ext cx="8534400" cy="923330"/>
          </a:xfrm>
          <a:prstGeom prst="rect">
            <a:avLst/>
          </a:prstGeom>
          <a:solidFill>
            <a:srgbClr val="FFFF00"/>
          </a:solidFill>
        </p:spPr>
        <p:txBody>
          <a:bodyPr wrap="square" rtlCol="0">
            <a:spAutoFit/>
          </a:bodyPr>
          <a:lstStyle/>
          <a:p>
            <a:r>
              <a:rPr lang="en-US" sz="2700" dirty="0" smtClean="0">
                <a:solidFill>
                  <a:srgbClr val="FF0000"/>
                </a:solidFill>
              </a:rPr>
              <a:t>3. How come </a:t>
            </a:r>
            <a:r>
              <a:rPr lang="en-US" sz="2700" dirty="0" err="1" smtClean="0">
                <a:solidFill>
                  <a:srgbClr val="FF0000"/>
                </a:solidFill>
              </a:rPr>
              <a:t>ethene</a:t>
            </a:r>
            <a:r>
              <a:rPr lang="en-US" sz="2700" dirty="0" smtClean="0">
                <a:solidFill>
                  <a:srgbClr val="FF0000"/>
                </a:solidFill>
              </a:rPr>
              <a:t> sticks to Pt, Rh and Ni in</a:t>
            </a:r>
          </a:p>
          <a:p>
            <a:r>
              <a:rPr lang="en-US" sz="2700" dirty="0">
                <a:solidFill>
                  <a:srgbClr val="FF0000"/>
                </a:solidFill>
              </a:rPr>
              <a:t> </a:t>
            </a:r>
            <a:r>
              <a:rPr lang="en-US" sz="2700" dirty="0" smtClean="0">
                <a:solidFill>
                  <a:srgbClr val="FF0000"/>
                </a:solidFill>
              </a:rPr>
              <a:t>    catalysis, but ethane doesn’t ???</a:t>
            </a:r>
            <a:endParaRPr lang="en-US" sz="2700" dirty="0">
              <a:solidFill>
                <a:srgbClr val="FF0000"/>
              </a:solidFill>
            </a:endParaRPr>
          </a:p>
        </p:txBody>
      </p:sp>
    </p:spTree>
    <p:extLst>
      <p:ext uri="{BB962C8B-B14F-4D97-AF65-F5344CB8AC3E}">
        <p14:creationId xmlns:p14="http://schemas.microsoft.com/office/powerpoint/2010/main" val="240283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4270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400" b="0" kern="0" dirty="0" smtClean="0">
                <a:solidFill>
                  <a:srgbClr val="000000"/>
                </a:solidFill>
                <a:latin typeface="Arial"/>
              </a:rPr>
              <a:t>How Pauling’s model `fixes’ the problems with Lewis model</a:t>
            </a:r>
          </a:p>
          <a:p>
            <a:pPr algn="ctr">
              <a:defRPr/>
            </a:pPr>
            <a:r>
              <a:rPr lang="en-US" sz="2400" b="0" kern="0" dirty="0" smtClean="0">
                <a:solidFill>
                  <a:srgbClr val="000000"/>
                </a:solidFill>
                <a:latin typeface="Arial"/>
              </a:rPr>
              <a:t>(continued)</a:t>
            </a:r>
            <a:endParaRPr lang="en-US" sz="2400" b="0" kern="0" dirty="0">
              <a:solidFill>
                <a:srgbClr val="000000"/>
              </a:solidFill>
              <a:latin typeface="Arial"/>
            </a:endParaRPr>
          </a:p>
        </p:txBody>
      </p:sp>
      <p:sp>
        <p:nvSpPr>
          <p:cNvPr id="5" name="TextBox 4"/>
          <p:cNvSpPr txBox="1"/>
          <p:nvPr/>
        </p:nvSpPr>
        <p:spPr>
          <a:xfrm>
            <a:off x="685800" y="3352800"/>
            <a:ext cx="7162800" cy="2169825"/>
          </a:xfrm>
          <a:prstGeom prst="rect">
            <a:avLst/>
          </a:prstGeom>
          <a:noFill/>
        </p:spPr>
        <p:txBody>
          <a:bodyPr wrap="square" rtlCol="0">
            <a:spAutoFit/>
          </a:bodyPr>
          <a:lstStyle/>
          <a:p>
            <a:r>
              <a:rPr lang="en-US" sz="2700" dirty="0" smtClean="0">
                <a:solidFill>
                  <a:srgbClr val="000000"/>
                </a:solidFill>
              </a:rPr>
              <a:t>The pi bonds occupy space above and below the sigma bond and thus do not crowd them. The two pi bonds are also on different and perpendicularly aligned planes to minimize pi-pi crowding. </a:t>
            </a:r>
            <a:endParaRPr lang="en-US" sz="2700" dirty="0">
              <a:solidFill>
                <a:srgbClr val="00000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 y="1630363"/>
            <a:ext cx="8761413"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606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381000" y="381000"/>
            <a:ext cx="82296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effectLst/>
                <a:uLnTx/>
                <a:uFillTx/>
                <a:latin typeface="+mj-lt"/>
                <a:ea typeface="+mj-ea"/>
                <a:cs typeface="+mj-cs"/>
              </a:rPr>
              <a:t> ISSUES WITH THE LEWIS</a:t>
            </a:r>
            <a:r>
              <a:rPr kumimoji="0" lang="en-US" sz="3200" b="1" i="0" u="none" strike="noStrike" kern="0" cap="none" spc="0" normalizeH="0" noProof="0" dirty="0" smtClean="0">
                <a:ln>
                  <a:noFill/>
                </a:ln>
                <a:effectLst/>
                <a:uLnTx/>
                <a:uFillTx/>
                <a:latin typeface="+mj-lt"/>
                <a:ea typeface="+mj-ea"/>
                <a:cs typeface="+mj-cs"/>
              </a:rPr>
              <a:t> OCTET </a:t>
            </a:r>
            <a:r>
              <a:rPr kumimoji="0" lang="en-US" sz="2800" b="1" i="0" u="none" strike="noStrike" kern="0" cap="none" spc="0" normalizeH="0" noProof="0" dirty="0" smtClean="0">
                <a:ln>
                  <a:noFill/>
                </a:ln>
                <a:effectLst/>
                <a:uLnTx/>
                <a:uFillTx/>
                <a:latin typeface="+mj-lt"/>
                <a:ea typeface="+mj-ea"/>
                <a:cs typeface="+mj-cs"/>
              </a:rPr>
              <a:t>MODEL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baseline="0" dirty="0" smtClean="0">
                <a:latin typeface="+mj-lt"/>
                <a:ea typeface="+mj-ea"/>
                <a:cs typeface="+mj-cs"/>
              </a:rPr>
              <a:t>(the</a:t>
            </a:r>
            <a:r>
              <a:rPr lang="en-US" sz="2800" b="1" kern="0" dirty="0" smtClean="0">
                <a:latin typeface="+mj-lt"/>
                <a:ea typeface="+mj-ea"/>
                <a:cs typeface="+mj-cs"/>
              </a:rPr>
              <a:t> </a:t>
            </a:r>
            <a:r>
              <a:rPr lang="en-US" sz="2800" b="1" kern="0" baseline="0" dirty="0" smtClean="0">
                <a:latin typeface="+mj-lt"/>
                <a:ea typeface="+mj-ea"/>
                <a:cs typeface="+mj-cs"/>
              </a:rPr>
              <a:t>nitpicking starts…)</a:t>
            </a:r>
            <a:endParaRPr kumimoji="0" lang="en-US" sz="2800" b="1" i="0" u="none" strike="noStrike" kern="0" cap="none" spc="0" normalizeH="0" baseline="0" noProof="0" dirty="0" smtClean="0">
              <a:ln>
                <a:noFill/>
              </a:ln>
              <a:effectLst/>
              <a:uLnTx/>
              <a:uFillTx/>
              <a:latin typeface="+mj-lt"/>
              <a:ea typeface="+mj-ea"/>
              <a:cs typeface="+mj-cs"/>
            </a:endParaRPr>
          </a:p>
        </p:txBody>
      </p:sp>
      <p:sp>
        <p:nvSpPr>
          <p:cNvPr id="9" name="TextBox 8"/>
          <p:cNvSpPr txBox="1"/>
          <p:nvPr/>
        </p:nvSpPr>
        <p:spPr>
          <a:xfrm>
            <a:off x="152400" y="2819400"/>
            <a:ext cx="8686800" cy="1338828"/>
          </a:xfrm>
          <a:prstGeom prst="rect">
            <a:avLst/>
          </a:prstGeom>
          <a:solidFill>
            <a:srgbClr val="FFFF00"/>
          </a:solidFill>
        </p:spPr>
        <p:txBody>
          <a:bodyPr wrap="square" rtlCol="0">
            <a:spAutoFit/>
          </a:bodyPr>
          <a:lstStyle/>
          <a:p>
            <a:pPr marL="457200" indent="-457200"/>
            <a:r>
              <a:rPr lang="en-US" sz="2400" b="1" dirty="0">
                <a:solidFill>
                  <a:srgbClr val="FF0000"/>
                </a:solidFill>
              </a:rPr>
              <a:t>2</a:t>
            </a:r>
            <a:r>
              <a:rPr lang="en-US" sz="2400" b="1" dirty="0" smtClean="0">
                <a:solidFill>
                  <a:srgbClr val="FF0000"/>
                </a:solidFill>
              </a:rPr>
              <a:t>.   </a:t>
            </a:r>
            <a:r>
              <a:rPr lang="en-US" sz="2700" b="1" dirty="0" smtClean="0">
                <a:solidFill>
                  <a:srgbClr val="FF0000"/>
                </a:solidFill>
              </a:rPr>
              <a:t>How does octet model account for the observed reactivity trend of ethane vs. </a:t>
            </a:r>
            <a:r>
              <a:rPr lang="en-US" sz="2700" b="1" dirty="0" err="1" smtClean="0">
                <a:solidFill>
                  <a:srgbClr val="FF0000"/>
                </a:solidFill>
              </a:rPr>
              <a:t>ethene</a:t>
            </a:r>
            <a:r>
              <a:rPr lang="en-US" sz="2700" b="1" dirty="0" smtClean="0">
                <a:solidFill>
                  <a:srgbClr val="FF0000"/>
                </a:solidFill>
              </a:rPr>
              <a:t> </a:t>
            </a:r>
            <a:r>
              <a:rPr lang="en-US" sz="2700" b="1" dirty="0" err="1" smtClean="0">
                <a:solidFill>
                  <a:srgbClr val="FF0000"/>
                </a:solidFill>
              </a:rPr>
              <a:t>vs</a:t>
            </a:r>
            <a:r>
              <a:rPr lang="en-US" sz="2700" b="1" dirty="0" smtClean="0">
                <a:solidFill>
                  <a:srgbClr val="FF0000"/>
                </a:solidFill>
              </a:rPr>
              <a:t> </a:t>
            </a:r>
            <a:r>
              <a:rPr lang="en-US" sz="2700" b="1" dirty="0" err="1" smtClean="0">
                <a:solidFill>
                  <a:srgbClr val="FF0000"/>
                </a:solidFill>
              </a:rPr>
              <a:t>ethyne</a:t>
            </a:r>
            <a:r>
              <a:rPr lang="en-US" sz="2700" b="1" dirty="0" smtClean="0">
                <a:solidFill>
                  <a:srgbClr val="FF0000"/>
                </a:solidFill>
              </a:rPr>
              <a:t> with halogens and ozone ?</a:t>
            </a:r>
            <a:r>
              <a:rPr lang="en-US" sz="2700" b="1" baseline="30000" dirty="0" smtClean="0">
                <a:solidFill>
                  <a:srgbClr val="FF0000"/>
                </a:solidFill>
              </a:rPr>
              <a:t> </a:t>
            </a:r>
          </a:p>
        </p:txBody>
      </p:sp>
      <p:sp>
        <p:nvSpPr>
          <p:cNvPr id="11" name="TextBox 10"/>
          <p:cNvSpPr txBox="1"/>
          <p:nvPr/>
        </p:nvSpPr>
        <p:spPr>
          <a:xfrm>
            <a:off x="152400" y="4267200"/>
            <a:ext cx="8686800" cy="923330"/>
          </a:xfrm>
          <a:prstGeom prst="rect">
            <a:avLst/>
          </a:prstGeom>
          <a:solidFill>
            <a:srgbClr val="FFFF00"/>
          </a:solidFill>
        </p:spPr>
        <p:txBody>
          <a:bodyPr wrap="square" rtlCol="0">
            <a:spAutoFit/>
          </a:bodyPr>
          <a:lstStyle/>
          <a:p>
            <a:pPr marL="514350" indent="-514350">
              <a:buAutoNum type="arabicPeriod" startAt="3"/>
            </a:pPr>
            <a:r>
              <a:rPr lang="en-US" sz="2700" b="1" dirty="0" smtClean="0">
                <a:solidFill>
                  <a:srgbClr val="FF0000"/>
                </a:solidFill>
              </a:rPr>
              <a:t>How can you get all those electrons between carbons</a:t>
            </a:r>
          </a:p>
          <a:p>
            <a:r>
              <a:rPr lang="en-US" sz="2700" b="1" dirty="0">
                <a:solidFill>
                  <a:srgbClr val="FF0000"/>
                </a:solidFill>
              </a:rPr>
              <a:t> </a:t>
            </a:r>
            <a:r>
              <a:rPr lang="en-US" sz="2700" b="1" dirty="0" smtClean="0">
                <a:solidFill>
                  <a:srgbClr val="FF0000"/>
                </a:solidFill>
              </a:rPr>
              <a:t>      in double and triple bonds ? Don’t they repel ?</a:t>
            </a:r>
            <a:endParaRPr lang="en-US" sz="2700" b="1" dirty="0">
              <a:solidFill>
                <a:srgbClr val="FF0000"/>
              </a:solidFill>
            </a:endParaRPr>
          </a:p>
        </p:txBody>
      </p:sp>
      <p:sp>
        <p:nvSpPr>
          <p:cNvPr id="12" name="TextBox 11"/>
          <p:cNvSpPr txBox="1"/>
          <p:nvPr/>
        </p:nvSpPr>
        <p:spPr>
          <a:xfrm>
            <a:off x="152400" y="1676400"/>
            <a:ext cx="8686800" cy="923330"/>
          </a:xfrm>
          <a:prstGeom prst="rect">
            <a:avLst/>
          </a:prstGeom>
          <a:solidFill>
            <a:srgbClr val="FFFF00"/>
          </a:solidFill>
        </p:spPr>
        <p:txBody>
          <a:bodyPr wrap="square" rtlCol="0">
            <a:spAutoFit/>
          </a:bodyPr>
          <a:lstStyle/>
          <a:p>
            <a:pPr marL="457200" indent="-457200">
              <a:buAutoNum type="arabicPeriod"/>
            </a:pPr>
            <a:r>
              <a:rPr lang="en-US" sz="2700" b="1" dirty="0" smtClean="0">
                <a:solidFill>
                  <a:srgbClr val="FF0000"/>
                </a:solidFill>
              </a:rPr>
              <a:t>How come the bond shapes in molecules look so</a:t>
            </a:r>
          </a:p>
          <a:p>
            <a:pPr marL="457200" indent="-457200"/>
            <a:r>
              <a:rPr lang="en-US" sz="2700" b="1" dirty="0" smtClean="0">
                <a:solidFill>
                  <a:srgbClr val="FF0000"/>
                </a:solidFill>
              </a:rPr>
              <a:t>      little like the original atomic </a:t>
            </a:r>
            <a:r>
              <a:rPr lang="en-US" sz="2700" b="1" dirty="0" err="1" smtClean="0">
                <a:solidFill>
                  <a:srgbClr val="FF0000"/>
                </a:solidFill>
              </a:rPr>
              <a:t>orbitals</a:t>
            </a:r>
            <a:r>
              <a:rPr lang="en-US" sz="2700" b="1" dirty="0" smtClean="0">
                <a:solidFill>
                  <a:srgbClr val="FF0000"/>
                </a:solidFill>
              </a:rPr>
              <a:t> ????</a:t>
            </a:r>
            <a:endParaRPr lang="en-US" sz="2700" b="1" dirty="0">
              <a:solidFill>
                <a:srgbClr val="FF0000"/>
              </a:solidFill>
            </a:endParaRPr>
          </a:p>
        </p:txBody>
      </p:sp>
    </p:spTree>
    <p:extLst>
      <p:ext uri="{BB962C8B-B14F-4D97-AF65-F5344CB8AC3E}">
        <p14:creationId xmlns:p14="http://schemas.microsoft.com/office/powerpoint/2010/main" val="235803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pauling"/>
          <p:cNvPicPr>
            <a:picLocks noChangeAspect="1" noChangeArrowheads="1"/>
          </p:cNvPicPr>
          <p:nvPr/>
        </p:nvPicPr>
        <p:blipFill>
          <a:blip r:embed="rId2" cstate="print"/>
          <a:srcRect/>
          <a:stretch>
            <a:fillRect/>
          </a:stretch>
        </p:blipFill>
        <p:spPr bwMode="auto">
          <a:xfrm>
            <a:off x="762000" y="2057400"/>
            <a:ext cx="3505200" cy="4255221"/>
          </a:xfrm>
          <a:prstGeom prst="rect">
            <a:avLst/>
          </a:prstGeom>
          <a:noFill/>
          <a:ln w="9525">
            <a:noFill/>
            <a:miter lim="800000"/>
            <a:headEnd/>
            <a:tailEnd/>
          </a:ln>
        </p:spPr>
      </p:pic>
      <p:sp>
        <p:nvSpPr>
          <p:cNvPr id="4" name="TextBox 3"/>
          <p:cNvSpPr txBox="1"/>
          <p:nvPr/>
        </p:nvSpPr>
        <p:spPr>
          <a:xfrm>
            <a:off x="4548187" y="1524000"/>
            <a:ext cx="4648200" cy="1754326"/>
          </a:xfrm>
          <a:prstGeom prst="rect">
            <a:avLst/>
          </a:prstGeom>
          <a:noFill/>
        </p:spPr>
        <p:txBody>
          <a:bodyPr wrap="square" rtlCol="0">
            <a:spAutoFit/>
          </a:bodyPr>
          <a:lstStyle/>
          <a:p>
            <a:r>
              <a:rPr lang="en-US" sz="3600" dirty="0" smtClean="0">
                <a:solidFill>
                  <a:srgbClr val="000000"/>
                </a:solidFill>
              </a:rPr>
              <a:t>“I am awesome</a:t>
            </a:r>
          </a:p>
          <a:p>
            <a:r>
              <a:rPr lang="en-US" sz="3600" dirty="0" smtClean="0">
                <a:solidFill>
                  <a:srgbClr val="000000"/>
                </a:solidFill>
              </a:rPr>
              <a:t> ( and </a:t>
            </a:r>
            <a:r>
              <a:rPr lang="en-US" sz="3600" dirty="0" err="1" smtClean="0">
                <a:solidFill>
                  <a:srgbClr val="000000"/>
                </a:solidFill>
              </a:rPr>
              <a:t>kinda</a:t>
            </a:r>
            <a:r>
              <a:rPr lang="en-US" sz="3600" dirty="0" smtClean="0">
                <a:solidFill>
                  <a:srgbClr val="000000"/>
                </a:solidFill>
              </a:rPr>
              <a:t> cute in a geeky way…)”</a:t>
            </a:r>
            <a:endParaRPr lang="en-US" sz="3600" dirty="0">
              <a:solidFill>
                <a:srgbClr val="000000"/>
              </a:solidFill>
            </a:endParaRPr>
          </a:p>
        </p:txBody>
      </p:sp>
      <p:sp>
        <p:nvSpPr>
          <p:cNvPr id="5" name="TextBox 4"/>
          <p:cNvSpPr txBox="1"/>
          <p:nvPr/>
        </p:nvSpPr>
        <p:spPr>
          <a:xfrm>
            <a:off x="457200" y="152400"/>
            <a:ext cx="7391400" cy="1200329"/>
          </a:xfrm>
          <a:prstGeom prst="rect">
            <a:avLst/>
          </a:prstGeom>
          <a:noFill/>
        </p:spPr>
        <p:txBody>
          <a:bodyPr wrap="square" rtlCol="0">
            <a:spAutoFit/>
          </a:bodyPr>
          <a:lstStyle/>
          <a:p>
            <a:r>
              <a:rPr lang="en-US" sz="3600" b="1" dirty="0" smtClean="0">
                <a:solidFill>
                  <a:srgbClr val="000000"/>
                </a:solidFill>
              </a:rPr>
              <a:t>Linus Pauling</a:t>
            </a:r>
          </a:p>
          <a:p>
            <a:r>
              <a:rPr lang="en-US" sz="3600" b="1" dirty="0" smtClean="0">
                <a:solidFill>
                  <a:srgbClr val="000000"/>
                </a:solidFill>
              </a:rPr>
              <a:t>An American Chemical  Genius</a:t>
            </a:r>
          </a:p>
        </p:txBody>
      </p:sp>
      <p:sp>
        <p:nvSpPr>
          <p:cNvPr id="6" name="TextBox 5"/>
          <p:cNvSpPr txBox="1"/>
          <p:nvPr/>
        </p:nvSpPr>
        <p:spPr>
          <a:xfrm>
            <a:off x="4548187" y="3200400"/>
            <a:ext cx="4595813" cy="1077218"/>
          </a:xfrm>
          <a:prstGeom prst="rect">
            <a:avLst/>
          </a:prstGeom>
          <a:noFill/>
        </p:spPr>
        <p:txBody>
          <a:bodyPr wrap="square" rtlCol="0">
            <a:spAutoFit/>
          </a:bodyPr>
          <a:lstStyle/>
          <a:p>
            <a:r>
              <a:rPr lang="en-US" dirty="0" smtClean="0">
                <a:solidFill>
                  <a:srgbClr val="000000"/>
                </a:solidFill>
              </a:rPr>
              <a:t>…</a:t>
            </a:r>
            <a:r>
              <a:rPr lang="en-US" sz="3200" dirty="0" smtClean="0">
                <a:solidFill>
                  <a:srgbClr val="000000"/>
                </a:solidFill>
              </a:rPr>
              <a:t>one of the heroes of my chemical youth…</a:t>
            </a:r>
            <a:endParaRPr lang="en-US" sz="3200" dirty="0">
              <a:solidFill>
                <a:srgbClr val="000000"/>
              </a:solidFill>
            </a:endParaRPr>
          </a:p>
        </p:txBody>
      </p:sp>
      <p:sp>
        <p:nvSpPr>
          <p:cNvPr id="7" name="Heart 6"/>
          <p:cNvSpPr/>
          <p:nvPr/>
        </p:nvSpPr>
        <p:spPr bwMode="auto">
          <a:xfrm>
            <a:off x="5181600" y="4343400"/>
            <a:ext cx="914400" cy="9144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ffectLst>
                <a:outerShdw blurRad="38100" dist="38100" dir="2700000" algn="tl">
                  <a:srgbClr val="000000">
                    <a:alpha val="43137"/>
                  </a:srgbClr>
                </a:outerShdw>
              </a:effectLst>
            </a:endParaRPr>
          </a:p>
        </p:txBody>
      </p:sp>
      <p:sp>
        <p:nvSpPr>
          <p:cNvPr id="8" name="TextBox 7"/>
          <p:cNvSpPr txBox="1"/>
          <p:nvPr/>
        </p:nvSpPr>
        <p:spPr>
          <a:xfrm>
            <a:off x="4572000" y="4191000"/>
            <a:ext cx="1066800" cy="769441"/>
          </a:xfrm>
          <a:prstGeom prst="rect">
            <a:avLst/>
          </a:prstGeom>
          <a:noFill/>
        </p:spPr>
        <p:txBody>
          <a:bodyPr wrap="square" rtlCol="0">
            <a:spAutoFit/>
          </a:bodyPr>
          <a:lstStyle/>
          <a:p>
            <a:r>
              <a:rPr lang="en-US" sz="4400" dirty="0" smtClean="0">
                <a:solidFill>
                  <a:srgbClr val="000000"/>
                </a:solidFill>
                <a:latin typeface="Times New Roman" pitchFamily="18" charset="0"/>
                <a:cs typeface="Times New Roman" pitchFamily="18" charset="0"/>
              </a:rPr>
              <a:t>I</a:t>
            </a:r>
            <a:r>
              <a:rPr lang="en-US" dirty="0" smtClean="0">
                <a:solidFill>
                  <a:srgbClr val="000000"/>
                </a:solidFill>
              </a:rPr>
              <a:t> </a:t>
            </a:r>
            <a:endParaRPr lang="en-US" dirty="0">
              <a:solidFill>
                <a:srgbClr val="000000"/>
              </a:solidFill>
            </a:endParaRPr>
          </a:p>
        </p:txBody>
      </p:sp>
      <p:sp>
        <p:nvSpPr>
          <p:cNvPr id="9" name="TextBox 8"/>
          <p:cNvSpPr txBox="1"/>
          <p:nvPr/>
        </p:nvSpPr>
        <p:spPr>
          <a:xfrm>
            <a:off x="6172200" y="4495800"/>
            <a:ext cx="2743200" cy="707886"/>
          </a:xfrm>
          <a:prstGeom prst="rect">
            <a:avLst/>
          </a:prstGeom>
          <a:noFill/>
        </p:spPr>
        <p:txBody>
          <a:bodyPr wrap="square" rtlCol="0">
            <a:spAutoFit/>
          </a:bodyPr>
          <a:lstStyle/>
          <a:p>
            <a:r>
              <a:rPr lang="en-US" sz="4000" dirty="0" smtClean="0">
                <a:solidFill>
                  <a:srgbClr val="000000"/>
                </a:solidFill>
              </a:rPr>
              <a:t>PAULING</a:t>
            </a:r>
            <a:endParaRPr lang="en-US" sz="4000" dirty="0">
              <a:solidFill>
                <a:srgbClr val="000000"/>
              </a:solidFill>
            </a:endParaRPr>
          </a:p>
        </p:txBody>
      </p:sp>
    </p:spTree>
    <p:extLst>
      <p:ext uri="{BB962C8B-B14F-4D97-AF65-F5344CB8AC3E}">
        <p14:creationId xmlns:p14="http://schemas.microsoft.com/office/powerpoint/2010/main" val="93977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grpId="1" nodeType="clickEffect">
                                  <p:stCondLst>
                                    <p:cond delay="0"/>
                                  </p:stCondLst>
                                  <p:childTnLst>
                                    <p:animScale>
                                      <p:cBhvr>
                                        <p:cTn id="29" dur="2000" fill="hold"/>
                                        <p:tgtEl>
                                          <p:spTgt spid="7"/>
                                        </p:tgtEl>
                                      </p:cBhvr>
                                      <p:by x="150000" y="150000"/>
                                    </p:animScale>
                                  </p:childTnLst>
                                </p:cTn>
                              </p:par>
                              <p:par>
                                <p:cTn id="30" presetID="3"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7" grpId="1" animBg="1"/>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pauling"/>
          <p:cNvPicPr>
            <a:picLocks noChangeAspect="1" noChangeArrowheads="1"/>
          </p:cNvPicPr>
          <p:nvPr/>
        </p:nvPicPr>
        <p:blipFill>
          <a:blip r:embed="rId2" cstate="print"/>
          <a:srcRect/>
          <a:stretch>
            <a:fillRect/>
          </a:stretch>
        </p:blipFill>
        <p:spPr bwMode="auto">
          <a:xfrm>
            <a:off x="228600" y="1828800"/>
            <a:ext cx="4142758" cy="5029200"/>
          </a:xfrm>
          <a:prstGeom prst="rect">
            <a:avLst/>
          </a:prstGeom>
          <a:noFill/>
          <a:ln w="9525">
            <a:noFill/>
            <a:miter lim="800000"/>
            <a:headEnd/>
            <a:tailEnd/>
          </a:ln>
        </p:spPr>
      </p:pic>
      <p:sp>
        <p:nvSpPr>
          <p:cNvPr id="4" name="TextBox 3"/>
          <p:cNvSpPr txBox="1"/>
          <p:nvPr/>
        </p:nvSpPr>
        <p:spPr>
          <a:xfrm>
            <a:off x="4533900" y="2209800"/>
            <a:ext cx="4648200" cy="2800767"/>
          </a:xfrm>
          <a:prstGeom prst="rect">
            <a:avLst/>
          </a:prstGeom>
          <a:noFill/>
        </p:spPr>
        <p:txBody>
          <a:bodyPr wrap="square" rtlCol="0">
            <a:spAutoFit/>
          </a:bodyPr>
          <a:lstStyle/>
          <a:p>
            <a:r>
              <a:rPr lang="en-US" sz="4400" dirty="0" smtClean="0"/>
              <a:t>FYI: You are </a:t>
            </a:r>
            <a:r>
              <a:rPr lang="en-US" sz="4400" u="sng" dirty="0" smtClean="0"/>
              <a:t>all</a:t>
            </a:r>
            <a:r>
              <a:rPr lang="en-US" sz="4400" dirty="0" smtClean="0"/>
              <a:t>  the great grandchildren of Linus Pauling !!!</a:t>
            </a:r>
            <a:endParaRPr lang="en-US" sz="4400" dirty="0"/>
          </a:p>
        </p:txBody>
      </p:sp>
      <p:sp>
        <p:nvSpPr>
          <p:cNvPr id="5" name="Rectangle 4"/>
          <p:cNvSpPr/>
          <p:nvPr/>
        </p:nvSpPr>
        <p:spPr>
          <a:xfrm>
            <a:off x="0" y="228600"/>
            <a:ext cx="9144000" cy="1508105"/>
          </a:xfrm>
          <a:prstGeom prst="rect">
            <a:avLst/>
          </a:prstGeom>
          <a:solidFill>
            <a:srgbClr val="FFFF00"/>
          </a:solidFill>
        </p:spPr>
        <p:txBody>
          <a:bodyPr wrap="square">
            <a:spAutoFit/>
          </a:bodyPr>
          <a:lstStyle/>
          <a:p>
            <a:r>
              <a:rPr lang="en-US" sz="3200" dirty="0" smtClean="0">
                <a:solidFill>
                  <a:srgbClr val="000000"/>
                </a:solidFill>
              </a:rPr>
              <a:t> Keen </a:t>
            </a:r>
            <a:r>
              <a:rPr lang="en-US" sz="2800" dirty="0" smtClean="0">
                <a:solidFill>
                  <a:srgbClr val="000000"/>
                </a:solidFill>
              </a:rPr>
              <a:t>intuition </a:t>
            </a:r>
            <a:r>
              <a:rPr lang="en-US" sz="2800" dirty="0">
                <a:solidFill>
                  <a:srgbClr val="000000"/>
                </a:solidFill>
              </a:rPr>
              <a:t>+ mathematical rigor + outside the </a:t>
            </a:r>
            <a:r>
              <a:rPr lang="en-US" sz="2800" dirty="0" smtClean="0">
                <a:solidFill>
                  <a:srgbClr val="000000"/>
                </a:solidFill>
              </a:rPr>
              <a:t>box thinking +…he’s was a really nice guy and an inspired teacher  </a:t>
            </a:r>
            <a:r>
              <a:rPr lang="en-US" sz="3200" dirty="0" smtClean="0">
                <a:solidFill>
                  <a:srgbClr val="000000"/>
                </a:solidFill>
              </a:rPr>
              <a:t>!</a:t>
            </a:r>
            <a:endParaRPr lang="en-US" sz="3200" dirty="0">
              <a:solidFill>
                <a:srgbClr val="000000"/>
              </a:solidFill>
            </a:endParaRPr>
          </a:p>
        </p:txBody>
      </p:sp>
    </p:spTree>
    <p:extLst>
      <p:ext uri="{BB962C8B-B14F-4D97-AF65-F5344CB8AC3E}">
        <p14:creationId xmlns:p14="http://schemas.microsoft.com/office/powerpoint/2010/main" val="166385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ages.pomona.edu/~wes04747/chem164/MolZoo/EBW.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1" y="133431"/>
            <a:ext cx="3048000" cy="33742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pauling"/>
          <p:cNvPicPr>
            <a:picLocks noChangeAspect="1" noChangeArrowheads="1"/>
          </p:cNvPicPr>
          <p:nvPr/>
        </p:nvPicPr>
        <p:blipFill>
          <a:blip r:embed="rId4" cstate="print"/>
          <a:srcRect/>
          <a:stretch>
            <a:fillRect/>
          </a:stretch>
        </p:blipFill>
        <p:spPr bwMode="auto">
          <a:xfrm>
            <a:off x="314325" y="133431"/>
            <a:ext cx="2971800" cy="3607687"/>
          </a:xfrm>
          <a:prstGeom prst="rect">
            <a:avLst/>
          </a:prstGeom>
          <a:noFill/>
          <a:ln w="9525">
            <a:noFill/>
            <a:miter lim="800000"/>
            <a:headEnd/>
            <a:tailEnd/>
          </a:ln>
        </p:spPr>
      </p:pic>
      <p:sp>
        <p:nvSpPr>
          <p:cNvPr id="3" name="TextBox 2"/>
          <p:cNvSpPr txBox="1"/>
          <p:nvPr/>
        </p:nvSpPr>
        <p:spPr>
          <a:xfrm>
            <a:off x="4114801" y="3657600"/>
            <a:ext cx="4724399" cy="1415772"/>
          </a:xfrm>
          <a:prstGeom prst="rect">
            <a:avLst/>
          </a:prstGeom>
          <a:noFill/>
        </p:spPr>
        <p:txBody>
          <a:bodyPr wrap="square" rtlCol="0">
            <a:spAutoFit/>
          </a:bodyPr>
          <a:lstStyle/>
          <a:p>
            <a:r>
              <a:rPr lang="en-US" sz="3200" dirty="0" smtClean="0"/>
              <a:t>E. Bright Wilson</a:t>
            </a:r>
          </a:p>
          <a:p>
            <a:r>
              <a:rPr lang="en-US" dirty="0" smtClean="0"/>
              <a:t> Harvard University, Chemistry</a:t>
            </a:r>
          </a:p>
          <a:p>
            <a:pPr marL="285750" indent="-285750">
              <a:buFont typeface="Arial" pitchFamily="34" charset="0"/>
              <a:buChar char="•"/>
            </a:pPr>
            <a:r>
              <a:rPr lang="en-US" dirty="0" smtClean="0"/>
              <a:t>National Medal of Science 1975</a:t>
            </a:r>
          </a:p>
          <a:p>
            <a:pPr marL="285750" indent="-285750">
              <a:buFont typeface="Arial" pitchFamily="34" charset="0"/>
              <a:buChar char="•"/>
            </a:pPr>
            <a:r>
              <a:rPr lang="en-US" dirty="0" smtClean="0"/>
              <a:t>T.W. Richards Endowed Chair </a:t>
            </a:r>
            <a:endParaRPr lang="en-US" dirty="0"/>
          </a:p>
        </p:txBody>
      </p:sp>
      <p:sp>
        <p:nvSpPr>
          <p:cNvPr id="6" name="TextBox 5"/>
          <p:cNvSpPr txBox="1"/>
          <p:nvPr/>
        </p:nvSpPr>
        <p:spPr>
          <a:xfrm>
            <a:off x="23813" y="3962400"/>
            <a:ext cx="3938588" cy="1692771"/>
          </a:xfrm>
          <a:prstGeom prst="rect">
            <a:avLst/>
          </a:prstGeom>
          <a:noFill/>
        </p:spPr>
        <p:txBody>
          <a:bodyPr wrap="square" rtlCol="0">
            <a:spAutoFit/>
          </a:bodyPr>
          <a:lstStyle/>
          <a:p>
            <a:r>
              <a:rPr lang="en-US" sz="3200" dirty="0" smtClean="0"/>
              <a:t>Linus Pauling</a:t>
            </a:r>
          </a:p>
          <a:p>
            <a:r>
              <a:rPr lang="en-US" dirty="0" smtClean="0"/>
              <a:t>Cal Tech, Chemistry </a:t>
            </a:r>
          </a:p>
          <a:p>
            <a:pPr marL="285750" indent="-285750">
              <a:buFont typeface="Arial" pitchFamily="34" charset="0"/>
              <a:buChar char="•"/>
            </a:pPr>
            <a:r>
              <a:rPr lang="en-US" dirty="0" smtClean="0"/>
              <a:t>Nobel Prize in Chemistry 1954</a:t>
            </a:r>
          </a:p>
          <a:p>
            <a:pPr marL="285750" indent="-285750">
              <a:buFont typeface="Arial" pitchFamily="34" charset="0"/>
              <a:buChar char="•"/>
            </a:pPr>
            <a:r>
              <a:rPr lang="en-US" dirty="0" smtClean="0"/>
              <a:t>Nobel Peace Prize 1962</a:t>
            </a:r>
          </a:p>
          <a:p>
            <a:pPr marL="285750" indent="-285750">
              <a:buFont typeface="Arial" pitchFamily="34" charset="0"/>
              <a:buChar char="•"/>
            </a:pPr>
            <a:endParaRPr lang="en-US" dirty="0"/>
          </a:p>
        </p:txBody>
      </p:sp>
      <p:cxnSp>
        <p:nvCxnSpPr>
          <p:cNvPr id="7" name="Straight Arrow Connector 6"/>
          <p:cNvCxnSpPr/>
          <p:nvPr/>
        </p:nvCxnSpPr>
        <p:spPr bwMode="auto">
          <a:xfrm>
            <a:off x="3276600" y="2133600"/>
            <a:ext cx="685801" cy="0"/>
          </a:xfrm>
          <a:prstGeom prst="straightConnector1">
            <a:avLst/>
          </a:prstGeom>
          <a:solidFill>
            <a:schemeClr val="accent1"/>
          </a:solidFill>
          <a:ln w="8255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a:off x="7467600" y="2019381"/>
            <a:ext cx="685801" cy="0"/>
          </a:xfrm>
          <a:prstGeom prst="straightConnector1">
            <a:avLst/>
          </a:prstGeom>
          <a:solidFill>
            <a:schemeClr val="accent1"/>
          </a:solidFill>
          <a:ln w="825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60235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academictree.org/photo/cache.068119.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0975"/>
            <a:ext cx="3962398"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4252912"/>
            <a:ext cx="4114800" cy="1200329"/>
          </a:xfrm>
          <a:prstGeom prst="rect">
            <a:avLst/>
          </a:prstGeom>
          <a:noFill/>
        </p:spPr>
        <p:txBody>
          <a:bodyPr wrap="square" rtlCol="0">
            <a:spAutoFit/>
          </a:bodyPr>
          <a:lstStyle/>
          <a:p>
            <a:r>
              <a:rPr lang="en-US" sz="3600" dirty="0" smtClean="0"/>
              <a:t>R. L. </a:t>
            </a:r>
            <a:r>
              <a:rPr lang="en-US" sz="3600" dirty="0" err="1" smtClean="0"/>
              <a:t>Kuczkowski</a:t>
            </a:r>
            <a:endParaRPr lang="en-US" sz="3600" dirty="0" smtClean="0"/>
          </a:p>
          <a:p>
            <a:r>
              <a:rPr lang="en-US" dirty="0" smtClean="0"/>
              <a:t>University of Michigan, Chemistry</a:t>
            </a:r>
          </a:p>
          <a:p>
            <a:r>
              <a:rPr lang="en-US" dirty="0" smtClean="0"/>
              <a:t>Department Chair </a:t>
            </a:r>
            <a:endParaRPr lang="en-US" dirty="0"/>
          </a:p>
        </p:txBody>
      </p:sp>
      <p:cxnSp>
        <p:nvCxnSpPr>
          <p:cNvPr id="4" name="Straight Arrow Connector 3"/>
          <p:cNvCxnSpPr/>
          <p:nvPr/>
        </p:nvCxnSpPr>
        <p:spPr bwMode="auto">
          <a:xfrm>
            <a:off x="4152899" y="2067570"/>
            <a:ext cx="685801" cy="0"/>
          </a:xfrm>
          <a:prstGeom prst="straightConnector1">
            <a:avLst/>
          </a:prstGeom>
          <a:solidFill>
            <a:schemeClr val="accent1"/>
          </a:solidFill>
          <a:ln w="82550" cap="flat" cmpd="sng" algn="ctr">
            <a:solidFill>
              <a:schemeClr val="tx1"/>
            </a:solidFill>
            <a:prstDash val="solid"/>
            <a:round/>
            <a:headEnd type="none" w="med" len="med"/>
            <a:tailEnd type="arrow"/>
          </a:ln>
          <a:effectLst/>
        </p:spPr>
      </p:cxnSp>
      <p:sp>
        <p:nvSpPr>
          <p:cNvPr id="3" name="TextBox 2"/>
          <p:cNvSpPr txBox="1"/>
          <p:nvPr/>
        </p:nvSpPr>
        <p:spPr>
          <a:xfrm>
            <a:off x="4495800" y="3514248"/>
            <a:ext cx="4800600" cy="1477328"/>
          </a:xfrm>
          <a:prstGeom prst="rect">
            <a:avLst/>
          </a:prstGeom>
          <a:noFill/>
        </p:spPr>
        <p:txBody>
          <a:bodyPr wrap="square" rtlCol="0">
            <a:spAutoFit/>
          </a:bodyPr>
          <a:lstStyle/>
          <a:p>
            <a:r>
              <a:rPr lang="en-US" sz="3600" dirty="0" smtClean="0"/>
              <a:t>‘Doc’ Fong</a:t>
            </a:r>
          </a:p>
          <a:p>
            <a:r>
              <a:rPr lang="en-US" dirty="0" smtClean="0"/>
              <a:t>Senior Chemist</a:t>
            </a:r>
          </a:p>
          <a:p>
            <a:r>
              <a:rPr lang="en-US" dirty="0" smtClean="0"/>
              <a:t>SUNY Alfred State Chemistry</a:t>
            </a:r>
          </a:p>
          <a:p>
            <a:r>
              <a:rPr lang="en-US" dirty="0" smtClean="0"/>
              <a:t> (and nut case)</a:t>
            </a:r>
            <a:endParaRPr lang="en-US" dirty="0"/>
          </a:p>
        </p:txBody>
      </p:sp>
      <p:cxnSp>
        <p:nvCxnSpPr>
          <p:cNvPr id="7" name="Straight Arrow Connector 6"/>
          <p:cNvCxnSpPr/>
          <p:nvPr/>
        </p:nvCxnSpPr>
        <p:spPr bwMode="auto">
          <a:xfrm>
            <a:off x="7086600" y="1905000"/>
            <a:ext cx="671512" cy="0"/>
          </a:xfrm>
          <a:prstGeom prst="straightConnector1">
            <a:avLst/>
          </a:prstGeom>
          <a:solidFill>
            <a:schemeClr val="accent1"/>
          </a:solidFill>
          <a:ln w="82550" cap="flat" cmpd="sng" algn="ctr">
            <a:solidFill>
              <a:schemeClr val="tx1"/>
            </a:solidFill>
            <a:prstDash val="solid"/>
            <a:round/>
            <a:headEnd type="none" w="med" len="med"/>
            <a:tailEnd type="arrow"/>
          </a:ln>
          <a:effectLst/>
        </p:spPr>
      </p:cxnSp>
      <p:sp>
        <p:nvSpPr>
          <p:cNvPr id="11" name="TextBox 10"/>
          <p:cNvSpPr txBox="1"/>
          <p:nvPr/>
        </p:nvSpPr>
        <p:spPr>
          <a:xfrm>
            <a:off x="7696200" y="1524000"/>
            <a:ext cx="1752600" cy="646331"/>
          </a:xfrm>
          <a:prstGeom prst="rect">
            <a:avLst/>
          </a:prstGeom>
          <a:noFill/>
        </p:spPr>
        <p:txBody>
          <a:bodyPr wrap="square" rtlCol="0">
            <a:spAutoFit/>
          </a:bodyPr>
          <a:lstStyle/>
          <a:p>
            <a:r>
              <a:rPr lang="en-US" sz="3600" dirty="0" smtClean="0"/>
              <a:t>YOU !</a:t>
            </a:r>
            <a:endParaRPr lang="en-US" sz="3600" dirty="0"/>
          </a:p>
        </p:txBody>
      </p:sp>
      <p:pic>
        <p:nvPicPr>
          <p:cNvPr id="19458" name="Picture 2" descr="C:\Users\fong\Pictures\GetPersonaPhoto.jpg"/>
          <p:cNvPicPr>
            <a:picLocks noChangeAspect="1" noChangeArrowheads="1"/>
          </p:cNvPicPr>
          <p:nvPr/>
        </p:nvPicPr>
        <p:blipFill>
          <a:blip r:embed="rId4" cstate="print"/>
          <a:srcRect/>
          <a:stretch>
            <a:fillRect/>
          </a:stretch>
        </p:blipFill>
        <p:spPr bwMode="auto">
          <a:xfrm>
            <a:off x="4800600" y="1219200"/>
            <a:ext cx="2209800" cy="2209800"/>
          </a:xfrm>
          <a:prstGeom prst="rect">
            <a:avLst/>
          </a:prstGeom>
          <a:noFill/>
        </p:spPr>
      </p:pic>
    </p:spTree>
    <p:extLst>
      <p:ext uri="{BB962C8B-B14F-4D97-AF65-F5344CB8AC3E}">
        <p14:creationId xmlns:p14="http://schemas.microsoft.com/office/powerpoint/2010/main" val="225105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9458"/>
                                        </p:tgtEl>
                                        <p:attrNameLst>
                                          <p:attrName>style.visibility</p:attrName>
                                        </p:attrNameLst>
                                      </p:cBhvr>
                                      <p:to>
                                        <p:strVal val="visible"/>
                                      </p:to>
                                    </p:set>
                                    <p:animEffect transition="in" filter="dissolve">
                                      <p:cBhvr>
                                        <p:cTn id="23" dur="500"/>
                                        <p:tgtEl>
                                          <p:spTgt spid="1945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r>
              <a:rPr lang="en-US" sz="4000"/>
              <a:t>Problems with Pauling Valence Bond (LCAO) Model: </a:t>
            </a:r>
            <a:r>
              <a:rPr lang="en-US" sz="4000" smtClean="0"/>
              <a:t>1955</a:t>
            </a:r>
            <a:endParaRPr lang="en-US" sz="4000"/>
          </a:p>
        </p:txBody>
      </p:sp>
      <p:sp>
        <p:nvSpPr>
          <p:cNvPr id="61443" name="Text Box 3"/>
          <p:cNvSpPr txBox="1">
            <a:spLocks noChangeArrowheads="1"/>
          </p:cNvSpPr>
          <p:nvPr/>
        </p:nvSpPr>
        <p:spPr bwMode="auto">
          <a:xfrm>
            <a:off x="1143000" y="1600200"/>
            <a:ext cx="7239000" cy="3477875"/>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en-US" sz="4000" dirty="0">
                <a:solidFill>
                  <a:srgbClr val="FF0066"/>
                </a:solidFill>
                <a:effectLst>
                  <a:outerShdw blurRad="38100" dist="38100" dir="2700000" algn="tl">
                    <a:srgbClr val="C0C0C0"/>
                  </a:outerShdw>
                </a:effectLst>
              </a:rPr>
              <a:t>Fails to provide procedure to determine the numeric details of molecular energy and spectra  </a:t>
            </a:r>
          </a:p>
          <a:p>
            <a:pPr>
              <a:spcBef>
                <a:spcPct val="50000"/>
              </a:spcBef>
              <a:buFont typeface="Wingdings" pitchFamily="2" charset="2"/>
              <a:buNone/>
            </a:pPr>
            <a:r>
              <a:rPr lang="en-US" sz="4000" i="1" dirty="0">
                <a:solidFill>
                  <a:srgbClr val="000000"/>
                </a:solidFill>
                <a:effectLst>
                  <a:outerShdw blurRad="38100" dist="38100" dir="2700000" algn="tl">
                    <a:srgbClr val="C0C0C0"/>
                  </a:outerShdw>
                </a:effectLst>
              </a:rPr>
              <a:t>translation…can’t compute a stinking </a:t>
            </a:r>
            <a:r>
              <a:rPr lang="en-US" sz="4000" i="1" dirty="0" smtClean="0">
                <a:solidFill>
                  <a:srgbClr val="000000"/>
                </a:solidFill>
                <a:effectLst>
                  <a:outerShdw blurRad="38100" dist="38100" dir="2700000" algn="tl">
                    <a:srgbClr val="C0C0C0"/>
                  </a:outerShdw>
                </a:effectLst>
              </a:rPr>
              <a:t>thing</a:t>
            </a:r>
            <a:endParaRPr lang="en-US" sz="4000" i="1" dirty="0">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val="28870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box(in)">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box(in)">
                                      <p:cBhvr>
                                        <p:cTn id="12" dur="5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r>
              <a:rPr lang="en-US" sz="4000"/>
              <a:t>Problems with Pauling Valence Bond (LCAO) Model: </a:t>
            </a:r>
            <a:r>
              <a:rPr lang="en-US" sz="4000" smtClean="0"/>
              <a:t>1955</a:t>
            </a:r>
            <a:endParaRPr lang="en-US" sz="4000"/>
          </a:p>
        </p:txBody>
      </p:sp>
      <p:sp>
        <p:nvSpPr>
          <p:cNvPr id="61443" name="Text Box 3"/>
          <p:cNvSpPr txBox="1">
            <a:spLocks noChangeArrowheads="1"/>
          </p:cNvSpPr>
          <p:nvPr/>
        </p:nvSpPr>
        <p:spPr bwMode="auto">
          <a:xfrm>
            <a:off x="1143000" y="1600200"/>
            <a:ext cx="7239000" cy="4708981"/>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en-US" sz="3600" dirty="0" smtClean="0">
                <a:solidFill>
                  <a:srgbClr val="FF0066"/>
                </a:solidFill>
                <a:effectLst>
                  <a:outerShdw blurRad="38100" dist="38100" dir="2700000" algn="tl">
                    <a:srgbClr val="C0C0C0"/>
                  </a:outerShdw>
                </a:effectLst>
              </a:rPr>
              <a:t>Doesn’t </a:t>
            </a:r>
            <a:r>
              <a:rPr lang="en-US" sz="3600" dirty="0">
                <a:solidFill>
                  <a:srgbClr val="FF0066"/>
                </a:solidFill>
                <a:effectLst>
                  <a:outerShdw blurRad="38100" dist="38100" dir="2700000" algn="tl">
                    <a:srgbClr val="C0C0C0"/>
                  </a:outerShdw>
                </a:effectLst>
              </a:rPr>
              <a:t>allow  adjustments for changes of atoms bonded to the central atom</a:t>
            </a:r>
          </a:p>
          <a:p>
            <a:pPr>
              <a:spcBef>
                <a:spcPct val="50000"/>
              </a:spcBef>
              <a:buFont typeface="Wingdings" pitchFamily="2" charset="2"/>
              <a:buNone/>
            </a:pPr>
            <a:r>
              <a:rPr lang="en-US" sz="3600" i="1" dirty="0">
                <a:solidFill>
                  <a:srgbClr val="000000"/>
                </a:solidFill>
                <a:effectLst>
                  <a:outerShdw blurRad="38100" dist="38100" dir="2700000" algn="tl">
                    <a:srgbClr val="C0C0C0"/>
                  </a:outerShdw>
                </a:effectLst>
              </a:rPr>
              <a:t>Example: can’t distinguish electronic shape or density of CH</a:t>
            </a:r>
            <a:r>
              <a:rPr lang="en-US" sz="3600" i="1" baseline="-25000" dirty="0">
                <a:solidFill>
                  <a:srgbClr val="000000"/>
                </a:solidFill>
                <a:effectLst>
                  <a:outerShdw blurRad="38100" dist="38100" dir="2700000" algn="tl">
                    <a:srgbClr val="C0C0C0"/>
                  </a:outerShdw>
                </a:effectLst>
              </a:rPr>
              <a:t>4 </a:t>
            </a:r>
            <a:r>
              <a:rPr lang="en-US" sz="3600" i="1" dirty="0" err="1">
                <a:solidFill>
                  <a:srgbClr val="000000"/>
                </a:solidFill>
                <a:effectLst>
                  <a:outerShdw blurRad="38100" dist="38100" dir="2700000" algn="tl">
                    <a:srgbClr val="C0C0C0"/>
                  </a:outerShdw>
                </a:effectLst>
              </a:rPr>
              <a:t>vs</a:t>
            </a:r>
            <a:r>
              <a:rPr lang="en-US" sz="3600" i="1" dirty="0">
                <a:solidFill>
                  <a:srgbClr val="000000"/>
                </a:solidFill>
                <a:effectLst>
                  <a:outerShdw blurRad="38100" dist="38100" dir="2700000" algn="tl">
                    <a:srgbClr val="C0C0C0"/>
                  </a:outerShdw>
                </a:effectLst>
              </a:rPr>
              <a:t> CF</a:t>
            </a:r>
            <a:r>
              <a:rPr lang="en-US" sz="3600" i="1" baseline="-25000" dirty="0">
                <a:solidFill>
                  <a:srgbClr val="000000"/>
                </a:solidFill>
                <a:effectLst>
                  <a:outerShdw blurRad="38100" dist="38100" dir="2700000" algn="tl">
                    <a:srgbClr val="C0C0C0"/>
                  </a:outerShdw>
                </a:effectLst>
              </a:rPr>
              <a:t>4</a:t>
            </a:r>
            <a:r>
              <a:rPr lang="en-US" sz="3600" i="1" dirty="0">
                <a:solidFill>
                  <a:srgbClr val="000000"/>
                </a:solidFill>
                <a:effectLst>
                  <a:outerShdw blurRad="38100" dist="38100" dir="2700000" algn="tl">
                    <a:srgbClr val="C0C0C0"/>
                  </a:outerShdw>
                </a:effectLst>
              </a:rPr>
              <a:t> except with `</a:t>
            </a:r>
            <a:r>
              <a:rPr lang="en-US" sz="3600" i="1" dirty="0" err="1">
                <a:solidFill>
                  <a:srgbClr val="000000"/>
                </a:solidFill>
                <a:effectLst>
                  <a:outerShdw blurRad="38100" dist="38100" dir="2700000" algn="tl">
                    <a:srgbClr val="C0C0C0"/>
                  </a:outerShdw>
                </a:effectLst>
              </a:rPr>
              <a:t>electronegativity</a:t>
            </a:r>
            <a:r>
              <a:rPr lang="en-US" sz="3600" i="1" dirty="0">
                <a:solidFill>
                  <a:srgbClr val="000000"/>
                </a:solidFill>
                <a:effectLst>
                  <a:outerShdw blurRad="38100" dist="38100" dir="2700000" algn="tl">
                    <a:srgbClr val="C0C0C0"/>
                  </a:outerShdw>
                </a:effectLst>
              </a:rPr>
              <a:t>’ and vague sketches</a:t>
            </a:r>
          </a:p>
          <a:p>
            <a:pPr>
              <a:spcBef>
                <a:spcPct val="50000"/>
              </a:spcBef>
              <a:buFont typeface="Wingdings" pitchFamily="2" charset="2"/>
              <a:buNone/>
            </a:pPr>
            <a:endParaRPr lang="en-US" sz="2000" i="1" dirty="0">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val="28870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box(in)">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box(in)">
                                      <p:cBhvr>
                                        <p:cTn id="12" dur="5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5" name="Picture 5" descr="Pauling_Vit_C_Book_Cover"/>
          <p:cNvPicPr>
            <a:picLocks noChangeAspect="1" noChangeArrowheads="1"/>
          </p:cNvPicPr>
          <p:nvPr/>
        </p:nvPicPr>
        <p:blipFill>
          <a:blip r:embed="rId2" cstate="print"/>
          <a:srcRect/>
          <a:stretch>
            <a:fillRect/>
          </a:stretch>
        </p:blipFill>
        <p:spPr bwMode="auto">
          <a:xfrm>
            <a:off x="5105400" y="2362200"/>
            <a:ext cx="4267200" cy="4267200"/>
          </a:xfrm>
          <a:prstGeom prst="rect">
            <a:avLst/>
          </a:prstGeom>
          <a:noFill/>
        </p:spPr>
      </p:pic>
      <p:pic>
        <p:nvPicPr>
          <p:cNvPr id="8" name="Picture 14" descr="pauling"/>
          <p:cNvPicPr>
            <a:picLocks noChangeAspect="1" noChangeArrowheads="1"/>
          </p:cNvPicPr>
          <p:nvPr/>
        </p:nvPicPr>
        <p:blipFill>
          <a:blip r:embed="rId3" cstate="print"/>
          <a:srcRect/>
          <a:stretch>
            <a:fillRect/>
          </a:stretch>
        </p:blipFill>
        <p:spPr bwMode="auto">
          <a:xfrm>
            <a:off x="0" y="152400"/>
            <a:ext cx="1981200" cy="2405125"/>
          </a:xfrm>
          <a:prstGeom prst="rect">
            <a:avLst/>
          </a:prstGeom>
          <a:noFill/>
          <a:ln w="9525">
            <a:noFill/>
            <a:miter lim="800000"/>
            <a:headEnd/>
            <a:tailEnd/>
          </a:ln>
        </p:spPr>
      </p:pic>
      <p:sp>
        <p:nvSpPr>
          <p:cNvPr id="9" name="TextBox 8"/>
          <p:cNvSpPr txBox="1"/>
          <p:nvPr/>
        </p:nvSpPr>
        <p:spPr>
          <a:xfrm>
            <a:off x="2362200" y="228600"/>
            <a:ext cx="6781800" cy="1569660"/>
          </a:xfrm>
          <a:prstGeom prst="rect">
            <a:avLst/>
          </a:prstGeom>
          <a:noFill/>
        </p:spPr>
        <p:txBody>
          <a:bodyPr wrap="square" rtlCol="0">
            <a:spAutoFit/>
          </a:bodyPr>
          <a:lstStyle/>
          <a:p>
            <a:r>
              <a:rPr lang="en-US" sz="3200" dirty="0" smtClean="0"/>
              <a:t>So what !  I’m famous and my theory is still the go-to-theory for number-challenged organic chemists…”</a:t>
            </a:r>
            <a:endParaRPr lang="en-US" sz="3200" dirty="0"/>
          </a:p>
        </p:txBody>
      </p:sp>
      <p:pic>
        <p:nvPicPr>
          <p:cNvPr id="34818" name="Picture 2" descr="C:\Users\fong\Pictures\pauling 2.bmp"/>
          <p:cNvPicPr>
            <a:picLocks noChangeAspect="1" noChangeArrowheads="1"/>
          </p:cNvPicPr>
          <p:nvPr/>
        </p:nvPicPr>
        <p:blipFill>
          <a:blip r:embed="rId4" cstate="print"/>
          <a:srcRect/>
          <a:stretch>
            <a:fillRect/>
          </a:stretch>
        </p:blipFill>
        <p:spPr bwMode="auto">
          <a:xfrm>
            <a:off x="2819400" y="2590800"/>
            <a:ext cx="2971800" cy="3900487"/>
          </a:xfrm>
          <a:prstGeom prst="rect">
            <a:avLst/>
          </a:prstGeom>
          <a:noFill/>
        </p:spPr>
      </p:pic>
      <p:pic>
        <p:nvPicPr>
          <p:cNvPr id="34819" name="Picture 3" descr="C:\Users\fong\Pictures\pauling.png"/>
          <p:cNvPicPr>
            <a:picLocks noChangeAspect="1" noChangeArrowheads="1"/>
          </p:cNvPicPr>
          <p:nvPr/>
        </p:nvPicPr>
        <p:blipFill>
          <a:blip r:embed="rId5" cstate="print"/>
          <a:srcRect/>
          <a:stretch>
            <a:fillRect/>
          </a:stretch>
        </p:blipFill>
        <p:spPr bwMode="auto">
          <a:xfrm>
            <a:off x="152400" y="2590800"/>
            <a:ext cx="2661578" cy="3780006"/>
          </a:xfrm>
          <a:prstGeom prst="rect">
            <a:avLst/>
          </a:prstGeom>
          <a:noFill/>
        </p:spPr>
      </p:pic>
    </p:spTree>
    <p:extLst>
      <p:ext uri="{BB962C8B-B14F-4D97-AF65-F5344CB8AC3E}">
        <p14:creationId xmlns:p14="http://schemas.microsoft.com/office/powerpoint/2010/main" val="28870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blinds(horizontal)">
                                      <p:cBhvr>
                                        <p:cTn id="12" dur="500"/>
                                        <p:tgtEl>
                                          <p:spTgt spid="348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818"/>
                                        </p:tgtEl>
                                        <p:attrNameLst>
                                          <p:attrName>style.visibility</p:attrName>
                                        </p:attrNameLst>
                                      </p:cBhvr>
                                      <p:to>
                                        <p:strVal val="visible"/>
                                      </p:to>
                                    </p:set>
                                    <p:animEffect transition="in" filter="blinds(horizontal)">
                                      <p:cBhvr>
                                        <p:cTn id="17" dur="500"/>
                                        <p:tgtEl>
                                          <p:spTgt spid="348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45"/>
                                        </p:tgtEl>
                                        <p:attrNameLst>
                                          <p:attrName>style.visibility</p:attrName>
                                        </p:attrNameLst>
                                      </p:cBhvr>
                                      <p:to>
                                        <p:strVal val="visible"/>
                                      </p:to>
                                    </p:set>
                                    <p:animEffect transition="in" filter="blinds(horizontal)">
                                      <p:cBhvr>
                                        <p:cTn id="22" dur="5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LinusPaulingmiddle school"/>
          <p:cNvPicPr>
            <a:picLocks noChangeAspect="1" noChangeArrowheads="1"/>
          </p:cNvPicPr>
          <p:nvPr/>
        </p:nvPicPr>
        <p:blipFill>
          <a:blip r:embed="rId2" cstate="print"/>
          <a:srcRect/>
          <a:stretch>
            <a:fillRect/>
          </a:stretch>
        </p:blipFill>
        <p:spPr bwMode="auto">
          <a:xfrm>
            <a:off x="2133600" y="1981200"/>
            <a:ext cx="5486400" cy="4235116"/>
          </a:xfrm>
          <a:prstGeom prst="rect">
            <a:avLst/>
          </a:prstGeom>
          <a:noFill/>
        </p:spPr>
      </p:pic>
      <p:sp>
        <p:nvSpPr>
          <p:cNvPr id="61446" name="Text Box 6"/>
          <p:cNvSpPr txBox="1">
            <a:spLocks noChangeArrowheads="1"/>
          </p:cNvSpPr>
          <p:nvPr/>
        </p:nvSpPr>
        <p:spPr bwMode="auto">
          <a:xfrm>
            <a:off x="2286000" y="685800"/>
            <a:ext cx="5105400" cy="1169551"/>
          </a:xfrm>
          <a:prstGeom prst="rect">
            <a:avLst/>
          </a:prstGeom>
          <a:noFill/>
          <a:ln w="9525">
            <a:noFill/>
            <a:miter lim="800000"/>
            <a:headEnd/>
            <a:tailEnd/>
          </a:ln>
          <a:effectLst/>
        </p:spPr>
        <p:txBody>
          <a:bodyPr wrap="square">
            <a:spAutoFit/>
          </a:bodyPr>
          <a:lstStyle/>
          <a:p>
            <a:pPr>
              <a:spcBef>
                <a:spcPct val="50000"/>
              </a:spcBef>
            </a:pPr>
            <a:r>
              <a:rPr lang="en-US" sz="2800" dirty="0" err="1">
                <a:solidFill>
                  <a:srgbClr val="333399"/>
                </a:solidFill>
                <a:effectLst>
                  <a:outerShdw blurRad="38100" dist="38100" dir="2700000" algn="tl">
                    <a:srgbClr val="C0C0C0"/>
                  </a:outerShdw>
                </a:effectLst>
              </a:rPr>
              <a:t>Linus</a:t>
            </a:r>
            <a:r>
              <a:rPr lang="en-US" sz="2800" dirty="0">
                <a:solidFill>
                  <a:srgbClr val="333399"/>
                </a:solidFill>
                <a:effectLst>
                  <a:outerShdw blurRad="38100" dist="38100" dir="2700000" algn="tl">
                    <a:srgbClr val="C0C0C0"/>
                  </a:outerShdw>
                </a:effectLst>
              </a:rPr>
              <a:t> </a:t>
            </a:r>
            <a:r>
              <a:rPr lang="en-US" sz="2800" dirty="0" smtClean="0">
                <a:solidFill>
                  <a:srgbClr val="333399"/>
                </a:solidFill>
                <a:effectLst>
                  <a:outerShdw blurRad="38100" dist="38100" dir="2700000" algn="tl">
                    <a:srgbClr val="C0C0C0"/>
                  </a:outerShdw>
                </a:effectLst>
              </a:rPr>
              <a:t>Pauling Middle </a:t>
            </a:r>
            <a:r>
              <a:rPr lang="en-US" sz="2800" dirty="0">
                <a:solidFill>
                  <a:srgbClr val="333399"/>
                </a:solidFill>
                <a:effectLst>
                  <a:outerShdw blurRad="38100" dist="38100" dir="2700000" algn="tl">
                    <a:srgbClr val="C0C0C0"/>
                  </a:outerShdw>
                </a:effectLst>
              </a:rPr>
              <a:t>School</a:t>
            </a:r>
          </a:p>
          <a:p>
            <a:pPr>
              <a:spcBef>
                <a:spcPct val="50000"/>
              </a:spcBef>
            </a:pPr>
            <a:r>
              <a:rPr lang="en-US" sz="2800" dirty="0">
                <a:solidFill>
                  <a:srgbClr val="333399"/>
                </a:solidFill>
                <a:effectLst>
                  <a:outerShdw blurRad="38100" dist="38100" dir="2700000" algn="tl">
                    <a:srgbClr val="C0C0C0"/>
                  </a:outerShdw>
                </a:effectLst>
              </a:rPr>
              <a:t>Corvallis Ore.</a:t>
            </a:r>
          </a:p>
        </p:txBody>
      </p:sp>
    </p:spTree>
    <p:extLst>
      <p:ext uri="{BB962C8B-B14F-4D97-AF65-F5344CB8AC3E}">
        <p14:creationId xmlns:p14="http://schemas.microsoft.com/office/powerpoint/2010/main" val="288709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nobelprizes.com/nobel/chemistry/images/john_pople.gif"/>
          <p:cNvPicPr>
            <a:picLocks noChangeAspect="1" noChangeArrowheads="1"/>
          </p:cNvPicPr>
          <p:nvPr/>
        </p:nvPicPr>
        <p:blipFill>
          <a:blip r:embed="rId3" cstate="print"/>
          <a:srcRect/>
          <a:stretch>
            <a:fillRect/>
          </a:stretch>
        </p:blipFill>
        <p:spPr bwMode="auto">
          <a:xfrm>
            <a:off x="914400" y="609600"/>
            <a:ext cx="2362200" cy="3743864"/>
          </a:xfrm>
          <a:prstGeom prst="rect">
            <a:avLst/>
          </a:prstGeom>
          <a:noFill/>
        </p:spPr>
      </p:pic>
      <p:sp>
        <p:nvSpPr>
          <p:cNvPr id="5" name="TextBox 4"/>
          <p:cNvSpPr txBox="1"/>
          <p:nvPr/>
        </p:nvSpPr>
        <p:spPr>
          <a:xfrm>
            <a:off x="0" y="4419600"/>
            <a:ext cx="3886200" cy="1815882"/>
          </a:xfrm>
          <a:prstGeom prst="rect">
            <a:avLst/>
          </a:prstGeom>
          <a:noFill/>
        </p:spPr>
        <p:txBody>
          <a:bodyPr wrap="square" rtlCol="0">
            <a:spAutoFit/>
          </a:bodyPr>
          <a:lstStyle/>
          <a:p>
            <a:pPr>
              <a:buFont typeface="Arial" pitchFamily="34" charset="0"/>
              <a:buChar char="•"/>
            </a:pPr>
            <a:r>
              <a:rPr lang="en-US" sz="2800" dirty="0" smtClean="0"/>
              <a:t>Professor John </a:t>
            </a:r>
            <a:r>
              <a:rPr lang="en-US" sz="2800" dirty="0" err="1" smtClean="0"/>
              <a:t>Pople</a:t>
            </a:r>
            <a:endParaRPr lang="en-US" sz="2800" dirty="0" smtClean="0"/>
          </a:p>
          <a:p>
            <a:r>
              <a:rPr lang="en-US" sz="2800" dirty="0" smtClean="0"/>
              <a:t>Northwestern University:</a:t>
            </a:r>
          </a:p>
          <a:p>
            <a:r>
              <a:rPr lang="en-US" sz="2800" dirty="0" smtClean="0"/>
              <a:t>gets it done….</a:t>
            </a:r>
          </a:p>
          <a:p>
            <a:r>
              <a:rPr lang="en-US" sz="2800" dirty="0" smtClean="0"/>
              <a:t>(tenure: 1965-2005)</a:t>
            </a:r>
            <a:endParaRPr lang="en-US" sz="2800" dirty="0"/>
          </a:p>
        </p:txBody>
      </p:sp>
      <p:sp>
        <p:nvSpPr>
          <p:cNvPr id="7" name="TextBox 6"/>
          <p:cNvSpPr txBox="1"/>
          <p:nvPr/>
        </p:nvSpPr>
        <p:spPr>
          <a:xfrm>
            <a:off x="4648200" y="0"/>
            <a:ext cx="4495800" cy="3170099"/>
          </a:xfrm>
          <a:prstGeom prst="rect">
            <a:avLst/>
          </a:prstGeom>
          <a:solidFill>
            <a:srgbClr val="FFFF00"/>
          </a:solidFill>
        </p:spPr>
        <p:txBody>
          <a:bodyPr wrap="square" rtlCol="0">
            <a:spAutoFit/>
          </a:bodyPr>
          <a:lstStyle/>
          <a:p>
            <a:r>
              <a:rPr lang="en-US" sz="4000" b="1" dirty="0" smtClean="0">
                <a:sym typeface="Symbol"/>
              </a:rPr>
              <a:t>Solve this for </a:t>
            </a:r>
            <a:r>
              <a:rPr lang="en-US" sz="4000" b="1" dirty="0" err="1" smtClean="0">
                <a:sym typeface="Symbol"/>
              </a:rPr>
              <a:t>c</a:t>
            </a:r>
            <a:r>
              <a:rPr lang="en-US" sz="4000" b="1" baseline="-25000" dirty="0" err="1" smtClean="0">
                <a:sym typeface="Symbol"/>
              </a:rPr>
              <a:t>ij</a:t>
            </a:r>
            <a:endParaRPr lang="en-US" sz="4000" b="1" dirty="0" smtClean="0">
              <a:sym typeface="Symbol"/>
            </a:endParaRPr>
          </a:p>
          <a:p>
            <a:r>
              <a:rPr lang="en-US" sz="4000" b="1" dirty="0" smtClean="0">
                <a:sym typeface="Symbol"/>
              </a:rPr>
              <a:t>= </a:t>
            </a:r>
            <a:r>
              <a:rPr lang="en-US" sz="4000" b="1" dirty="0" err="1" smtClean="0">
                <a:sym typeface="Symbol"/>
              </a:rPr>
              <a:t>c</a:t>
            </a:r>
            <a:r>
              <a:rPr lang="en-US" sz="4000" b="1" baseline="-25000" dirty="0" err="1" smtClean="0">
                <a:sym typeface="Symbol"/>
              </a:rPr>
              <a:t>ij</a:t>
            </a:r>
            <a:r>
              <a:rPr lang="en-US" sz="4000" b="1" dirty="0" smtClean="0">
                <a:sym typeface="Symbol"/>
              </a:rPr>
              <a:t> </a:t>
            </a:r>
            <a:r>
              <a:rPr lang="en-US" sz="4000" b="1" dirty="0" err="1" smtClean="0">
                <a:sym typeface="Symbol"/>
              </a:rPr>
              <a:t>AO</a:t>
            </a:r>
            <a:r>
              <a:rPr lang="en-US" sz="4000" b="1" baseline="-25000" dirty="0" err="1" smtClean="0">
                <a:sym typeface="Symbol"/>
              </a:rPr>
              <a:t>ij</a:t>
            </a:r>
            <a:r>
              <a:rPr lang="en-US" sz="4000" b="1" dirty="0" smtClean="0"/>
              <a:t> </a:t>
            </a:r>
          </a:p>
          <a:p>
            <a:endParaRPr lang="en-US" sz="4000" b="1" dirty="0" smtClean="0"/>
          </a:p>
          <a:p>
            <a:pPr>
              <a:buFont typeface="Symbol"/>
              <a:buChar char="¶"/>
            </a:pPr>
            <a:r>
              <a:rPr lang="en-US" sz="4000" b="1" u="sng" dirty="0" smtClean="0"/>
              <a:t>&lt;</a:t>
            </a:r>
            <a:r>
              <a:rPr lang="en-US" sz="4000" b="1" u="sng" dirty="0" smtClean="0">
                <a:sym typeface="Symbol"/>
              </a:rPr>
              <a:t>|H|</a:t>
            </a:r>
            <a:r>
              <a:rPr lang="en-US" sz="4000" b="1" dirty="0" smtClean="0">
                <a:sym typeface="Symbol"/>
              </a:rPr>
              <a:t>&gt;  = 0  </a:t>
            </a:r>
            <a:r>
              <a:rPr lang="en-US" sz="4000" b="1" dirty="0" err="1" smtClean="0">
                <a:sym typeface="Symbol"/>
              </a:rPr>
              <a:t>c</a:t>
            </a:r>
            <a:r>
              <a:rPr lang="en-US" sz="4000" b="1" baseline="-25000" dirty="0" err="1" smtClean="0">
                <a:sym typeface="Symbol"/>
              </a:rPr>
              <a:t>ij</a:t>
            </a:r>
            <a:r>
              <a:rPr lang="en-US" sz="4000" b="1" dirty="0" smtClean="0">
                <a:sym typeface="Symbol"/>
              </a:rPr>
              <a:t>   </a:t>
            </a:r>
          </a:p>
          <a:p>
            <a:r>
              <a:rPr lang="en-US" sz="4000" b="1" dirty="0" smtClean="0">
                <a:sym typeface="Symbol"/>
              </a:rPr>
              <a:t>     </a:t>
            </a:r>
            <a:r>
              <a:rPr lang="en-US" sz="4000" b="1" dirty="0" err="1" smtClean="0">
                <a:sym typeface="Symbol"/>
              </a:rPr>
              <a:t>c</a:t>
            </a:r>
            <a:r>
              <a:rPr lang="en-US" sz="4000" b="1" baseline="-25000" dirty="0" err="1" smtClean="0">
                <a:sym typeface="Symbol"/>
              </a:rPr>
              <a:t>ij</a:t>
            </a:r>
            <a:endParaRPr lang="en-US" sz="4000" b="1" dirty="0"/>
          </a:p>
        </p:txBody>
      </p:sp>
      <p:sp>
        <p:nvSpPr>
          <p:cNvPr id="8" name="TextBox 7"/>
          <p:cNvSpPr txBox="1"/>
          <p:nvPr/>
        </p:nvSpPr>
        <p:spPr>
          <a:xfrm>
            <a:off x="4038600" y="3352800"/>
            <a:ext cx="5257800" cy="1754326"/>
          </a:xfrm>
          <a:prstGeom prst="rect">
            <a:avLst/>
          </a:prstGeom>
          <a:noFill/>
        </p:spPr>
        <p:txBody>
          <a:bodyPr wrap="square" rtlCol="0">
            <a:spAutoFit/>
          </a:bodyPr>
          <a:lstStyle/>
          <a:p>
            <a:r>
              <a:rPr lang="en-US" sz="3600" dirty="0" smtClean="0"/>
              <a:t>The Big </a:t>
            </a:r>
            <a:r>
              <a:rPr lang="en-US" sz="3600" dirty="0" err="1" smtClean="0"/>
              <a:t>Kahuna</a:t>
            </a:r>
            <a:r>
              <a:rPr lang="en-US" sz="3600" dirty="0" smtClean="0"/>
              <a:t> of the modern Numerical MO approach</a:t>
            </a:r>
            <a:endParaRPr lang="en-US" sz="3600" dirty="0"/>
          </a:p>
        </p:txBody>
      </p:sp>
      <p:sp>
        <p:nvSpPr>
          <p:cNvPr id="10" name="TextBox 9"/>
          <p:cNvSpPr txBox="1"/>
          <p:nvPr/>
        </p:nvSpPr>
        <p:spPr>
          <a:xfrm>
            <a:off x="3886200" y="5257800"/>
            <a:ext cx="5257800" cy="1323439"/>
          </a:xfrm>
          <a:prstGeom prst="rect">
            <a:avLst/>
          </a:prstGeom>
          <a:noFill/>
        </p:spPr>
        <p:txBody>
          <a:bodyPr wrap="square" rtlCol="0">
            <a:spAutoFit/>
          </a:bodyPr>
          <a:lstStyle/>
          <a:p>
            <a:pPr>
              <a:buFont typeface="Arial" pitchFamily="34" charset="0"/>
              <a:buChar char="•"/>
            </a:pPr>
            <a:r>
              <a:rPr lang="en-US" sz="4000" dirty="0" smtClean="0">
                <a:solidFill>
                  <a:srgbClr val="FF0000"/>
                </a:solidFill>
              </a:rPr>
              <a:t>Aka: the God of Quantum Computation</a:t>
            </a:r>
          </a:p>
        </p:txBody>
      </p:sp>
      <p:sp>
        <p:nvSpPr>
          <p:cNvPr id="13" name="TextBox 12"/>
          <p:cNvSpPr txBox="1"/>
          <p:nvPr/>
        </p:nvSpPr>
        <p:spPr>
          <a:xfrm>
            <a:off x="533400" y="0"/>
            <a:ext cx="3962400" cy="584775"/>
          </a:xfrm>
          <a:prstGeom prst="rect">
            <a:avLst/>
          </a:prstGeom>
          <a:noFill/>
        </p:spPr>
        <p:txBody>
          <a:bodyPr wrap="square" rtlCol="0">
            <a:spAutoFit/>
          </a:bodyPr>
          <a:lstStyle/>
          <a:p>
            <a:r>
              <a:rPr lang="en-US" sz="3200" b="1" dirty="0" smtClean="0">
                <a:solidFill>
                  <a:srgbClr val="FF0000"/>
                </a:solidFill>
              </a:rPr>
              <a:t>THE `FINAL’ SOLUTION</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dissolve">
                                      <p:cBhvr>
                                        <p:cTn id="12" dur="500"/>
                                        <p:tgtEl>
                                          <p:spTgt spid="1741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nobelprize.org/nobel_prizes/chemistry/laureates/1998/pople-award.jpg"/>
          <p:cNvPicPr>
            <a:picLocks noChangeAspect="1" noChangeArrowheads="1"/>
          </p:cNvPicPr>
          <p:nvPr/>
        </p:nvPicPr>
        <p:blipFill>
          <a:blip r:embed="rId3" cstate="print"/>
          <a:srcRect/>
          <a:stretch>
            <a:fillRect/>
          </a:stretch>
        </p:blipFill>
        <p:spPr bwMode="auto">
          <a:xfrm>
            <a:off x="381000" y="152400"/>
            <a:ext cx="3362325" cy="5660480"/>
          </a:xfrm>
          <a:prstGeom prst="rect">
            <a:avLst/>
          </a:prstGeom>
          <a:noFill/>
        </p:spPr>
      </p:pic>
      <p:sp>
        <p:nvSpPr>
          <p:cNvPr id="6" name="TextBox 5"/>
          <p:cNvSpPr txBox="1"/>
          <p:nvPr/>
        </p:nvSpPr>
        <p:spPr>
          <a:xfrm>
            <a:off x="4038600" y="381000"/>
            <a:ext cx="4648200" cy="2492990"/>
          </a:xfrm>
          <a:prstGeom prst="rect">
            <a:avLst/>
          </a:prstGeom>
          <a:noFill/>
        </p:spPr>
        <p:txBody>
          <a:bodyPr wrap="square" rtlCol="0">
            <a:spAutoFit/>
          </a:bodyPr>
          <a:lstStyle/>
          <a:p>
            <a:r>
              <a:rPr lang="en-US" sz="2800" dirty="0" smtClean="0"/>
              <a:t>John A. </a:t>
            </a:r>
            <a:r>
              <a:rPr lang="en-US" sz="2800" dirty="0" err="1" smtClean="0"/>
              <a:t>Pople</a:t>
            </a:r>
            <a:r>
              <a:rPr lang="en-US" sz="2800" dirty="0" smtClean="0"/>
              <a:t> wins the Nobel Prize in Chemistry, 1998  </a:t>
            </a:r>
            <a:r>
              <a:rPr lang="en-US" sz="3200" i="1" dirty="0" smtClean="0">
                <a:solidFill>
                  <a:srgbClr val="FF0000"/>
                </a:solidFill>
              </a:rPr>
              <a:t>"for his development of computational methods in quantum chemistry".</a:t>
            </a:r>
            <a:endParaRPr lang="en-US" sz="3200" i="1" dirty="0">
              <a:solidFill>
                <a:srgbClr val="FF0000"/>
              </a:solidFill>
            </a:endParaRPr>
          </a:p>
        </p:txBody>
      </p:sp>
      <p:pic>
        <p:nvPicPr>
          <p:cNvPr id="17414" name="Picture 6" descr="http://www.hal-pc.org/journal/2007/07_june/images/0607IntelChipGraphic.jpg"/>
          <p:cNvPicPr>
            <a:picLocks noChangeAspect="1" noChangeArrowheads="1"/>
          </p:cNvPicPr>
          <p:nvPr/>
        </p:nvPicPr>
        <p:blipFill>
          <a:blip r:embed="rId4" cstate="print"/>
          <a:srcRect/>
          <a:stretch>
            <a:fillRect/>
          </a:stretch>
        </p:blipFill>
        <p:spPr bwMode="auto">
          <a:xfrm>
            <a:off x="4114800" y="2895600"/>
            <a:ext cx="2813379" cy="2581275"/>
          </a:xfrm>
          <a:prstGeom prst="rect">
            <a:avLst/>
          </a:prstGeom>
          <a:noFill/>
        </p:spPr>
      </p:pic>
      <p:sp>
        <p:nvSpPr>
          <p:cNvPr id="12" name="TextBox 11"/>
          <p:cNvSpPr txBox="1"/>
          <p:nvPr/>
        </p:nvSpPr>
        <p:spPr>
          <a:xfrm>
            <a:off x="6934200" y="3505200"/>
            <a:ext cx="1981200" cy="1569660"/>
          </a:xfrm>
          <a:prstGeom prst="rect">
            <a:avLst/>
          </a:prstGeom>
          <a:noFill/>
        </p:spPr>
        <p:txBody>
          <a:bodyPr wrap="square" rtlCol="0">
            <a:spAutoFit/>
          </a:bodyPr>
          <a:lstStyle/>
          <a:p>
            <a:r>
              <a:rPr lang="en-US" sz="2400" dirty="0" smtClean="0"/>
              <a:t>His un-named, but critical co-conspirator….</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blinds(horizontal)">
                                      <p:cBhvr>
                                        <p:cTn id="12"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encrypted-tbn3.gstatic.com/images?q=tbn:ANd9GcTysj16FONe3nSOqZWhdeZXiooKOtvWiIcXKFFK1JVvNHFoTyU9zQ">
            <a:hlinkClick r:id="rId2"/>
          </p:cNvPr>
          <p:cNvPicPr>
            <a:picLocks noChangeAspect="1" noChangeArrowheads="1"/>
          </p:cNvPicPr>
          <p:nvPr/>
        </p:nvPicPr>
        <p:blipFill>
          <a:blip r:embed="rId3" cstate="print"/>
          <a:srcRect/>
          <a:stretch>
            <a:fillRect/>
          </a:stretch>
        </p:blipFill>
        <p:spPr bwMode="auto">
          <a:xfrm>
            <a:off x="2133600" y="2362200"/>
            <a:ext cx="2838450" cy="3810000"/>
          </a:xfrm>
          <a:prstGeom prst="rect">
            <a:avLst/>
          </a:prstGeom>
          <a:noFill/>
        </p:spPr>
      </p:pic>
      <p:sp>
        <p:nvSpPr>
          <p:cNvPr id="3" name="TextBox 2"/>
          <p:cNvSpPr txBox="1"/>
          <p:nvPr/>
        </p:nvSpPr>
        <p:spPr>
          <a:xfrm>
            <a:off x="152400" y="0"/>
            <a:ext cx="8991600" cy="1323439"/>
          </a:xfrm>
          <a:prstGeom prst="rect">
            <a:avLst/>
          </a:prstGeom>
          <a:noFill/>
        </p:spPr>
        <p:txBody>
          <a:bodyPr wrap="square" rtlCol="0">
            <a:spAutoFit/>
          </a:bodyPr>
          <a:lstStyle/>
          <a:p>
            <a:r>
              <a:rPr lang="en-US" sz="4000" b="1" dirty="0" smtClean="0"/>
              <a:t>LEWIS MODEL HAS  INCONSISTENCIES</a:t>
            </a:r>
          </a:p>
          <a:p>
            <a:r>
              <a:rPr lang="en-US" sz="4000" b="1" dirty="0" smtClean="0"/>
              <a:t>WHICH HE DOESN’T BOTHER TO ADDRESS </a:t>
            </a:r>
            <a:endParaRPr lang="en-US" sz="4000" b="1" dirty="0"/>
          </a:p>
        </p:txBody>
      </p:sp>
      <p:sp>
        <p:nvSpPr>
          <p:cNvPr id="5" name="Freeform 4"/>
          <p:cNvSpPr/>
          <p:nvPr/>
        </p:nvSpPr>
        <p:spPr>
          <a:xfrm>
            <a:off x="2209800" y="1295400"/>
            <a:ext cx="3124200" cy="1329864"/>
          </a:xfrm>
          <a:custGeom>
            <a:avLst/>
            <a:gdLst>
              <a:gd name="connsiteX0" fmla="*/ 932580 w 2718687"/>
              <a:gd name="connsiteY0" fmla="*/ 1102408 h 1177464"/>
              <a:gd name="connsiteX1" fmla="*/ 924035 w 2718687"/>
              <a:gd name="connsiteY1" fmla="*/ 1076770 h 1177464"/>
              <a:gd name="connsiteX2" fmla="*/ 889851 w 2718687"/>
              <a:gd name="connsiteY2" fmla="*/ 1025496 h 1177464"/>
              <a:gd name="connsiteX3" fmla="*/ 864214 w 2718687"/>
              <a:gd name="connsiteY3" fmla="*/ 974221 h 1177464"/>
              <a:gd name="connsiteX4" fmla="*/ 855668 w 2718687"/>
              <a:gd name="connsiteY4" fmla="*/ 948583 h 1177464"/>
              <a:gd name="connsiteX5" fmla="*/ 830031 w 2718687"/>
              <a:gd name="connsiteY5" fmla="*/ 940038 h 1177464"/>
              <a:gd name="connsiteX6" fmla="*/ 812939 w 2718687"/>
              <a:gd name="connsiteY6" fmla="*/ 914400 h 1177464"/>
              <a:gd name="connsiteX7" fmla="*/ 770210 w 2718687"/>
              <a:gd name="connsiteY7" fmla="*/ 905854 h 1177464"/>
              <a:gd name="connsiteX8" fmla="*/ 736027 w 2718687"/>
              <a:gd name="connsiteY8" fmla="*/ 888763 h 1177464"/>
              <a:gd name="connsiteX9" fmla="*/ 718936 w 2718687"/>
              <a:gd name="connsiteY9" fmla="*/ 863125 h 1177464"/>
              <a:gd name="connsiteX10" fmla="*/ 659115 w 2718687"/>
              <a:gd name="connsiteY10" fmla="*/ 837488 h 1177464"/>
              <a:gd name="connsiteX11" fmla="*/ 633478 w 2718687"/>
              <a:gd name="connsiteY11" fmla="*/ 820396 h 1177464"/>
              <a:gd name="connsiteX12" fmla="*/ 607840 w 2718687"/>
              <a:gd name="connsiteY12" fmla="*/ 811851 h 1177464"/>
              <a:gd name="connsiteX13" fmla="*/ 573657 w 2718687"/>
              <a:gd name="connsiteY13" fmla="*/ 794759 h 1177464"/>
              <a:gd name="connsiteX14" fmla="*/ 522382 w 2718687"/>
              <a:gd name="connsiteY14" fmla="*/ 786213 h 1177464"/>
              <a:gd name="connsiteX15" fmla="*/ 471108 w 2718687"/>
              <a:gd name="connsiteY15" fmla="*/ 769122 h 1177464"/>
              <a:gd name="connsiteX16" fmla="*/ 445470 w 2718687"/>
              <a:gd name="connsiteY16" fmla="*/ 760576 h 1177464"/>
              <a:gd name="connsiteX17" fmla="*/ 325829 w 2718687"/>
              <a:gd name="connsiteY17" fmla="*/ 743484 h 1177464"/>
              <a:gd name="connsiteX18" fmla="*/ 291646 w 2718687"/>
              <a:gd name="connsiteY18" fmla="*/ 734939 h 1177464"/>
              <a:gd name="connsiteX19" fmla="*/ 257463 w 2718687"/>
              <a:gd name="connsiteY19" fmla="*/ 709301 h 1177464"/>
              <a:gd name="connsiteX20" fmla="*/ 240371 w 2718687"/>
              <a:gd name="connsiteY20" fmla="*/ 683664 h 1177464"/>
              <a:gd name="connsiteX21" fmla="*/ 206188 w 2718687"/>
              <a:gd name="connsiteY21" fmla="*/ 666572 h 1177464"/>
              <a:gd name="connsiteX22" fmla="*/ 180551 w 2718687"/>
              <a:gd name="connsiteY22" fmla="*/ 640935 h 1177464"/>
              <a:gd name="connsiteX23" fmla="*/ 146367 w 2718687"/>
              <a:gd name="connsiteY23" fmla="*/ 615297 h 1177464"/>
              <a:gd name="connsiteX24" fmla="*/ 103638 w 2718687"/>
              <a:gd name="connsiteY24" fmla="*/ 555477 h 1177464"/>
              <a:gd name="connsiteX25" fmla="*/ 78001 w 2718687"/>
              <a:gd name="connsiteY25" fmla="*/ 529839 h 1177464"/>
              <a:gd name="connsiteX26" fmla="*/ 43818 w 2718687"/>
              <a:gd name="connsiteY26" fmla="*/ 478565 h 1177464"/>
              <a:gd name="connsiteX27" fmla="*/ 26726 w 2718687"/>
              <a:gd name="connsiteY27" fmla="*/ 444382 h 1177464"/>
              <a:gd name="connsiteX28" fmla="*/ 18180 w 2718687"/>
              <a:gd name="connsiteY28" fmla="*/ 247828 h 1177464"/>
              <a:gd name="connsiteX29" fmla="*/ 60909 w 2718687"/>
              <a:gd name="connsiteY29" fmla="*/ 188008 h 1177464"/>
              <a:gd name="connsiteX30" fmla="*/ 78001 w 2718687"/>
              <a:gd name="connsiteY30" fmla="*/ 153824 h 1177464"/>
              <a:gd name="connsiteX31" fmla="*/ 129276 w 2718687"/>
              <a:gd name="connsiteY31" fmla="*/ 119641 h 1177464"/>
              <a:gd name="connsiteX32" fmla="*/ 154913 w 2718687"/>
              <a:gd name="connsiteY32" fmla="*/ 102550 h 1177464"/>
              <a:gd name="connsiteX33" fmla="*/ 180551 w 2718687"/>
              <a:gd name="connsiteY33" fmla="*/ 85458 h 1177464"/>
              <a:gd name="connsiteX34" fmla="*/ 214734 w 2718687"/>
              <a:gd name="connsiteY34" fmla="*/ 68367 h 1177464"/>
              <a:gd name="connsiteX35" fmla="*/ 240371 w 2718687"/>
              <a:gd name="connsiteY35" fmla="*/ 51275 h 1177464"/>
              <a:gd name="connsiteX36" fmla="*/ 360012 w 2718687"/>
              <a:gd name="connsiteY36" fmla="*/ 34183 h 1177464"/>
              <a:gd name="connsiteX37" fmla="*/ 402741 w 2718687"/>
              <a:gd name="connsiteY37" fmla="*/ 17092 h 1177464"/>
              <a:gd name="connsiteX38" fmla="*/ 479653 w 2718687"/>
              <a:gd name="connsiteY38" fmla="*/ 8546 h 1177464"/>
              <a:gd name="connsiteX39" fmla="*/ 530928 w 2718687"/>
              <a:gd name="connsiteY39" fmla="*/ 0 h 1177464"/>
              <a:gd name="connsiteX40" fmla="*/ 941126 w 2718687"/>
              <a:gd name="connsiteY40" fmla="*/ 8546 h 1177464"/>
              <a:gd name="connsiteX41" fmla="*/ 1009493 w 2718687"/>
              <a:gd name="connsiteY41" fmla="*/ 17092 h 1177464"/>
              <a:gd name="connsiteX42" fmla="*/ 1086405 w 2718687"/>
              <a:gd name="connsiteY42" fmla="*/ 25638 h 1177464"/>
              <a:gd name="connsiteX43" fmla="*/ 1163317 w 2718687"/>
              <a:gd name="connsiteY43" fmla="*/ 42729 h 1177464"/>
              <a:gd name="connsiteX44" fmla="*/ 1308595 w 2718687"/>
              <a:gd name="connsiteY44" fmla="*/ 68367 h 1177464"/>
              <a:gd name="connsiteX45" fmla="*/ 1368416 w 2718687"/>
              <a:gd name="connsiteY45" fmla="*/ 76912 h 1177464"/>
              <a:gd name="connsiteX46" fmla="*/ 1411145 w 2718687"/>
              <a:gd name="connsiteY46" fmla="*/ 85458 h 1177464"/>
              <a:gd name="connsiteX47" fmla="*/ 1445328 w 2718687"/>
              <a:gd name="connsiteY47" fmla="*/ 94004 h 1177464"/>
              <a:gd name="connsiteX48" fmla="*/ 1530786 w 2718687"/>
              <a:gd name="connsiteY48" fmla="*/ 102550 h 1177464"/>
              <a:gd name="connsiteX49" fmla="*/ 1573515 w 2718687"/>
              <a:gd name="connsiteY49" fmla="*/ 111096 h 1177464"/>
              <a:gd name="connsiteX50" fmla="*/ 1658973 w 2718687"/>
              <a:gd name="connsiteY50" fmla="*/ 119641 h 1177464"/>
              <a:gd name="connsiteX51" fmla="*/ 1752977 w 2718687"/>
              <a:gd name="connsiteY51" fmla="*/ 136733 h 1177464"/>
              <a:gd name="connsiteX52" fmla="*/ 1821343 w 2718687"/>
              <a:gd name="connsiteY52" fmla="*/ 145279 h 1177464"/>
              <a:gd name="connsiteX53" fmla="*/ 1881164 w 2718687"/>
              <a:gd name="connsiteY53" fmla="*/ 153824 h 1177464"/>
              <a:gd name="connsiteX54" fmla="*/ 1915347 w 2718687"/>
              <a:gd name="connsiteY54" fmla="*/ 170916 h 1177464"/>
              <a:gd name="connsiteX55" fmla="*/ 1949530 w 2718687"/>
              <a:gd name="connsiteY55" fmla="*/ 179462 h 1177464"/>
              <a:gd name="connsiteX56" fmla="*/ 1975167 w 2718687"/>
              <a:gd name="connsiteY56" fmla="*/ 188008 h 1177464"/>
              <a:gd name="connsiteX57" fmla="*/ 2034988 w 2718687"/>
              <a:gd name="connsiteY57" fmla="*/ 205099 h 1177464"/>
              <a:gd name="connsiteX58" fmla="*/ 2086263 w 2718687"/>
              <a:gd name="connsiteY58" fmla="*/ 222191 h 1177464"/>
              <a:gd name="connsiteX59" fmla="*/ 2120446 w 2718687"/>
              <a:gd name="connsiteY59" fmla="*/ 239282 h 1177464"/>
              <a:gd name="connsiteX60" fmla="*/ 2240087 w 2718687"/>
              <a:gd name="connsiteY60" fmla="*/ 247828 h 1177464"/>
              <a:gd name="connsiteX61" fmla="*/ 2351182 w 2718687"/>
              <a:gd name="connsiteY61" fmla="*/ 273466 h 1177464"/>
              <a:gd name="connsiteX62" fmla="*/ 2411003 w 2718687"/>
              <a:gd name="connsiteY62" fmla="*/ 290557 h 1177464"/>
              <a:gd name="connsiteX63" fmla="*/ 2462278 w 2718687"/>
              <a:gd name="connsiteY63" fmla="*/ 307649 h 1177464"/>
              <a:gd name="connsiteX64" fmla="*/ 2487915 w 2718687"/>
              <a:gd name="connsiteY64" fmla="*/ 316195 h 1177464"/>
              <a:gd name="connsiteX65" fmla="*/ 2513552 w 2718687"/>
              <a:gd name="connsiteY65" fmla="*/ 341832 h 1177464"/>
              <a:gd name="connsiteX66" fmla="*/ 2556281 w 2718687"/>
              <a:gd name="connsiteY66" fmla="*/ 367469 h 1177464"/>
              <a:gd name="connsiteX67" fmla="*/ 2616102 w 2718687"/>
              <a:gd name="connsiteY67" fmla="*/ 435836 h 1177464"/>
              <a:gd name="connsiteX68" fmla="*/ 2650285 w 2718687"/>
              <a:gd name="connsiteY68" fmla="*/ 495656 h 1177464"/>
              <a:gd name="connsiteX69" fmla="*/ 2658831 w 2718687"/>
              <a:gd name="connsiteY69" fmla="*/ 521294 h 1177464"/>
              <a:gd name="connsiteX70" fmla="*/ 2693014 w 2718687"/>
              <a:gd name="connsiteY70" fmla="*/ 598206 h 1177464"/>
              <a:gd name="connsiteX71" fmla="*/ 2710106 w 2718687"/>
              <a:gd name="connsiteY71" fmla="*/ 683664 h 1177464"/>
              <a:gd name="connsiteX72" fmla="*/ 2684468 w 2718687"/>
              <a:gd name="connsiteY72" fmla="*/ 777667 h 1177464"/>
              <a:gd name="connsiteX73" fmla="*/ 2675922 w 2718687"/>
              <a:gd name="connsiteY73" fmla="*/ 811851 h 1177464"/>
              <a:gd name="connsiteX74" fmla="*/ 2650285 w 2718687"/>
              <a:gd name="connsiteY74" fmla="*/ 820396 h 1177464"/>
              <a:gd name="connsiteX75" fmla="*/ 2556281 w 2718687"/>
              <a:gd name="connsiteY75" fmla="*/ 888763 h 1177464"/>
              <a:gd name="connsiteX76" fmla="*/ 2522098 w 2718687"/>
              <a:gd name="connsiteY76" fmla="*/ 905854 h 1177464"/>
              <a:gd name="connsiteX77" fmla="*/ 2436640 w 2718687"/>
              <a:gd name="connsiteY77" fmla="*/ 897309 h 1177464"/>
              <a:gd name="connsiteX78" fmla="*/ 2402457 w 2718687"/>
              <a:gd name="connsiteY78" fmla="*/ 880217 h 1177464"/>
              <a:gd name="connsiteX79" fmla="*/ 2351182 w 2718687"/>
              <a:gd name="connsiteY79" fmla="*/ 863125 h 1177464"/>
              <a:gd name="connsiteX80" fmla="*/ 2291362 w 2718687"/>
              <a:gd name="connsiteY80" fmla="*/ 846034 h 1177464"/>
              <a:gd name="connsiteX81" fmla="*/ 2265724 w 2718687"/>
              <a:gd name="connsiteY81" fmla="*/ 828942 h 1177464"/>
              <a:gd name="connsiteX82" fmla="*/ 2222995 w 2718687"/>
              <a:gd name="connsiteY82" fmla="*/ 820396 h 1177464"/>
              <a:gd name="connsiteX83" fmla="*/ 2188812 w 2718687"/>
              <a:gd name="connsiteY83" fmla="*/ 811851 h 1177464"/>
              <a:gd name="connsiteX84" fmla="*/ 2111900 w 2718687"/>
              <a:gd name="connsiteY84" fmla="*/ 794759 h 1177464"/>
              <a:gd name="connsiteX85" fmla="*/ 2086263 w 2718687"/>
              <a:gd name="connsiteY85" fmla="*/ 786213 h 1177464"/>
              <a:gd name="connsiteX86" fmla="*/ 2043534 w 2718687"/>
              <a:gd name="connsiteY86" fmla="*/ 769122 h 1177464"/>
              <a:gd name="connsiteX87" fmla="*/ 1983713 w 2718687"/>
              <a:gd name="connsiteY87" fmla="*/ 760576 h 1177464"/>
              <a:gd name="connsiteX88" fmla="*/ 1949530 w 2718687"/>
              <a:gd name="connsiteY88" fmla="*/ 752030 h 1177464"/>
              <a:gd name="connsiteX89" fmla="*/ 1898255 w 2718687"/>
              <a:gd name="connsiteY89" fmla="*/ 734939 h 1177464"/>
              <a:gd name="connsiteX90" fmla="*/ 1812797 w 2718687"/>
              <a:gd name="connsiteY90" fmla="*/ 726393 h 1177464"/>
              <a:gd name="connsiteX91" fmla="*/ 1787160 w 2718687"/>
              <a:gd name="connsiteY91" fmla="*/ 717847 h 1177464"/>
              <a:gd name="connsiteX92" fmla="*/ 1394053 w 2718687"/>
              <a:gd name="connsiteY92" fmla="*/ 734939 h 1177464"/>
              <a:gd name="connsiteX93" fmla="*/ 1368416 w 2718687"/>
              <a:gd name="connsiteY93" fmla="*/ 752030 h 1177464"/>
              <a:gd name="connsiteX94" fmla="*/ 1342779 w 2718687"/>
              <a:gd name="connsiteY94" fmla="*/ 760576 h 1177464"/>
              <a:gd name="connsiteX95" fmla="*/ 1291504 w 2718687"/>
              <a:gd name="connsiteY95" fmla="*/ 794759 h 1177464"/>
              <a:gd name="connsiteX96" fmla="*/ 1248775 w 2718687"/>
              <a:gd name="connsiteY96" fmla="*/ 828942 h 1177464"/>
              <a:gd name="connsiteX97" fmla="*/ 1197500 w 2718687"/>
              <a:gd name="connsiteY97" fmla="*/ 863125 h 1177464"/>
              <a:gd name="connsiteX98" fmla="*/ 1163317 w 2718687"/>
              <a:gd name="connsiteY98" fmla="*/ 880217 h 1177464"/>
              <a:gd name="connsiteX99" fmla="*/ 1112042 w 2718687"/>
              <a:gd name="connsiteY99" fmla="*/ 922946 h 1177464"/>
              <a:gd name="connsiteX100" fmla="*/ 1086405 w 2718687"/>
              <a:gd name="connsiteY100" fmla="*/ 940038 h 1177464"/>
              <a:gd name="connsiteX101" fmla="*/ 992401 w 2718687"/>
              <a:gd name="connsiteY101" fmla="*/ 1051133 h 1177464"/>
              <a:gd name="connsiteX102" fmla="*/ 983855 w 2718687"/>
              <a:gd name="connsiteY102" fmla="*/ 1076770 h 1177464"/>
              <a:gd name="connsiteX103" fmla="*/ 958218 w 2718687"/>
              <a:gd name="connsiteY103" fmla="*/ 1093862 h 1177464"/>
              <a:gd name="connsiteX104" fmla="*/ 932580 w 2718687"/>
              <a:gd name="connsiteY104" fmla="*/ 1119499 h 1177464"/>
              <a:gd name="connsiteX105" fmla="*/ 906943 w 2718687"/>
              <a:gd name="connsiteY105" fmla="*/ 1153682 h 117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718687" h="1177464">
                <a:moveTo>
                  <a:pt x="932580" y="1102408"/>
                </a:moveTo>
                <a:cubicBezTo>
                  <a:pt x="929732" y="1093862"/>
                  <a:pt x="928410" y="1084645"/>
                  <a:pt x="924035" y="1076770"/>
                </a:cubicBezTo>
                <a:cubicBezTo>
                  <a:pt x="914059" y="1058814"/>
                  <a:pt x="889851" y="1025496"/>
                  <a:pt x="889851" y="1025496"/>
                </a:cubicBezTo>
                <a:cubicBezTo>
                  <a:pt x="868375" y="961061"/>
                  <a:pt x="897344" y="1040479"/>
                  <a:pt x="864214" y="974221"/>
                </a:cubicBezTo>
                <a:cubicBezTo>
                  <a:pt x="860185" y="966164"/>
                  <a:pt x="862038" y="954953"/>
                  <a:pt x="855668" y="948583"/>
                </a:cubicBezTo>
                <a:cubicBezTo>
                  <a:pt x="849298" y="942213"/>
                  <a:pt x="838577" y="942886"/>
                  <a:pt x="830031" y="940038"/>
                </a:cubicBezTo>
                <a:cubicBezTo>
                  <a:pt x="824334" y="931492"/>
                  <a:pt x="821857" y="919496"/>
                  <a:pt x="812939" y="914400"/>
                </a:cubicBezTo>
                <a:cubicBezTo>
                  <a:pt x="800328" y="907193"/>
                  <a:pt x="783990" y="910447"/>
                  <a:pt x="770210" y="905854"/>
                </a:cubicBezTo>
                <a:cubicBezTo>
                  <a:pt x="758125" y="901826"/>
                  <a:pt x="747421" y="894460"/>
                  <a:pt x="736027" y="888763"/>
                </a:cubicBezTo>
                <a:cubicBezTo>
                  <a:pt x="730330" y="880217"/>
                  <a:pt x="726826" y="869700"/>
                  <a:pt x="718936" y="863125"/>
                </a:cubicBezTo>
                <a:cubicBezTo>
                  <a:pt x="692265" y="840899"/>
                  <a:pt x="685828" y="850845"/>
                  <a:pt x="659115" y="837488"/>
                </a:cubicBezTo>
                <a:cubicBezTo>
                  <a:pt x="649929" y="832895"/>
                  <a:pt x="642664" y="824989"/>
                  <a:pt x="633478" y="820396"/>
                </a:cubicBezTo>
                <a:cubicBezTo>
                  <a:pt x="625421" y="816367"/>
                  <a:pt x="616120" y="815399"/>
                  <a:pt x="607840" y="811851"/>
                </a:cubicBezTo>
                <a:cubicBezTo>
                  <a:pt x="596131" y="806833"/>
                  <a:pt x="585859" y="798420"/>
                  <a:pt x="573657" y="794759"/>
                </a:cubicBezTo>
                <a:cubicBezTo>
                  <a:pt x="557060" y="789780"/>
                  <a:pt x="539474" y="789062"/>
                  <a:pt x="522382" y="786213"/>
                </a:cubicBezTo>
                <a:lnTo>
                  <a:pt x="471108" y="769122"/>
                </a:lnTo>
                <a:cubicBezTo>
                  <a:pt x="462562" y="766273"/>
                  <a:pt x="454409" y="761693"/>
                  <a:pt x="445470" y="760576"/>
                </a:cubicBezTo>
                <a:cubicBezTo>
                  <a:pt x="403452" y="755324"/>
                  <a:pt x="366906" y="751699"/>
                  <a:pt x="325829" y="743484"/>
                </a:cubicBezTo>
                <a:cubicBezTo>
                  <a:pt x="314312" y="741181"/>
                  <a:pt x="303040" y="737787"/>
                  <a:pt x="291646" y="734939"/>
                </a:cubicBezTo>
                <a:cubicBezTo>
                  <a:pt x="280252" y="726393"/>
                  <a:pt x="267534" y="719372"/>
                  <a:pt x="257463" y="709301"/>
                </a:cubicBezTo>
                <a:cubicBezTo>
                  <a:pt x="250200" y="702038"/>
                  <a:pt x="248261" y="690239"/>
                  <a:pt x="240371" y="683664"/>
                </a:cubicBezTo>
                <a:cubicBezTo>
                  <a:pt x="230584" y="675509"/>
                  <a:pt x="216554" y="673977"/>
                  <a:pt x="206188" y="666572"/>
                </a:cubicBezTo>
                <a:cubicBezTo>
                  <a:pt x="196354" y="659547"/>
                  <a:pt x="189727" y="648800"/>
                  <a:pt x="180551" y="640935"/>
                </a:cubicBezTo>
                <a:cubicBezTo>
                  <a:pt x="169737" y="631666"/>
                  <a:pt x="156439" y="625369"/>
                  <a:pt x="146367" y="615297"/>
                </a:cubicBezTo>
                <a:cubicBezTo>
                  <a:pt x="115592" y="584522"/>
                  <a:pt x="127892" y="584582"/>
                  <a:pt x="103638" y="555477"/>
                </a:cubicBezTo>
                <a:cubicBezTo>
                  <a:pt x="95901" y="546193"/>
                  <a:pt x="86547" y="538385"/>
                  <a:pt x="78001" y="529839"/>
                </a:cubicBezTo>
                <a:cubicBezTo>
                  <a:pt x="59669" y="474845"/>
                  <a:pt x="83826" y="534576"/>
                  <a:pt x="43818" y="478565"/>
                </a:cubicBezTo>
                <a:cubicBezTo>
                  <a:pt x="36413" y="468199"/>
                  <a:pt x="32423" y="455776"/>
                  <a:pt x="26726" y="444382"/>
                </a:cubicBezTo>
                <a:cubicBezTo>
                  <a:pt x="8145" y="351473"/>
                  <a:pt x="0" y="350851"/>
                  <a:pt x="18180" y="247828"/>
                </a:cubicBezTo>
                <a:cubicBezTo>
                  <a:pt x="24767" y="210501"/>
                  <a:pt x="41357" y="215381"/>
                  <a:pt x="60909" y="188008"/>
                </a:cubicBezTo>
                <a:cubicBezTo>
                  <a:pt x="68314" y="177641"/>
                  <a:pt x="68993" y="162832"/>
                  <a:pt x="78001" y="153824"/>
                </a:cubicBezTo>
                <a:cubicBezTo>
                  <a:pt x="92526" y="139299"/>
                  <a:pt x="112184" y="131035"/>
                  <a:pt x="129276" y="119641"/>
                </a:cubicBezTo>
                <a:lnTo>
                  <a:pt x="154913" y="102550"/>
                </a:lnTo>
                <a:cubicBezTo>
                  <a:pt x="163459" y="96853"/>
                  <a:pt x="171364" y="90051"/>
                  <a:pt x="180551" y="85458"/>
                </a:cubicBezTo>
                <a:cubicBezTo>
                  <a:pt x="191945" y="79761"/>
                  <a:pt x="203673" y="74687"/>
                  <a:pt x="214734" y="68367"/>
                </a:cubicBezTo>
                <a:cubicBezTo>
                  <a:pt x="223651" y="63271"/>
                  <a:pt x="230627" y="54523"/>
                  <a:pt x="240371" y="51275"/>
                </a:cubicBezTo>
                <a:cubicBezTo>
                  <a:pt x="255156" y="46346"/>
                  <a:pt x="352842" y="35079"/>
                  <a:pt x="360012" y="34183"/>
                </a:cubicBezTo>
                <a:cubicBezTo>
                  <a:pt x="374255" y="28486"/>
                  <a:pt x="387741" y="20306"/>
                  <a:pt x="402741" y="17092"/>
                </a:cubicBezTo>
                <a:cubicBezTo>
                  <a:pt x="427964" y="11687"/>
                  <a:pt x="454084" y="11955"/>
                  <a:pt x="479653" y="8546"/>
                </a:cubicBezTo>
                <a:cubicBezTo>
                  <a:pt x="496828" y="6256"/>
                  <a:pt x="513836" y="2849"/>
                  <a:pt x="530928" y="0"/>
                </a:cubicBezTo>
                <a:lnTo>
                  <a:pt x="941126" y="8546"/>
                </a:lnTo>
                <a:cubicBezTo>
                  <a:pt x="964078" y="9366"/>
                  <a:pt x="986684" y="14409"/>
                  <a:pt x="1009493" y="17092"/>
                </a:cubicBezTo>
                <a:lnTo>
                  <a:pt x="1086405" y="25638"/>
                </a:lnTo>
                <a:cubicBezTo>
                  <a:pt x="1131609" y="40705"/>
                  <a:pt x="1097139" y="30696"/>
                  <a:pt x="1163317" y="42729"/>
                </a:cubicBezTo>
                <a:cubicBezTo>
                  <a:pt x="1280343" y="64007"/>
                  <a:pt x="1095532" y="34726"/>
                  <a:pt x="1308595" y="68367"/>
                </a:cubicBezTo>
                <a:cubicBezTo>
                  <a:pt x="1328491" y="71508"/>
                  <a:pt x="1348547" y="73601"/>
                  <a:pt x="1368416" y="76912"/>
                </a:cubicBezTo>
                <a:cubicBezTo>
                  <a:pt x="1382743" y="79300"/>
                  <a:pt x="1396966" y="82307"/>
                  <a:pt x="1411145" y="85458"/>
                </a:cubicBezTo>
                <a:cubicBezTo>
                  <a:pt x="1422610" y="88006"/>
                  <a:pt x="1433701" y="92343"/>
                  <a:pt x="1445328" y="94004"/>
                </a:cubicBezTo>
                <a:cubicBezTo>
                  <a:pt x="1473668" y="98053"/>
                  <a:pt x="1502409" y="98766"/>
                  <a:pt x="1530786" y="102550"/>
                </a:cubicBezTo>
                <a:cubicBezTo>
                  <a:pt x="1545184" y="104470"/>
                  <a:pt x="1559117" y="109176"/>
                  <a:pt x="1573515" y="111096"/>
                </a:cubicBezTo>
                <a:cubicBezTo>
                  <a:pt x="1601892" y="114879"/>
                  <a:pt x="1630566" y="116090"/>
                  <a:pt x="1658973" y="119641"/>
                </a:cubicBezTo>
                <a:cubicBezTo>
                  <a:pt x="1743781" y="130242"/>
                  <a:pt x="1677158" y="125068"/>
                  <a:pt x="1752977" y="136733"/>
                </a:cubicBezTo>
                <a:cubicBezTo>
                  <a:pt x="1775676" y="140225"/>
                  <a:pt x="1798578" y="142244"/>
                  <a:pt x="1821343" y="145279"/>
                </a:cubicBezTo>
                <a:lnTo>
                  <a:pt x="1881164" y="153824"/>
                </a:lnTo>
                <a:cubicBezTo>
                  <a:pt x="1892558" y="159521"/>
                  <a:pt x="1903419" y="166443"/>
                  <a:pt x="1915347" y="170916"/>
                </a:cubicBezTo>
                <a:cubicBezTo>
                  <a:pt x="1926344" y="175040"/>
                  <a:pt x="1938237" y="176235"/>
                  <a:pt x="1949530" y="179462"/>
                </a:cubicBezTo>
                <a:cubicBezTo>
                  <a:pt x="1958191" y="181937"/>
                  <a:pt x="1966539" y="185420"/>
                  <a:pt x="1975167" y="188008"/>
                </a:cubicBezTo>
                <a:cubicBezTo>
                  <a:pt x="1995031" y="193967"/>
                  <a:pt x="2015167" y="199000"/>
                  <a:pt x="2034988" y="205099"/>
                </a:cubicBezTo>
                <a:cubicBezTo>
                  <a:pt x="2052208" y="210397"/>
                  <a:pt x="2069535" y="215500"/>
                  <a:pt x="2086263" y="222191"/>
                </a:cubicBezTo>
                <a:cubicBezTo>
                  <a:pt x="2098091" y="226922"/>
                  <a:pt x="2107880" y="237188"/>
                  <a:pt x="2120446" y="239282"/>
                </a:cubicBezTo>
                <a:cubicBezTo>
                  <a:pt x="2159884" y="245855"/>
                  <a:pt x="2200207" y="244979"/>
                  <a:pt x="2240087" y="247828"/>
                </a:cubicBezTo>
                <a:cubicBezTo>
                  <a:pt x="2310471" y="271290"/>
                  <a:pt x="2273527" y="262372"/>
                  <a:pt x="2351182" y="273466"/>
                </a:cubicBezTo>
                <a:cubicBezTo>
                  <a:pt x="2437411" y="302206"/>
                  <a:pt x="2303609" y="258338"/>
                  <a:pt x="2411003" y="290557"/>
                </a:cubicBezTo>
                <a:cubicBezTo>
                  <a:pt x="2428259" y="295734"/>
                  <a:pt x="2445186" y="301952"/>
                  <a:pt x="2462278" y="307649"/>
                </a:cubicBezTo>
                <a:lnTo>
                  <a:pt x="2487915" y="316195"/>
                </a:lnTo>
                <a:cubicBezTo>
                  <a:pt x="2496461" y="324741"/>
                  <a:pt x="2503884" y="334581"/>
                  <a:pt x="2513552" y="341832"/>
                </a:cubicBezTo>
                <a:cubicBezTo>
                  <a:pt x="2526840" y="351798"/>
                  <a:pt x="2544536" y="355724"/>
                  <a:pt x="2556281" y="367469"/>
                </a:cubicBezTo>
                <a:cubicBezTo>
                  <a:pt x="2655989" y="467176"/>
                  <a:pt x="2543460" y="387406"/>
                  <a:pt x="2616102" y="435836"/>
                </a:cubicBezTo>
                <a:cubicBezTo>
                  <a:pt x="2633265" y="461581"/>
                  <a:pt x="2637275" y="465300"/>
                  <a:pt x="2650285" y="495656"/>
                </a:cubicBezTo>
                <a:cubicBezTo>
                  <a:pt x="2653834" y="503936"/>
                  <a:pt x="2654802" y="513237"/>
                  <a:pt x="2658831" y="521294"/>
                </a:cubicBezTo>
                <a:cubicBezTo>
                  <a:pt x="2682700" y="569032"/>
                  <a:pt x="2678315" y="524714"/>
                  <a:pt x="2693014" y="598206"/>
                </a:cubicBezTo>
                <a:lnTo>
                  <a:pt x="2710106" y="683664"/>
                </a:lnTo>
                <a:cubicBezTo>
                  <a:pt x="2690476" y="840701"/>
                  <a:pt x="2718687" y="697824"/>
                  <a:pt x="2684468" y="777667"/>
                </a:cubicBezTo>
                <a:cubicBezTo>
                  <a:pt x="2679841" y="788463"/>
                  <a:pt x="2683259" y="802679"/>
                  <a:pt x="2675922" y="811851"/>
                </a:cubicBezTo>
                <a:cubicBezTo>
                  <a:pt x="2670295" y="818885"/>
                  <a:pt x="2658831" y="817548"/>
                  <a:pt x="2650285" y="820396"/>
                </a:cubicBezTo>
                <a:cubicBezTo>
                  <a:pt x="2646683" y="823097"/>
                  <a:pt x="2579306" y="875606"/>
                  <a:pt x="2556281" y="888763"/>
                </a:cubicBezTo>
                <a:cubicBezTo>
                  <a:pt x="2545220" y="895083"/>
                  <a:pt x="2533492" y="900157"/>
                  <a:pt x="2522098" y="905854"/>
                </a:cubicBezTo>
                <a:cubicBezTo>
                  <a:pt x="2493612" y="903006"/>
                  <a:pt x="2464633" y="903307"/>
                  <a:pt x="2436640" y="897309"/>
                </a:cubicBezTo>
                <a:cubicBezTo>
                  <a:pt x="2424183" y="894640"/>
                  <a:pt x="2414285" y="884948"/>
                  <a:pt x="2402457" y="880217"/>
                </a:cubicBezTo>
                <a:cubicBezTo>
                  <a:pt x="2385729" y="873526"/>
                  <a:pt x="2368438" y="868302"/>
                  <a:pt x="2351182" y="863125"/>
                </a:cubicBezTo>
                <a:cubicBezTo>
                  <a:pt x="2337485" y="859016"/>
                  <a:pt x="2305727" y="853217"/>
                  <a:pt x="2291362" y="846034"/>
                </a:cubicBezTo>
                <a:cubicBezTo>
                  <a:pt x="2282175" y="841441"/>
                  <a:pt x="2275341" y="832548"/>
                  <a:pt x="2265724" y="828942"/>
                </a:cubicBezTo>
                <a:cubicBezTo>
                  <a:pt x="2252124" y="823842"/>
                  <a:pt x="2237174" y="823547"/>
                  <a:pt x="2222995" y="820396"/>
                </a:cubicBezTo>
                <a:cubicBezTo>
                  <a:pt x="2211530" y="817848"/>
                  <a:pt x="2200277" y="814399"/>
                  <a:pt x="2188812" y="811851"/>
                </a:cubicBezTo>
                <a:cubicBezTo>
                  <a:pt x="2149170" y="803042"/>
                  <a:pt x="2148365" y="805178"/>
                  <a:pt x="2111900" y="794759"/>
                </a:cubicBezTo>
                <a:cubicBezTo>
                  <a:pt x="2103239" y="792284"/>
                  <a:pt x="2094697" y="789376"/>
                  <a:pt x="2086263" y="786213"/>
                </a:cubicBezTo>
                <a:cubicBezTo>
                  <a:pt x="2071900" y="780827"/>
                  <a:pt x="2058416" y="772842"/>
                  <a:pt x="2043534" y="769122"/>
                </a:cubicBezTo>
                <a:cubicBezTo>
                  <a:pt x="2023993" y="764237"/>
                  <a:pt x="2003531" y="764179"/>
                  <a:pt x="1983713" y="760576"/>
                </a:cubicBezTo>
                <a:cubicBezTo>
                  <a:pt x="1972157" y="758475"/>
                  <a:pt x="1960780" y="755405"/>
                  <a:pt x="1949530" y="752030"/>
                </a:cubicBezTo>
                <a:cubicBezTo>
                  <a:pt x="1932274" y="746853"/>
                  <a:pt x="1916182" y="736732"/>
                  <a:pt x="1898255" y="734939"/>
                </a:cubicBezTo>
                <a:lnTo>
                  <a:pt x="1812797" y="726393"/>
                </a:lnTo>
                <a:cubicBezTo>
                  <a:pt x="1804251" y="723544"/>
                  <a:pt x="1796168" y="717847"/>
                  <a:pt x="1787160" y="717847"/>
                </a:cubicBezTo>
                <a:cubicBezTo>
                  <a:pt x="1451796" y="717847"/>
                  <a:pt x="1540873" y="698233"/>
                  <a:pt x="1394053" y="734939"/>
                </a:cubicBezTo>
                <a:cubicBezTo>
                  <a:pt x="1385507" y="740636"/>
                  <a:pt x="1377602" y="747437"/>
                  <a:pt x="1368416" y="752030"/>
                </a:cubicBezTo>
                <a:cubicBezTo>
                  <a:pt x="1360359" y="756058"/>
                  <a:pt x="1350653" y="756201"/>
                  <a:pt x="1342779" y="760576"/>
                </a:cubicBezTo>
                <a:cubicBezTo>
                  <a:pt x="1324822" y="770552"/>
                  <a:pt x="1291504" y="794759"/>
                  <a:pt x="1291504" y="794759"/>
                </a:cubicBezTo>
                <a:cubicBezTo>
                  <a:pt x="1259923" y="842128"/>
                  <a:pt x="1292481" y="804661"/>
                  <a:pt x="1248775" y="828942"/>
                </a:cubicBezTo>
                <a:cubicBezTo>
                  <a:pt x="1230818" y="838918"/>
                  <a:pt x="1215873" y="853938"/>
                  <a:pt x="1197500" y="863125"/>
                </a:cubicBezTo>
                <a:cubicBezTo>
                  <a:pt x="1186106" y="868822"/>
                  <a:pt x="1174378" y="873896"/>
                  <a:pt x="1163317" y="880217"/>
                </a:cubicBezTo>
                <a:cubicBezTo>
                  <a:pt x="1122810" y="903364"/>
                  <a:pt x="1150605" y="890809"/>
                  <a:pt x="1112042" y="922946"/>
                </a:cubicBezTo>
                <a:cubicBezTo>
                  <a:pt x="1104152" y="929521"/>
                  <a:pt x="1094039" y="933167"/>
                  <a:pt x="1086405" y="940038"/>
                </a:cubicBezTo>
                <a:cubicBezTo>
                  <a:pt x="1064455" y="959793"/>
                  <a:pt x="1004059" y="1016159"/>
                  <a:pt x="992401" y="1051133"/>
                </a:cubicBezTo>
                <a:cubicBezTo>
                  <a:pt x="989552" y="1059679"/>
                  <a:pt x="989482" y="1069736"/>
                  <a:pt x="983855" y="1076770"/>
                </a:cubicBezTo>
                <a:cubicBezTo>
                  <a:pt x="977439" y="1084790"/>
                  <a:pt x="966108" y="1087287"/>
                  <a:pt x="958218" y="1093862"/>
                </a:cubicBezTo>
                <a:cubicBezTo>
                  <a:pt x="948934" y="1101599"/>
                  <a:pt x="940317" y="1110215"/>
                  <a:pt x="932580" y="1119499"/>
                </a:cubicBezTo>
                <a:cubicBezTo>
                  <a:pt x="884276" y="1177464"/>
                  <a:pt x="934118" y="1126510"/>
                  <a:pt x="906943" y="1153682"/>
                </a:cubicBezTo>
              </a:path>
            </a:pathLst>
          </a:cu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286000" y="1524000"/>
            <a:ext cx="2971800" cy="646331"/>
          </a:xfrm>
          <a:prstGeom prst="rect">
            <a:avLst/>
          </a:prstGeom>
          <a:noFill/>
        </p:spPr>
        <p:txBody>
          <a:bodyPr wrap="square" rtlCol="0">
            <a:spAutoFit/>
          </a:bodyPr>
          <a:lstStyle/>
          <a:p>
            <a:r>
              <a:rPr lang="en-US" sz="3600" b="1" dirty="0" smtClean="0">
                <a:solidFill>
                  <a:srgbClr val="FF0000"/>
                </a:solidFill>
              </a:rPr>
              <a:t>Oh fudge off…</a:t>
            </a:r>
            <a:endParaRPr lang="en-US" sz="3600" b="1" dirty="0">
              <a:solidFill>
                <a:srgbClr val="FF0000"/>
              </a:solidFill>
            </a:endParaRPr>
          </a:p>
        </p:txBody>
      </p:sp>
    </p:spTree>
    <p:extLst>
      <p:ext uri="{BB962C8B-B14F-4D97-AF65-F5344CB8AC3E}">
        <p14:creationId xmlns:p14="http://schemas.microsoft.com/office/powerpoint/2010/main" val="266546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63490"/>
                                        </p:tgtEl>
                                        <p:attrNameLst>
                                          <p:attrName>style.visibility</p:attrName>
                                        </p:attrNameLst>
                                      </p:cBhvr>
                                      <p:to>
                                        <p:strVal val="visible"/>
                                      </p:to>
                                    </p:set>
                                    <p:animEffect transition="in" filter="dissolve">
                                      <p:cBhvr>
                                        <p:cTn id="13"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computational-chemistry.co.uk/images/spartan_screenshot_benzene.jpg"/>
          <p:cNvPicPr>
            <a:picLocks noChangeAspect="1" noChangeArrowheads="1"/>
          </p:cNvPicPr>
          <p:nvPr/>
        </p:nvPicPr>
        <p:blipFill>
          <a:blip r:embed="rId3" cstate="print"/>
          <a:srcRect/>
          <a:stretch>
            <a:fillRect/>
          </a:stretch>
        </p:blipFill>
        <p:spPr bwMode="auto">
          <a:xfrm>
            <a:off x="381000" y="1600200"/>
            <a:ext cx="4762500" cy="3810000"/>
          </a:xfrm>
          <a:prstGeom prst="rect">
            <a:avLst/>
          </a:prstGeom>
          <a:noFill/>
        </p:spPr>
      </p:pic>
      <p:pic>
        <p:nvPicPr>
          <p:cNvPr id="26628" name="Picture 4" descr="http://t3.gstatic.com/images?q=tbn:ANd9GcR-GoWRTCEm1_FjA2dY_cRGh6z67n-DyROZT_pRMDamXeawUQPfRRY7C3XSRw"/>
          <p:cNvPicPr>
            <a:picLocks noChangeAspect="1" noChangeArrowheads="1"/>
          </p:cNvPicPr>
          <p:nvPr/>
        </p:nvPicPr>
        <p:blipFill>
          <a:blip r:embed="rId4" cstate="print"/>
          <a:srcRect/>
          <a:stretch>
            <a:fillRect/>
          </a:stretch>
        </p:blipFill>
        <p:spPr bwMode="auto">
          <a:xfrm>
            <a:off x="5486400" y="1676400"/>
            <a:ext cx="2971800" cy="4220588"/>
          </a:xfrm>
          <a:prstGeom prst="rect">
            <a:avLst/>
          </a:prstGeom>
          <a:noFill/>
        </p:spPr>
      </p:pic>
      <p:sp>
        <p:nvSpPr>
          <p:cNvPr id="5" name="TextBox 4"/>
          <p:cNvSpPr txBox="1"/>
          <p:nvPr/>
        </p:nvSpPr>
        <p:spPr>
          <a:xfrm>
            <a:off x="533400" y="228600"/>
            <a:ext cx="8153400" cy="1015663"/>
          </a:xfrm>
          <a:prstGeom prst="rect">
            <a:avLst/>
          </a:prstGeom>
          <a:noFill/>
        </p:spPr>
        <p:txBody>
          <a:bodyPr wrap="square" rtlCol="0">
            <a:spAutoFit/>
          </a:bodyPr>
          <a:lstStyle/>
          <a:p>
            <a:r>
              <a:rPr lang="en-US" sz="3200" dirty="0" smtClean="0"/>
              <a:t>2016: Molecular </a:t>
            </a:r>
            <a:r>
              <a:rPr lang="en-US" sz="2800" dirty="0" smtClean="0"/>
              <a:t>Orbital Modeling done via `a black box’ with garden variety laptops</a:t>
            </a:r>
            <a:endParaRPr lang="en-US" sz="2800" dirty="0"/>
          </a:p>
        </p:txBody>
      </p:sp>
      <p:sp>
        <p:nvSpPr>
          <p:cNvPr id="6" name="TextBox 5"/>
          <p:cNvSpPr txBox="1"/>
          <p:nvPr/>
        </p:nvSpPr>
        <p:spPr>
          <a:xfrm>
            <a:off x="914400" y="5562600"/>
            <a:ext cx="3124200" cy="646331"/>
          </a:xfrm>
          <a:prstGeom prst="rect">
            <a:avLst/>
          </a:prstGeom>
          <a:noFill/>
        </p:spPr>
        <p:txBody>
          <a:bodyPr wrap="square" rtlCol="0">
            <a:spAutoFit/>
          </a:bodyPr>
          <a:lstStyle/>
          <a:p>
            <a:r>
              <a:rPr lang="en-US" dirty="0" smtClean="0"/>
              <a:t>Demo ASC Spartan 8 `professional’ version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linds(horizontal)">
                                      <p:cBhvr>
                                        <p:cTn id="7" dur="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blinds(horizontal)">
                                      <p:cBhvr>
                                        <p:cTn id="12" dur="500"/>
                                        <p:tgtEl>
                                          <p:spTgt spid="266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8686800" cy="1143000"/>
          </a:xfrm>
        </p:spPr>
        <p:txBody>
          <a:bodyPr/>
          <a:lstStyle/>
          <a:p>
            <a:r>
              <a:rPr lang="en-US" sz="3200" b="1" dirty="0"/>
              <a:t>Hierarchy of electronic modeling methods</a:t>
            </a:r>
          </a:p>
        </p:txBody>
      </p:sp>
      <p:sp>
        <p:nvSpPr>
          <p:cNvPr id="64515" name="Text Box 3"/>
          <p:cNvSpPr txBox="1">
            <a:spLocks noChangeArrowheads="1"/>
          </p:cNvSpPr>
          <p:nvPr/>
        </p:nvSpPr>
        <p:spPr bwMode="auto">
          <a:xfrm>
            <a:off x="762000" y="1447800"/>
            <a:ext cx="5029200" cy="3277820"/>
          </a:xfrm>
          <a:prstGeom prst="rect">
            <a:avLst/>
          </a:prstGeom>
          <a:solidFill>
            <a:schemeClr val="bg1"/>
          </a:solidFill>
          <a:ln w="9525">
            <a:noFill/>
            <a:miter lim="800000"/>
            <a:headEnd/>
            <a:tailEnd/>
          </a:ln>
          <a:effectLst/>
        </p:spPr>
        <p:txBody>
          <a:bodyPr wrap="square">
            <a:spAutoFit/>
          </a:bodyPr>
          <a:lstStyle/>
          <a:p>
            <a:pPr>
              <a:spcBef>
                <a:spcPct val="50000"/>
              </a:spcBef>
              <a:buFont typeface="Wingdings" pitchFamily="2" charset="2"/>
              <a:buChar char="§"/>
            </a:pPr>
            <a:r>
              <a:rPr lang="en-US" sz="2000" dirty="0" err="1">
                <a:solidFill>
                  <a:srgbClr val="FF0000"/>
                </a:solidFill>
                <a:effectLst>
                  <a:outerShdw blurRad="38100" dist="38100" dir="2700000" algn="tl">
                    <a:srgbClr val="FFFFFF"/>
                  </a:outerShdw>
                </a:effectLst>
              </a:rPr>
              <a:t>Ab</a:t>
            </a:r>
            <a:r>
              <a:rPr lang="en-US" sz="2000" dirty="0">
                <a:solidFill>
                  <a:srgbClr val="FF0000"/>
                </a:solidFill>
                <a:effectLst>
                  <a:outerShdw blurRad="38100" dist="38100" dir="2700000" algn="tl">
                    <a:srgbClr val="FFFFFF"/>
                  </a:outerShdw>
                </a:effectLst>
              </a:rPr>
              <a:t> initio </a:t>
            </a:r>
            <a:r>
              <a:rPr lang="en-US" sz="2000" dirty="0" smtClean="0">
                <a:solidFill>
                  <a:srgbClr val="FF0000"/>
                </a:solidFill>
                <a:effectLst>
                  <a:outerShdw blurRad="38100" dist="38100" dir="2700000" algn="tl">
                    <a:srgbClr val="FFFFFF"/>
                  </a:outerShdw>
                </a:effectLst>
              </a:rPr>
              <a:t>methods (no assumptions about `field’ ..mostly for small, reactive molecules)</a:t>
            </a:r>
          </a:p>
          <a:p>
            <a:pPr>
              <a:spcBef>
                <a:spcPct val="50000"/>
              </a:spcBef>
              <a:buFont typeface="Wingdings" pitchFamily="2" charset="2"/>
              <a:buChar char="§"/>
            </a:pPr>
            <a:r>
              <a:rPr lang="en-US" sz="2000" dirty="0" smtClean="0">
                <a:solidFill>
                  <a:srgbClr val="FF0000"/>
                </a:solidFill>
                <a:effectLst>
                  <a:outerShdw blurRad="38100" dist="38100" dir="2700000" algn="tl">
                    <a:srgbClr val="FFFFFF"/>
                  </a:outerShdw>
                </a:effectLst>
              </a:rPr>
              <a:t>HF-SCF(</a:t>
            </a:r>
            <a:r>
              <a:rPr lang="en-US" sz="2000" dirty="0" err="1" smtClean="0">
                <a:solidFill>
                  <a:srgbClr val="FF0000"/>
                </a:solidFill>
                <a:effectLst>
                  <a:outerShdw blurRad="38100" dist="38100" dir="2700000" algn="tl">
                    <a:srgbClr val="FFFFFF"/>
                  </a:outerShdw>
                </a:effectLst>
              </a:rPr>
              <a:t>Hartree-Fock</a:t>
            </a:r>
            <a:r>
              <a:rPr lang="en-US" sz="2000" dirty="0" smtClean="0">
                <a:solidFill>
                  <a:srgbClr val="FF0000"/>
                </a:solidFill>
                <a:effectLst>
                  <a:outerShdw blurRad="38100" dist="38100" dir="2700000" algn="tl">
                    <a:srgbClr val="FFFFFF"/>
                  </a:outerShdw>
                </a:effectLst>
              </a:rPr>
              <a:t> Self-Consistent field model)***  Moeller-</a:t>
            </a:r>
            <a:r>
              <a:rPr lang="en-US" sz="2000" dirty="0" err="1" smtClean="0">
                <a:solidFill>
                  <a:srgbClr val="FF0000"/>
                </a:solidFill>
                <a:effectLst>
                  <a:outerShdw blurRad="38100" dist="38100" dir="2700000" algn="tl">
                    <a:srgbClr val="FFFFFF"/>
                  </a:outerShdw>
                </a:effectLst>
              </a:rPr>
              <a:t>Plesset</a:t>
            </a:r>
            <a:endParaRPr lang="en-US" sz="2000" dirty="0">
              <a:solidFill>
                <a:srgbClr val="FF0000"/>
              </a:solidFill>
              <a:effectLst>
                <a:outerShdw blurRad="38100" dist="38100" dir="2700000" algn="tl">
                  <a:srgbClr val="FFFFFF"/>
                </a:outerShdw>
              </a:effectLst>
            </a:endParaRPr>
          </a:p>
          <a:p>
            <a:pPr>
              <a:spcBef>
                <a:spcPct val="50000"/>
              </a:spcBef>
              <a:buFont typeface="Wingdings" pitchFamily="2" charset="2"/>
              <a:buChar char="§"/>
            </a:pPr>
            <a:r>
              <a:rPr lang="en-US" sz="2000" dirty="0" smtClean="0">
                <a:solidFill>
                  <a:srgbClr val="FF0000"/>
                </a:solidFill>
                <a:effectLst>
                  <a:outerShdw blurRad="38100" dist="38100" dir="2700000" algn="tl">
                    <a:srgbClr val="FFFFFF"/>
                  </a:outerShdw>
                </a:effectLst>
              </a:rPr>
              <a:t>Molecular Mechanical models</a:t>
            </a:r>
            <a:endParaRPr lang="en-US" sz="2000" dirty="0">
              <a:solidFill>
                <a:srgbClr val="FF0000"/>
              </a:solidFill>
              <a:effectLst>
                <a:outerShdw blurRad="38100" dist="38100" dir="2700000" algn="tl">
                  <a:srgbClr val="FFFFFF"/>
                </a:outerShdw>
              </a:effectLst>
            </a:endParaRPr>
          </a:p>
          <a:p>
            <a:pPr>
              <a:spcBef>
                <a:spcPct val="50000"/>
              </a:spcBef>
              <a:buFont typeface="Wingdings" pitchFamily="2" charset="2"/>
              <a:buChar char="§"/>
            </a:pPr>
            <a:r>
              <a:rPr lang="en-US" sz="2000" dirty="0">
                <a:solidFill>
                  <a:srgbClr val="FF0000"/>
                </a:solidFill>
                <a:effectLst>
                  <a:outerShdw blurRad="38100" dist="38100" dir="2700000" algn="tl">
                    <a:srgbClr val="FFFFFF"/>
                  </a:outerShdw>
                </a:effectLst>
              </a:rPr>
              <a:t>Extended </a:t>
            </a:r>
            <a:r>
              <a:rPr lang="en-US" sz="2000" dirty="0" err="1">
                <a:solidFill>
                  <a:srgbClr val="FF0000"/>
                </a:solidFill>
                <a:effectLst>
                  <a:outerShdw blurRad="38100" dist="38100" dir="2700000" algn="tl">
                    <a:srgbClr val="FFFFFF"/>
                  </a:outerShdw>
                </a:effectLst>
              </a:rPr>
              <a:t>Huckel</a:t>
            </a:r>
            <a:r>
              <a:rPr lang="en-US" sz="2000" dirty="0">
                <a:solidFill>
                  <a:srgbClr val="FF0000"/>
                </a:solidFill>
                <a:effectLst>
                  <a:outerShdw blurRad="38100" dist="38100" dir="2700000" algn="tl">
                    <a:srgbClr val="FFFFFF"/>
                  </a:outerShdw>
                </a:effectLst>
              </a:rPr>
              <a:t> (EHMO</a:t>
            </a:r>
            <a:r>
              <a:rPr lang="en-US" sz="2000" dirty="0" smtClean="0">
                <a:solidFill>
                  <a:srgbClr val="FF0000"/>
                </a:solidFill>
                <a:effectLst>
                  <a:outerShdw blurRad="38100" dist="38100" dir="2700000" algn="tl">
                    <a:srgbClr val="FFFFFF"/>
                  </a:outerShdw>
                </a:effectLst>
              </a:rPr>
              <a:t>)*</a:t>
            </a:r>
            <a:endParaRPr lang="en-US" sz="2000" dirty="0">
              <a:solidFill>
                <a:srgbClr val="FF0000"/>
              </a:solidFill>
              <a:effectLst>
                <a:outerShdw blurRad="38100" dist="38100" dir="2700000" algn="tl">
                  <a:srgbClr val="FFFFFF"/>
                </a:outerShdw>
              </a:effectLst>
            </a:endParaRPr>
          </a:p>
          <a:p>
            <a:pPr>
              <a:spcBef>
                <a:spcPct val="50000"/>
              </a:spcBef>
              <a:buFont typeface="Wingdings" pitchFamily="2" charset="2"/>
              <a:buChar char="§"/>
            </a:pPr>
            <a:r>
              <a:rPr lang="en-US" sz="2000" dirty="0">
                <a:solidFill>
                  <a:srgbClr val="FF0000"/>
                </a:solidFill>
                <a:effectLst>
                  <a:outerShdw blurRad="38100" dist="38100" dir="2700000" algn="tl">
                    <a:srgbClr val="FFFFFF"/>
                  </a:outerShdw>
                </a:effectLst>
              </a:rPr>
              <a:t>Simple </a:t>
            </a:r>
            <a:r>
              <a:rPr lang="en-US" sz="2000" dirty="0" err="1">
                <a:solidFill>
                  <a:srgbClr val="FF0000"/>
                </a:solidFill>
                <a:effectLst>
                  <a:outerShdw blurRad="38100" dist="38100" dir="2700000" algn="tl">
                    <a:srgbClr val="FFFFFF"/>
                  </a:outerShdw>
                </a:effectLst>
              </a:rPr>
              <a:t>Huckel</a:t>
            </a:r>
            <a:r>
              <a:rPr lang="en-US" sz="2000" dirty="0">
                <a:solidFill>
                  <a:srgbClr val="FF0000"/>
                </a:solidFill>
                <a:effectLst>
                  <a:outerShdw blurRad="38100" dist="38100" dir="2700000" algn="tl">
                    <a:srgbClr val="FFFFFF"/>
                  </a:outerShdw>
                </a:effectLst>
              </a:rPr>
              <a:t> (MO</a:t>
            </a:r>
            <a:r>
              <a:rPr lang="en-US" sz="2000" dirty="0" smtClean="0">
                <a:solidFill>
                  <a:srgbClr val="FF0000"/>
                </a:solidFill>
                <a:effectLst>
                  <a:outerShdw blurRad="38100" dist="38100" dir="2700000" algn="tl">
                    <a:srgbClr val="FFFFFF"/>
                  </a:outerShdw>
                </a:effectLst>
              </a:rPr>
              <a:t>)*</a:t>
            </a:r>
            <a:endParaRPr lang="en-US" sz="2000" dirty="0">
              <a:solidFill>
                <a:srgbClr val="FF0000"/>
              </a:solidFill>
              <a:effectLst>
                <a:outerShdw blurRad="38100" dist="38100" dir="2700000" algn="tl">
                  <a:srgbClr val="FFFFFF"/>
                </a:outerShdw>
              </a:effectLst>
            </a:endParaRPr>
          </a:p>
          <a:p>
            <a:pPr>
              <a:spcBef>
                <a:spcPct val="50000"/>
              </a:spcBef>
              <a:buFont typeface="Wingdings" pitchFamily="2" charset="2"/>
              <a:buChar char="§"/>
            </a:pPr>
            <a:endParaRPr lang="en-US" dirty="0">
              <a:effectLst>
                <a:outerShdw blurRad="38100" dist="38100" dir="2700000" algn="tl">
                  <a:srgbClr val="FFFFFF"/>
                </a:outerShdw>
              </a:effectLst>
            </a:endParaRPr>
          </a:p>
        </p:txBody>
      </p:sp>
      <p:sp>
        <p:nvSpPr>
          <p:cNvPr id="64516" name="Text Box 4"/>
          <p:cNvSpPr txBox="1">
            <a:spLocks noChangeArrowheads="1"/>
          </p:cNvSpPr>
          <p:nvPr/>
        </p:nvSpPr>
        <p:spPr bwMode="auto">
          <a:xfrm>
            <a:off x="838200" y="4724400"/>
            <a:ext cx="4953000" cy="1192213"/>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ü"/>
            </a:pPr>
            <a:r>
              <a:rPr lang="en-US" dirty="0">
                <a:effectLst>
                  <a:outerShdw blurRad="38100" dist="38100" dir="2700000" algn="tl">
                    <a:srgbClr val="FFFFFF"/>
                  </a:outerShdw>
                </a:effectLst>
              </a:rPr>
              <a:t>Pauling LCAO Valence bond method</a:t>
            </a:r>
          </a:p>
          <a:p>
            <a:pPr>
              <a:spcBef>
                <a:spcPct val="50000"/>
              </a:spcBef>
              <a:buFont typeface="Wingdings" pitchFamily="2" charset="2"/>
              <a:buChar char="ü"/>
            </a:pPr>
            <a:r>
              <a:rPr lang="en-US" dirty="0">
                <a:effectLst>
                  <a:outerShdw blurRad="38100" dist="38100" dir="2700000" algn="tl">
                    <a:srgbClr val="FFFFFF"/>
                  </a:outerShdw>
                </a:effectLst>
              </a:rPr>
              <a:t>Lewis Model</a:t>
            </a:r>
          </a:p>
          <a:p>
            <a:pPr>
              <a:spcBef>
                <a:spcPct val="50000"/>
              </a:spcBef>
              <a:buFont typeface="Wingdings" pitchFamily="2" charset="2"/>
              <a:buChar char="ü"/>
            </a:pPr>
            <a:r>
              <a:rPr lang="en-US" dirty="0">
                <a:effectLst>
                  <a:outerShdw blurRad="38100" dist="38100" dir="2700000" algn="tl">
                    <a:srgbClr val="FFFFFF"/>
                  </a:outerShdw>
                </a:effectLst>
              </a:rPr>
              <a:t>HONC</a:t>
            </a:r>
          </a:p>
        </p:txBody>
      </p:sp>
      <p:sp>
        <p:nvSpPr>
          <p:cNvPr id="64518" name="Text Box 6"/>
          <p:cNvSpPr txBox="1">
            <a:spLocks noChangeArrowheads="1"/>
          </p:cNvSpPr>
          <p:nvPr/>
        </p:nvSpPr>
        <p:spPr bwMode="auto">
          <a:xfrm>
            <a:off x="6096000" y="4876800"/>
            <a:ext cx="2362200" cy="641350"/>
          </a:xfrm>
          <a:prstGeom prst="rect">
            <a:avLst/>
          </a:prstGeom>
          <a:solidFill>
            <a:srgbClr val="CCFFFF"/>
          </a:solidFill>
          <a:ln w="9525">
            <a:noFill/>
            <a:miter lim="800000"/>
            <a:headEnd/>
            <a:tailEnd/>
          </a:ln>
          <a:effectLst/>
        </p:spPr>
        <p:txBody>
          <a:bodyPr>
            <a:spAutoFit/>
          </a:bodyPr>
          <a:lstStyle/>
          <a:p>
            <a:pPr>
              <a:spcBef>
                <a:spcPct val="50000"/>
              </a:spcBef>
            </a:pPr>
            <a:r>
              <a:rPr lang="en-US" dirty="0">
                <a:effectLst>
                  <a:outerShdw blurRad="38100" dist="38100" dir="2700000" algn="tl">
                    <a:srgbClr val="FFFFFF"/>
                  </a:outerShdw>
                </a:effectLst>
              </a:rPr>
              <a:t>Visual / intuitive methods</a:t>
            </a:r>
          </a:p>
        </p:txBody>
      </p:sp>
      <p:sp>
        <p:nvSpPr>
          <p:cNvPr id="64519" name="Text Box 7"/>
          <p:cNvSpPr txBox="1">
            <a:spLocks noChangeArrowheads="1"/>
          </p:cNvSpPr>
          <p:nvPr/>
        </p:nvSpPr>
        <p:spPr bwMode="auto">
          <a:xfrm>
            <a:off x="228600" y="990600"/>
            <a:ext cx="3200400" cy="461665"/>
          </a:xfrm>
          <a:prstGeom prst="rect">
            <a:avLst/>
          </a:prstGeom>
          <a:noFill/>
          <a:ln w="9525">
            <a:noFill/>
            <a:miter lim="800000"/>
            <a:headEnd/>
            <a:tailEnd/>
          </a:ln>
          <a:effectLst/>
        </p:spPr>
        <p:txBody>
          <a:bodyPr wrap="square">
            <a:spAutoFit/>
          </a:bodyPr>
          <a:lstStyle/>
          <a:p>
            <a:pPr>
              <a:spcBef>
                <a:spcPct val="50000"/>
              </a:spcBef>
            </a:pPr>
            <a:r>
              <a:rPr lang="en-US" sz="2400" dirty="0">
                <a:effectLst>
                  <a:outerShdw blurRad="38100" dist="38100" dir="2700000" algn="tl">
                    <a:srgbClr val="C0C0C0"/>
                  </a:outerShdw>
                </a:effectLst>
              </a:rPr>
              <a:t>Most rigorous</a:t>
            </a:r>
          </a:p>
        </p:txBody>
      </p:sp>
      <p:sp>
        <p:nvSpPr>
          <p:cNvPr id="64520" name="Text Box 8"/>
          <p:cNvSpPr txBox="1">
            <a:spLocks noChangeArrowheads="1"/>
          </p:cNvSpPr>
          <p:nvPr/>
        </p:nvSpPr>
        <p:spPr bwMode="auto">
          <a:xfrm>
            <a:off x="228600" y="5867400"/>
            <a:ext cx="2819400" cy="523220"/>
          </a:xfrm>
          <a:prstGeom prst="rect">
            <a:avLst/>
          </a:prstGeom>
          <a:noFill/>
          <a:ln w="9525">
            <a:noFill/>
            <a:miter lim="800000"/>
            <a:headEnd/>
            <a:tailEnd/>
          </a:ln>
          <a:effectLst/>
        </p:spPr>
        <p:txBody>
          <a:bodyPr wrap="square">
            <a:spAutoFit/>
          </a:bodyPr>
          <a:lstStyle/>
          <a:p>
            <a:pPr>
              <a:spcBef>
                <a:spcPct val="50000"/>
              </a:spcBef>
            </a:pPr>
            <a:r>
              <a:rPr lang="en-US" sz="2800" dirty="0">
                <a:effectLst>
                  <a:outerShdw blurRad="38100" dist="38100" dir="2700000" algn="tl">
                    <a:srgbClr val="C0C0C0"/>
                  </a:outerShdw>
                </a:effectLst>
              </a:rPr>
              <a:t>least rigorous</a:t>
            </a:r>
          </a:p>
        </p:txBody>
      </p:sp>
      <p:sp>
        <p:nvSpPr>
          <p:cNvPr id="64521" name="Line 9"/>
          <p:cNvSpPr>
            <a:spLocks noChangeShapeType="1"/>
          </p:cNvSpPr>
          <p:nvPr/>
        </p:nvSpPr>
        <p:spPr bwMode="auto">
          <a:xfrm flipV="1">
            <a:off x="457200" y="1981200"/>
            <a:ext cx="0" cy="3657600"/>
          </a:xfrm>
          <a:prstGeom prst="line">
            <a:avLst/>
          </a:prstGeom>
          <a:noFill/>
          <a:ln w="9525">
            <a:solidFill>
              <a:schemeClr val="tx1"/>
            </a:solidFill>
            <a:round/>
            <a:headEnd/>
            <a:tailEnd type="triangle" w="med" len="med"/>
          </a:ln>
          <a:effectLst/>
        </p:spPr>
        <p:txBody>
          <a:bodyPr/>
          <a:lstStyle/>
          <a:p>
            <a:endParaRPr lang="en-US"/>
          </a:p>
        </p:txBody>
      </p:sp>
      <p:sp>
        <p:nvSpPr>
          <p:cNvPr id="11" name="TextBox 10"/>
          <p:cNvSpPr txBox="1"/>
          <p:nvPr/>
        </p:nvSpPr>
        <p:spPr>
          <a:xfrm>
            <a:off x="304800" y="4191000"/>
            <a:ext cx="7086600" cy="461665"/>
          </a:xfrm>
          <a:prstGeom prst="rect">
            <a:avLst/>
          </a:prstGeom>
          <a:noFill/>
        </p:spPr>
        <p:txBody>
          <a:bodyPr wrap="square" rtlCol="0">
            <a:spAutoFit/>
          </a:bodyPr>
          <a:lstStyle/>
          <a:p>
            <a:r>
              <a:rPr lang="en-US" dirty="0" smtClean="0"/>
              <a:t>*</a:t>
            </a:r>
            <a:r>
              <a:rPr lang="en-US" sz="2400" b="0" i="1" dirty="0" smtClean="0"/>
              <a:t>Doc used these in the days of yore as grad student </a:t>
            </a:r>
            <a:endParaRPr lang="en-US" sz="2400" b="0" i="1" dirty="0"/>
          </a:p>
        </p:txBody>
      </p:sp>
      <p:sp>
        <p:nvSpPr>
          <p:cNvPr id="12" name="Rectangle 11"/>
          <p:cNvSpPr/>
          <p:nvPr/>
        </p:nvSpPr>
        <p:spPr>
          <a:xfrm>
            <a:off x="5257800" y="3048000"/>
            <a:ext cx="3733800" cy="1323439"/>
          </a:xfrm>
          <a:prstGeom prst="rect">
            <a:avLst/>
          </a:prstGeom>
        </p:spPr>
        <p:txBody>
          <a:bodyPr wrap="square">
            <a:spAutoFit/>
          </a:bodyPr>
          <a:lstStyle/>
          <a:p>
            <a:r>
              <a:rPr lang="en-US" dirty="0" smtClean="0">
                <a:solidFill>
                  <a:srgbClr val="FF0000"/>
                </a:solidFill>
                <a:effectLst>
                  <a:outerShdw blurRad="38100" dist="38100" dir="2700000" algn="tl">
                    <a:srgbClr val="FFFFFF"/>
                  </a:outerShdw>
                </a:effectLst>
              </a:rPr>
              <a:t>***</a:t>
            </a:r>
            <a:r>
              <a:rPr lang="en-US" sz="2000" dirty="0" smtClean="0">
                <a:solidFill>
                  <a:srgbClr val="FF0000"/>
                </a:solidFill>
                <a:effectLst>
                  <a:outerShdw blurRad="38100" dist="38100" dir="2700000" algn="tl">
                    <a:srgbClr val="FFFFFF"/>
                  </a:outerShdw>
                </a:effectLst>
              </a:rPr>
              <a:t>done by Spartan </a:t>
            </a:r>
            <a:r>
              <a:rPr lang="en-US" sz="2000" dirty="0" err="1" smtClean="0">
                <a:solidFill>
                  <a:srgbClr val="FF0000"/>
                </a:solidFill>
                <a:effectLst>
                  <a:outerShdw blurRad="38100" dist="38100" dir="2700000" algn="tl">
                    <a:srgbClr val="FFFFFF"/>
                  </a:outerShdw>
                </a:effectLst>
              </a:rPr>
              <a:t>Qchem</a:t>
            </a:r>
            <a:r>
              <a:rPr lang="en-US" sz="2000" dirty="0" smtClean="0">
                <a:solidFill>
                  <a:srgbClr val="FF0000"/>
                </a:solidFill>
                <a:effectLst>
                  <a:outerShdw blurRad="38100" dist="38100" dir="2700000" algn="tl">
                    <a:srgbClr val="FFFFFF"/>
                  </a:outerShdw>
                </a:effectLst>
              </a:rPr>
              <a:t> package in-house..can be a quantum moron and still use to good effect ($700)</a:t>
            </a:r>
            <a:endParaRPr lang="en-US" sz="2000" dirty="0"/>
          </a:p>
        </p:txBody>
      </p:sp>
      <p:sp>
        <p:nvSpPr>
          <p:cNvPr id="13" name="TextBox 12"/>
          <p:cNvSpPr txBox="1"/>
          <p:nvPr/>
        </p:nvSpPr>
        <p:spPr>
          <a:xfrm>
            <a:off x="5791200" y="1219200"/>
            <a:ext cx="3352800" cy="1815882"/>
          </a:xfrm>
          <a:prstGeom prst="rect">
            <a:avLst/>
          </a:prstGeom>
          <a:solidFill>
            <a:srgbClr val="FFFF00">
              <a:alpha val="39000"/>
            </a:srgbClr>
          </a:solidFill>
        </p:spPr>
        <p:txBody>
          <a:bodyPr wrap="square" rtlCol="0">
            <a:spAutoFit/>
          </a:bodyPr>
          <a:lstStyle/>
          <a:p>
            <a:r>
              <a:rPr lang="en-US" sz="2800" dirty="0" smtClean="0"/>
              <a:t>Computer-based , numerical methods:</a:t>
            </a:r>
          </a:p>
          <a:p>
            <a:r>
              <a:rPr lang="en-US" sz="2800" dirty="0" smtClean="0"/>
              <a:t>Molecular orbital methods (see p.19)</a:t>
            </a:r>
            <a:endParaRPr lang="en-US" sz="2800" dirty="0"/>
          </a:p>
        </p:txBody>
      </p:sp>
      <p:cxnSp>
        <p:nvCxnSpPr>
          <p:cNvPr id="15" name="Straight Connector 14"/>
          <p:cNvCxnSpPr/>
          <p:nvPr/>
        </p:nvCxnSpPr>
        <p:spPr bwMode="auto">
          <a:xfrm>
            <a:off x="228600" y="4648200"/>
            <a:ext cx="8382000" cy="0"/>
          </a:xfrm>
          <a:prstGeom prst="line">
            <a:avLst/>
          </a:prstGeom>
          <a:solidFill>
            <a:schemeClr val="accent1"/>
          </a:solidFill>
          <a:ln w="47625" cap="flat" cmpd="sng" algn="ctr">
            <a:solidFill>
              <a:srgbClr val="FF0000"/>
            </a:solidFill>
            <a:prstDash val="solid"/>
            <a:round/>
            <a:headEnd type="none" w="med" len="med"/>
            <a:tailEnd type="none" w="med" len="med"/>
          </a:ln>
          <a:effectLst/>
        </p:spPr>
      </p:cxnSp>
      <p:cxnSp>
        <p:nvCxnSpPr>
          <p:cNvPr id="16" name="Straight Connector 15"/>
          <p:cNvCxnSpPr/>
          <p:nvPr/>
        </p:nvCxnSpPr>
        <p:spPr bwMode="auto">
          <a:xfrm rot="5400000">
            <a:off x="4686300" y="5524500"/>
            <a:ext cx="1447800"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516">
                                            <p:txEl>
                                              <p:pRg st="2" end="2"/>
                                            </p:txEl>
                                          </p:spTgt>
                                        </p:tgtEl>
                                        <p:attrNameLst>
                                          <p:attrName>style.visibility</p:attrName>
                                        </p:attrNameLst>
                                      </p:cBhvr>
                                      <p:to>
                                        <p:strVal val="visible"/>
                                      </p:to>
                                    </p:set>
                                    <p:animEffect transition="in" filter="blinds(horizontal)">
                                      <p:cBhvr>
                                        <p:cTn id="7" dur="500"/>
                                        <p:tgtEl>
                                          <p:spTgt spid="645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4516">
                                            <p:txEl>
                                              <p:pRg st="1" end="1"/>
                                            </p:txEl>
                                          </p:spTgt>
                                        </p:tgtEl>
                                        <p:attrNameLst>
                                          <p:attrName>style.visibility</p:attrName>
                                        </p:attrNameLst>
                                      </p:cBhvr>
                                      <p:to>
                                        <p:strVal val="visible"/>
                                      </p:to>
                                    </p:set>
                                    <p:animEffect transition="in" filter="blinds(horizontal)">
                                      <p:cBhvr>
                                        <p:cTn id="12" dur="500"/>
                                        <p:tgtEl>
                                          <p:spTgt spid="645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4516">
                                            <p:txEl>
                                              <p:pRg st="0" end="0"/>
                                            </p:txEl>
                                          </p:spTgt>
                                        </p:tgtEl>
                                        <p:attrNameLst>
                                          <p:attrName>style.visibility</p:attrName>
                                        </p:attrNameLst>
                                      </p:cBhvr>
                                      <p:to>
                                        <p:strVal val="visible"/>
                                      </p:to>
                                    </p:set>
                                    <p:animEffect transition="in" filter="box(in)">
                                      <p:cBhvr>
                                        <p:cTn id="17" dur="500"/>
                                        <p:tgtEl>
                                          <p:spTgt spid="645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4518"/>
                                        </p:tgtEl>
                                        <p:attrNameLst>
                                          <p:attrName>style.visibility</p:attrName>
                                        </p:attrNameLst>
                                      </p:cBhvr>
                                      <p:to>
                                        <p:strVal val="visible"/>
                                      </p:to>
                                    </p:set>
                                    <p:animEffect transition="in" filter="blinds(horizontal)">
                                      <p:cBhvr>
                                        <p:cTn id="25" dur="500"/>
                                        <p:tgtEl>
                                          <p:spTgt spid="6451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64515">
                                            <p:txEl>
                                              <p:pRg st="2" end="2"/>
                                            </p:txEl>
                                          </p:spTgt>
                                        </p:tgtEl>
                                        <p:attrNameLst>
                                          <p:attrName>style.visibility</p:attrName>
                                        </p:attrNameLst>
                                      </p:cBhvr>
                                      <p:to>
                                        <p:strVal val="visible"/>
                                      </p:to>
                                    </p:set>
                                    <p:animEffect transition="in" filter="box(in)">
                                      <p:cBhvr>
                                        <p:cTn id="35" dur="500"/>
                                        <p:tgtEl>
                                          <p:spTgt spid="64515">
                                            <p:txEl>
                                              <p:pRg st="2" end="2"/>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64515">
                                            <p:txEl>
                                              <p:pRg st="3" end="3"/>
                                            </p:txEl>
                                          </p:spTgt>
                                        </p:tgtEl>
                                        <p:attrNameLst>
                                          <p:attrName>style.visibility</p:attrName>
                                        </p:attrNameLst>
                                      </p:cBhvr>
                                      <p:to>
                                        <p:strVal val="visible"/>
                                      </p:to>
                                    </p:set>
                                    <p:animEffect transition="in" filter="box(in)">
                                      <p:cBhvr>
                                        <p:cTn id="38" dur="500"/>
                                        <p:tgtEl>
                                          <p:spTgt spid="64515">
                                            <p:txEl>
                                              <p:pRg st="3" end="3"/>
                                            </p:txEl>
                                          </p:spTgt>
                                        </p:tgtEl>
                                      </p:cBhvr>
                                    </p:animEffect>
                                  </p:childTnLst>
                                </p:cTn>
                              </p:par>
                              <p:par>
                                <p:cTn id="39" presetID="4" presetClass="entr" presetSubtype="16" fill="hold" nodeType="withEffect">
                                  <p:stCondLst>
                                    <p:cond delay="0"/>
                                  </p:stCondLst>
                                  <p:childTnLst>
                                    <p:set>
                                      <p:cBhvr>
                                        <p:cTn id="40" dur="1" fill="hold">
                                          <p:stCondLst>
                                            <p:cond delay="0"/>
                                          </p:stCondLst>
                                        </p:cTn>
                                        <p:tgtEl>
                                          <p:spTgt spid="64515">
                                            <p:txEl>
                                              <p:pRg st="4" end="4"/>
                                            </p:txEl>
                                          </p:spTgt>
                                        </p:tgtEl>
                                        <p:attrNameLst>
                                          <p:attrName>style.visibility</p:attrName>
                                        </p:attrNameLst>
                                      </p:cBhvr>
                                      <p:to>
                                        <p:strVal val="visible"/>
                                      </p:to>
                                    </p:set>
                                    <p:animEffect transition="in" filter="box(in)">
                                      <p:cBhvr>
                                        <p:cTn id="41" dur="500"/>
                                        <p:tgtEl>
                                          <p:spTgt spid="6451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linds(horizont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64515">
                                            <p:txEl>
                                              <p:pRg st="1" end="1"/>
                                            </p:txEl>
                                          </p:spTgt>
                                        </p:tgtEl>
                                        <p:attrNameLst>
                                          <p:attrName>style.visibility</p:attrName>
                                        </p:attrNameLst>
                                      </p:cBhvr>
                                      <p:to>
                                        <p:strVal val="visible"/>
                                      </p:to>
                                    </p:set>
                                    <p:animEffect transition="in" filter="blinds(horizontal)">
                                      <p:cBhvr>
                                        <p:cTn id="51" dur="500"/>
                                        <p:tgtEl>
                                          <p:spTgt spid="64515">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linds(horizont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64515">
                                            <p:txEl>
                                              <p:pRg st="0" end="0"/>
                                            </p:txEl>
                                          </p:spTgt>
                                        </p:tgtEl>
                                        <p:attrNameLst>
                                          <p:attrName>style.visibility</p:attrName>
                                        </p:attrNameLst>
                                      </p:cBhvr>
                                      <p:to>
                                        <p:strVal val="visible"/>
                                      </p:to>
                                    </p:set>
                                    <p:animEffect transition="in" filter="blinds(horizontal)">
                                      <p:cBhvr>
                                        <p:cTn id="61"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animBg="1"/>
      <p:bldP spid="11" grpId="0"/>
      <p:bldP spid="12" grpId="0"/>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062103"/>
          </a:xfrm>
          <a:prstGeom prst="rect">
            <a:avLst/>
          </a:prstGeom>
          <a:noFill/>
        </p:spPr>
        <p:txBody>
          <a:bodyPr wrap="square" rtlCol="0">
            <a:spAutoFit/>
          </a:bodyPr>
          <a:lstStyle/>
          <a:p>
            <a:r>
              <a:rPr lang="en-US" sz="3200" dirty="0" smtClean="0"/>
              <a:t>“</a:t>
            </a:r>
            <a:r>
              <a:rPr lang="en-US" sz="3200" b="1" i="1" dirty="0" smtClean="0"/>
              <a:t>Real” Organic </a:t>
            </a:r>
            <a:r>
              <a:rPr lang="en-US" sz="3200" b="1" i="1" dirty="0" err="1" smtClean="0"/>
              <a:t>Chem</a:t>
            </a:r>
            <a:r>
              <a:rPr lang="en-US" sz="3200" b="1" i="1" dirty="0" smtClean="0"/>
              <a:t> Begins  Monday 12 Sept!!!!:</a:t>
            </a:r>
            <a:r>
              <a:rPr lang="en-US" sz="3200" dirty="0" smtClean="0"/>
              <a:t> </a:t>
            </a:r>
          </a:p>
          <a:p>
            <a:r>
              <a:rPr lang="en-US" sz="3200" b="1" dirty="0" smtClean="0">
                <a:solidFill>
                  <a:srgbClr val="FF0000"/>
                </a:solidFill>
              </a:rPr>
              <a:t>Start Reading Chapter 3- </a:t>
            </a:r>
          </a:p>
          <a:p>
            <a:r>
              <a:rPr lang="en-US" sz="3200" b="1" dirty="0" smtClean="0">
                <a:solidFill>
                  <a:srgbClr val="FF0000"/>
                </a:solidFill>
              </a:rPr>
              <a:t>Organic Compounds: </a:t>
            </a:r>
            <a:r>
              <a:rPr lang="en-US" sz="3200" b="1" dirty="0" err="1" smtClean="0">
                <a:solidFill>
                  <a:srgbClr val="FF0000"/>
                </a:solidFill>
              </a:rPr>
              <a:t>Alkanes</a:t>
            </a:r>
            <a:r>
              <a:rPr lang="en-US" sz="3200" b="1" dirty="0" smtClean="0">
                <a:solidFill>
                  <a:srgbClr val="FF0000"/>
                </a:solidFill>
              </a:rPr>
              <a:t> and Their Stereo Chemistry   </a:t>
            </a:r>
            <a:endParaRPr lang="en-US" sz="3200" b="1" dirty="0">
              <a:solidFill>
                <a:srgbClr val="FF0000"/>
              </a:solidFill>
            </a:endParaRPr>
          </a:p>
        </p:txBody>
      </p:sp>
      <p:pic>
        <p:nvPicPr>
          <p:cNvPr id="20484" name="Picture 4" descr="http://i86.photobucket.com/albums/k116/sparky710/PGPrincess%20Stuff/Cats/ExcitedCat.jpg">
            <a:hlinkClick r:id="rId2"/>
          </p:cNvPr>
          <p:cNvPicPr>
            <a:picLocks noChangeAspect="1" noChangeArrowheads="1"/>
          </p:cNvPicPr>
          <p:nvPr/>
        </p:nvPicPr>
        <p:blipFill>
          <a:blip r:embed="rId3" cstate="print"/>
          <a:srcRect/>
          <a:stretch>
            <a:fillRect/>
          </a:stretch>
        </p:blipFill>
        <p:spPr bwMode="auto">
          <a:xfrm>
            <a:off x="2286000" y="1591053"/>
            <a:ext cx="5791200" cy="526694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picshag.com/pics/032010/cat-in-trouble.jpg">
            <a:hlinkClick r:id="rId2"/>
          </p:cNvPr>
          <p:cNvPicPr>
            <a:picLocks noChangeAspect="1" noChangeArrowheads="1"/>
          </p:cNvPicPr>
          <p:nvPr/>
        </p:nvPicPr>
        <p:blipFill>
          <a:blip r:embed="rId3" cstate="print"/>
          <a:srcRect/>
          <a:stretch>
            <a:fillRect/>
          </a:stretch>
        </p:blipFill>
        <p:spPr bwMode="auto">
          <a:xfrm>
            <a:off x="3429000" y="31576"/>
            <a:ext cx="5715000" cy="6830588"/>
          </a:xfrm>
          <a:prstGeom prst="rect">
            <a:avLst/>
          </a:prstGeom>
          <a:noFill/>
        </p:spPr>
      </p:pic>
      <p:sp>
        <p:nvSpPr>
          <p:cNvPr id="3" name="TextBox 2"/>
          <p:cNvSpPr txBox="1"/>
          <p:nvPr/>
        </p:nvSpPr>
        <p:spPr>
          <a:xfrm>
            <a:off x="762000" y="228600"/>
            <a:ext cx="5486400" cy="1446550"/>
          </a:xfrm>
          <a:prstGeom prst="rect">
            <a:avLst/>
          </a:prstGeom>
          <a:noFill/>
        </p:spPr>
        <p:txBody>
          <a:bodyPr wrap="square" rtlCol="0">
            <a:spAutoFit/>
          </a:bodyPr>
          <a:lstStyle/>
          <a:p>
            <a:r>
              <a:rPr lang="en-US" sz="4400" b="1" dirty="0" smtClean="0">
                <a:solidFill>
                  <a:srgbClr val="FF0000"/>
                </a:solidFill>
              </a:rPr>
              <a:t>SO NOW </a:t>
            </a:r>
          </a:p>
          <a:p>
            <a:r>
              <a:rPr lang="en-US" sz="4400" b="1" dirty="0" smtClean="0">
                <a:solidFill>
                  <a:srgbClr val="FF0000"/>
                </a:solidFill>
              </a:rPr>
              <a:t>WHAT ?</a:t>
            </a:r>
            <a:endParaRPr lang="en-US" sz="4400" dirty="0">
              <a:solidFill>
                <a:srgbClr val="FF0000"/>
              </a:solidFill>
            </a:endParaRPr>
          </a:p>
        </p:txBody>
      </p:sp>
    </p:spTree>
    <p:extLst>
      <p:ext uri="{BB962C8B-B14F-4D97-AF65-F5344CB8AC3E}">
        <p14:creationId xmlns:p14="http://schemas.microsoft.com/office/powerpoint/2010/main" val="2661136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8382000" cy="1754326"/>
          </a:xfrm>
          <a:prstGeom prst="rect">
            <a:avLst/>
          </a:prstGeom>
          <a:noFill/>
        </p:spPr>
        <p:txBody>
          <a:bodyPr wrap="square" rtlCol="0">
            <a:spAutoFit/>
          </a:bodyPr>
          <a:lstStyle/>
          <a:p>
            <a:r>
              <a:rPr lang="en-US" sz="3600" b="1" i="1" dirty="0" smtClean="0"/>
              <a:t>Eventually, another </a:t>
            </a:r>
            <a:r>
              <a:rPr lang="en-US" sz="3600" dirty="0" smtClean="0"/>
              <a:t>All- American “</a:t>
            </a:r>
            <a:r>
              <a:rPr lang="en-US" sz="3600" dirty="0" err="1" smtClean="0"/>
              <a:t>Superer</a:t>
            </a:r>
            <a:r>
              <a:rPr lang="en-US" sz="3600" dirty="0" smtClean="0"/>
              <a:t> </a:t>
            </a:r>
            <a:r>
              <a:rPr lang="en-US" sz="3600" dirty="0" err="1" smtClean="0"/>
              <a:t>Duperer</a:t>
            </a:r>
            <a:r>
              <a:rPr lang="en-US" sz="3600" dirty="0" smtClean="0"/>
              <a:t>” Chemistry Star swoops in and fixes everything (for a while)</a:t>
            </a:r>
            <a:endParaRPr lang="en-US" sz="3600" dirty="0"/>
          </a:p>
        </p:txBody>
      </p:sp>
      <p:pic>
        <p:nvPicPr>
          <p:cNvPr id="61444" name="Picture 4" descr="http://izquotes.com/quotes-pictures/quote-facts-are-the-air-of-scientists-without-them-you-can-never-fly-linus-pauling-143007.jpg">
            <a:hlinkClick r:id="rId2"/>
          </p:cNvPr>
          <p:cNvPicPr>
            <a:picLocks noChangeAspect="1" noChangeArrowheads="1"/>
          </p:cNvPicPr>
          <p:nvPr/>
        </p:nvPicPr>
        <p:blipFill>
          <a:blip r:embed="rId3" cstate="print"/>
          <a:srcRect/>
          <a:stretch>
            <a:fillRect/>
          </a:stretch>
        </p:blipFill>
        <p:spPr bwMode="auto">
          <a:xfrm>
            <a:off x="533400" y="2133600"/>
            <a:ext cx="8096250" cy="3810000"/>
          </a:xfrm>
          <a:prstGeom prst="rect">
            <a:avLst/>
          </a:prstGeom>
          <a:noFill/>
        </p:spPr>
      </p:pic>
    </p:spTree>
    <p:extLst>
      <p:ext uri="{BB962C8B-B14F-4D97-AF65-F5344CB8AC3E}">
        <p14:creationId xmlns:p14="http://schemas.microsoft.com/office/powerpoint/2010/main" val="3185480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838200" y="1570038"/>
          <a:ext cx="7620000" cy="5287962"/>
        </p:xfrm>
        <a:graphic>
          <a:graphicData uri="http://schemas.openxmlformats.org/presentationml/2006/ole">
            <mc:AlternateContent xmlns:mc="http://schemas.openxmlformats.org/markup-compatibility/2006">
              <mc:Choice xmlns:v="urn:schemas-microsoft-com:vml" Requires="v">
                <p:oleObj spid="_x0000_s5134" name="Bitmap Image" r:id="rId3" imgW="4667902" imgH="3238952" progId="PBrush">
                  <p:embed/>
                </p:oleObj>
              </mc:Choice>
              <mc:Fallback>
                <p:oleObj name="Bitmap Image" r:id="rId3" imgW="4667902" imgH="3238952" progId="PBrush">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70038"/>
                        <a:ext cx="7620000" cy="528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Grp="1" noChangeArrowheads="1"/>
          </p:cNvSpPr>
          <p:nvPr>
            <p:ph type="title"/>
          </p:nvPr>
        </p:nvSpPr>
        <p:spPr>
          <a:xfrm>
            <a:off x="304800" y="0"/>
            <a:ext cx="8229600" cy="1143000"/>
          </a:xfrm>
        </p:spPr>
        <p:txBody>
          <a:bodyPr>
            <a:normAutofit fontScale="90000"/>
          </a:bodyPr>
          <a:lstStyle/>
          <a:p>
            <a:pPr eaLnBrk="1" hangingPunct="1"/>
            <a:r>
              <a:rPr lang="en-US" dirty="0" smtClean="0"/>
              <a:t>Pauling goes back to the Chemist’s drawing board….</a:t>
            </a:r>
          </a:p>
        </p:txBody>
      </p:sp>
      <p:sp>
        <p:nvSpPr>
          <p:cNvPr id="45060" name="Text Box 4"/>
          <p:cNvSpPr txBox="1">
            <a:spLocks noChangeArrowheads="1"/>
          </p:cNvSpPr>
          <p:nvPr/>
        </p:nvSpPr>
        <p:spPr bwMode="auto">
          <a:xfrm>
            <a:off x="1447800" y="1600200"/>
            <a:ext cx="457200" cy="396875"/>
          </a:xfrm>
          <a:prstGeom prst="rect">
            <a:avLst/>
          </a:prstGeom>
          <a:noFill/>
          <a:ln w="9525">
            <a:noFill/>
            <a:miter lim="800000"/>
            <a:headEnd/>
            <a:tailEnd/>
          </a:ln>
          <a:effectLst/>
        </p:spPr>
        <p:txBody>
          <a:bodyPr>
            <a:spAutoFit/>
          </a:bodyPr>
          <a:lstStyle/>
          <a:p>
            <a:pPr>
              <a:spcBef>
                <a:spcPct val="50000"/>
              </a:spcBef>
              <a:defRPr/>
            </a:pPr>
            <a:r>
              <a:rPr lang="en-US" sz="2000">
                <a:solidFill>
                  <a:srgbClr val="FF0066"/>
                </a:solidFill>
                <a:effectLst>
                  <a:outerShdw blurRad="38100" dist="38100" dir="2700000" algn="tl">
                    <a:srgbClr val="C0C0C0"/>
                  </a:outerShdw>
                </a:effectLst>
              </a:rPr>
              <a:t>s</a:t>
            </a:r>
          </a:p>
        </p:txBody>
      </p:sp>
      <p:sp>
        <p:nvSpPr>
          <p:cNvPr id="45061" name="Text Box 5"/>
          <p:cNvSpPr txBox="1">
            <a:spLocks noChangeArrowheads="1"/>
          </p:cNvSpPr>
          <p:nvPr/>
        </p:nvSpPr>
        <p:spPr bwMode="auto">
          <a:xfrm>
            <a:off x="3124200" y="2743200"/>
            <a:ext cx="914400" cy="457200"/>
          </a:xfrm>
          <a:prstGeom prst="rect">
            <a:avLst/>
          </a:prstGeom>
          <a:noFill/>
          <a:ln w="9525">
            <a:noFill/>
            <a:miter lim="800000"/>
            <a:headEnd/>
            <a:tailEnd/>
          </a:ln>
          <a:effectLst/>
        </p:spPr>
        <p:txBody>
          <a:bodyPr>
            <a:spAutoFit/>
          </a:bodyPr>
          <a:lstStyle/>
          <a:p>
            <a:pPr>
              <a:spcBef>
                <a:spcPct val="50000"/>
              </a:spcBef>
              <a:defRPr/>
            </a:pPr>
            <a:r>
              <a:rPr lang="en-US" sz="2400">
                <a:effectLst>
                  <a:outerShdw blurRad="38100" dist="38100" dir="2700000" algn="tl">
                    <a:srgbClr val="C0C0C0"/>
                  </a:outerShdw>
                </a:effectLst>
              </a:rPr>
              <a:t>d</a:t>
            </a:r>
          </a:p>
        </p:txBody>
      </p:sp>
      <p:sp>
        <p:nvSpPr>
          <p:cNvPr id="45062" name="Text Box 6"/>
          <p:cNvSpPr txBox="1">
            <a:spLocks noChangeArrowheads="1"/>
          </p:cNvSpPr>
          <p:nvPr/>
        </p:nvSpPr>
        <p:spPr bwMode="auto">
          <a:xfrm>
            <a:off x="6019800" y="1828800"/>
            <a:ext cx="838200" cy="457200"/>
          </a:xfrm>
          <a:prstGeom prst="rect">
            <a:avLst/>
          </a:prstGeom>
          <a:noFill/>
          <a:ln w="9525">
            <a:noFill/>
            <a:miter lim="800000"/>
            <a:headEnd/>
            <a:tailEnd/>
          </a:ln>
          <a:effectLst/>
        </p:spPr>
        <p:txBody>
          <a:bodyPr>
            <a:spAutoFit/>
          </a:bodyPr>
          <a:lstStyle/>
          <a:p>
            <a:pPr>
              <a:spcBef>
                <a:spcPct val="50000"/>
              </a:spcBef>
              <a:defRPr/>
            </a:pPr>
            <a:r>
              <a:rPr lang="en-US" sz="2400">
                <a:solidFill>
                  <a:srgbClr val="FF0066"/>
                </a:solidFill>
                <a:effectLst>
                  <a:outerShdw blurRad="38100" dist="38100" dir="2700000" algn="tl">
                    <a:srgbClr val="C0C0C0"/>
                  </a:outerShdw>
                </a:effectLst>
              </a:rPr>
              <a:t>p</a:t>
            </a:r>
          </a:p>
        </p:txBody>
      </p:sp>
      <p:sp>
        <p:nvSpPr>
          <p:cNvPr id="45063" name="Line 7"/>
          <p:cNvSpPr>
            <a:spLocks noChangeShapeType="1"/>
          </p:cNvSpPr>
          <p:nvPr/>
        </p:nvSpPr>
        <p:spPr bwMode="auto">
          <a:xfrm>
            <a:off x="1981200" y="1600200"/>
            <a:ext cx="0" cy="1066800"/>
          </a:xfrm>
          <a:prstGeom prst="line">
            <a:avLst/>
          </a:prstGeom>
          <a:noFill/>
          <a:ln w="9525">
            <a:solidFill>
              <a:schemeClr val="tx1"/>
            </a:solidFill>
            <a:prstDash val="dash"/>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4" name="Line 8"/>
          <p:cNvSpPr>
            <a:spLocks noChangeShapeType="1"/>
          </p:cNvSpPr>
          <p:nvPr/>
        </p:nvSpPr>
        <p:spPr bwMode="auto">
          <a:xfrm>
            <a:off x="1143000" y="1600200"/>
            <a:ext cx="0" cy="685800"/>
          </a:xfrm>
          <a:prstGeom prst="line">
            <a:avLst/>
          </a:prstGeom>
          <a:noFill/>
          <a:ln w="9525">
            <a:solidFill>
              <a:schemeClr val="tx1"/>
            </a:solidFill>
            <a:prstDash val="dash"/>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5" name="Line 9"/>
          <p:cNvSpPr>
            <a:spLocks noChangeShapeType="1"/>
          </p:cNvSpPr>
          <p:nvPr/>
        </p:nvSpPr>
        <p:spPr bwMode="auto">
          <a:xfrm>
            <a:off x="5715000" y="1828800"/>
            <a:ext cx="0" cy="838200"/>
          </a:xfrm>
          <a:prstGeom prst="line">
            <a:avLst/>
          </a:prstGeom>
          <a:noFill/>
          <a:ln w="9525">
            <a:solidFill>
              <a:schemeClr val="tx1"/>
            </a:solidFill>
            <a:prstDash val="dashDot"/>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6" name="Line 10"/>
          <p:cNvSpPr>
            <a:spLocks noChangeShapeType="1"/>
          </p:cNvSpPr>
          <p:nvPr/>
        </p:nvSpPr>
        <p:spPr bwMode="auto">
          <a:xfrm>
            <a:off x="8077200" y="1600200"/>
            <a:ext cx="0" cy="685800"/>
          </a:xfrm>
          <a:prstGeom prst="line">
            <a:avLst/>
          </a:prstGeom>
          <a:noFill/>
          <a:ln w="9525">
            <a:solidFill>
              <a:schemeClr val="tx1"/>
            </a:solidFill>
            <a:prstDash val="lgDash"/>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7" name="Text Box 11"/>
          <p:cNvSpPr txBox="1">
            <a:spLocks noChangeArrowheads="1"/>
          </p:cNvSpPr>
          <p:nvPr/>
        </p:nvSpPr>
        <p:spPr bwMode="auto">
          <a:xfrm>
            <a:off x="4038600" y="5257800"/>
            <a:ext cx="838200" cy="457200"/>
          </a:xfrm>
          <a:prstGeom prst="rect">
            <a:avLst/>
          </a:prstGeom>
          <a:noFill/>
          <a:ln w="9525">
            <a:noFill/>
            <a:miter lim="800000"/>
            <a:headEnd/>
            <a:tailEnd/>
          </a:ln>
          <a:effectLst/>
        </p:spPr>
        <p:txBody>
          <a:bodyPr>
            <a:spAutoFit/>
          </a:bodyPr>
          <a:lstStyle/>
          <a:p>
            <a:pPr>
              <a:spcBef>
                <a:spcPct val="50000"/>
              </a:spcBef>
              <a:defRPr/>
            </a:pPr>
            <a:r>
              <a:rPr lang="en-US" sz="2400" b="0">
                <a:effectLst>
                  <a:outerShdw blurRad="38100" dist="38100" dir="2700000" algn="tl">
                    <a:srgbClr val="C0C0C0"/>
                  </a:outerShdw>
                </a:effectLst>
              </a:rPr>
              <a:t>f</a:t>
            </a:r>
          </a:p>
        </p:txBody>
      </p:sp>
      <p:sp>
        <p:nvSpPr>
          <p:cNvPr id="45068" name="Text Box 12"/>
          <p:cNvSpPr txBox="1">
            <a:spLocks noChangeArrowheads="1"/>
          </p:cNvSpPr>
          <p:nvPr/>
        </p:nvSpPr>
        <p:spPr bwMode="auto">
          <a:xfrm>
            <a:off x="685800" y="2362200"/>
            <a:ext cx="304800" cy="2843213"/>
          </a:xfrm>
          <a:prstGeom prst="rect">
            <a:avLst/>
          </a:prstGeom>
          <a:solidFill>
            <a:srgbClr val="CCFFCC"/>
          </a:solidFill>
          <a:ln w="9525">
            <a:noFill/>
            <a:miter lim="800000"/>
            <a:headEnd/>
            <a:tailEnd/>
          </a:ln>
          <a:effectLst/>
        </p:spPr>
        <p:txBody>
          <a:bodyPr>
            <a:spAutoFit/>
          </a:bodyPr>
          <a:lstStyle/>
          <a:p>
            <a:pPr>
              <a:spcBef>
                <a:spcPct val="50000"/>
              </a:spcBef>
              <a:defRPr/>
            </a:pPr>
            <a:r>
              <a:rPr lang="en-US">
                <a:effectLst>
                  <a:outerShdw blurRad="38100" dist="38100" dir="2700000" algn="tl">
                    <a:srgbClr val="FFFFFF"/>
                  </a:outerShdw>
                </a:effectLst>
              </a:rPr>
              <a:t>1</a:t>
            </a:r>
          </a:p>
          <a:p>
            <a:pPr>
              <a:spcBef>
                <a:spcPct val="50000"/>
              </a:spcBef>
              <a:defRPr/>
            </a:pPr>
            <a:r>
              <a:rPr lang="en-US">
                <a:effectLst>
                  <a:outerShdw blurRad="38100" dist="38100" dir="2700000" algn="tl">
                    <a:srgbClr val="FFFFFF"/>
                  </a:outerShdw>
                </a:effectLst>
              </a:rPr>
              <a:t>2</a:t>
            </a:r>
          </a:p>
          <a:p>
            <a:pPr>
              <a:spcBef>
                <a:spcPct val="50000"/>
              </a:spcBef>
              <a:defRPr/>
            </a:pPr>
            <a:r>
              <a:rPr lang="en-US">
                <a:effectLst>
                  <a:outerShdw blurRad="38100" dist="38100" dir="2700000" algn="tl">
                    <a:srgbClr val="FFFFFF"/>
                  </a:outerShdw>
                </a:effectLst>
              </a:rPr>
              <a:t>3</a:t>
            </a:r>
          </a:p>
          <a:p>
            <a:pPr>
              <a:spcBef>
                <a:spcPct val="50000"/>
              </a:spcBef>
              <a:defRPr/>
            </a:pPr>
            <a:r>
              <a:rPr lang="en-US">
                <a:effectLst>
                  <a:outerShdw blurRad="38100" dist="38100" dir="2700000" algn="tl">
                    <a:srgbClr val="FFFFFF"/>
                  </a:outerShdw>
                </a:effectLst>
              </a:rPr>
              <a:t>4</a:t>
            </a:r>
          </a:p>
          <a:p>
            <a:pPr>
              <a:spcBef>
                <a:spcPct val="50000"/>
              </a:spcBef>
              <a:defRPr/>
            </a:pPr>
            <a:r>
              <a:rPr lang="en-US">
                <a:effectLst>
                  <a:outerShdw blurRad="38100" dist="38100" dir="2700000" algn="tl">
                    <a:srgbClr val="FFFFFF"/>
                  </a:outerShdw>
                </a:effectLst>
              </a:rPr>
              <a:t>5</a:t>
            </a:r>
          </a:p>
          <a:p>
            <a:pPr>
              <a:spcBef>
                <a:spcPct val="50000"/>
              </a:spcBef>
              <a:defRPr/>
            </a:pPr>
            <a:r>
              <a:rPr lang="en-US">
                <a:effectLst>
                  <a:outerShdw blurRad="38100" dist="38100" dir="2700000" algn="tl">
                    <a:srgbClr val="FFFFFF"/>
                  </a:outerShdw>
                </a:effectLst>
              </a:rPr>
              <a:t>6</a:t>
            </a:r>
          </a:p>
          <a:p>
            <a:pPr>
              <a:spcBef>
                <a:spcPct val="50000"/>
              </a:spcBef>
              <a:defRPr/>
            </a:pPr>
            <a:r>
              <a:rPr lang="en-US">
                <a:effectLst>
                  <a:outerShdw blurRad="38100" dist="38100" dir="2700000" algn="tl">
                    <a:srgbClr val="FFFFFF"/>
                  </a:outerShdw>
                </a:effectLst>
              </a:rPr>
              <a:t>7</a:t>
            </a:r>
          </a:p>
        </p:txBody>
      </p:sp>
    </p:spTree>
    <p:extLst>
      <p:ext uri="{BB962C8B-B14F-4D97-AF65-F5344CB8AC3E}">
        <p14:creationId xmlns:p14="http://schemas.microsoft.com/office/powerpoint/2010/main" val="419981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458200" cy="1077218"/>
          </a:xfrm>
          <a:prstGeom prst="rect">
            <a:avLst/>
          </a:prstGeom>
          <a:solidFill>
            <a:srgbClr val="FFFF00"/>
          </a:solidFill>
        </p:spPr>
        <p:txBody>
          <a:bodyPr wrap="square" rtlCol="0">
            <a:spAutoFit/>
          </a:bodyPr>
          <a:lstStyle/>
          <a:p>
            <a:r>
              <a:rPr lang="en-US" sz="3200" b="1" dirty="0" smtClean="0"/>
              <a:t>Pauling’s `Localized’ Valence Bond </a:t>
            </a:r>
            <a:r>
              <a:rPr lang="en-US" sz="3200" b="1" i="1" dirty="0" smtClean="0">
                <a:solidFill>
                  <a:srgbClr val="FF0000"/>
                </a:solidFill>
              </a:rPr>
              <a:t>Hybridization</a:t>
            </a:r>
            <a:r>
              <a:rPr lang="en-US" sz="3200" b="1" dirty="0" smtClean="0"/>
              <a:t> Model </a:t>
            </a:r>
            <a:endParaRPr lang="en-US" sz="3200" b="1" dirty="0"/>
          </a:p>
        </p:txBody>
      </p:sp>
      <p:sp>
        <p:nvSpPr>
          <p:cNvPr id="4" name="TextBox 3"/>
          <p:cNvSpPr txBox="1"/>
          <p:nvPr/>
        </p:nvSpPr>
        <p:spPr>
          <a:xfrm>
            <a:off x="381000" y="2743200"/>
            <a:ext cx="8763000" cy="2308324"/>
          </a:xfrm>
          <a:prstGeom prst="rect">
            <a:avLst/>
          </a:prstGeom>
          <a:noFill/>
        </p:spPr>
        <p:txBody>
          <a:bodyPr wrap="square" rtlCol="0">
            <a:spAutoFit/>
          </a:bodyPr>
          <a:lstStyle/>
          <a:p>
            <a:r>
              <a:rPr lang="en-US" sz="3600" dirty="0" smtClean="0"/>
              <a:t>Lewis isn’t `wrong’….he just hasn’t :</a:t>
            </a:r>
          </a:p>
          <a:p>
            <a:pPr marL="742950" indent="-742950">
              <a:buAutoNum type="alphaLcParenR"/>
            </a:pPr>
            <a:r>
              <a:rPr lang="en-US" sz="3600" dirty="0" smtClean="0"/>
              <a:t>considered the role the valence s, p, d… orbitals play</a:t>
            </a:r>
          </a:p>
          <a:p>
            <a:pPr marL="742950" indent="-742950">
              <a:buAutoNum type="alphaLcParenR"/>
            </a:pPr>
            <a:r>
              <a:rPr lang="en-US" sz="3600" dirty="0" smtClean="0"/>
              <a:t> realized that all bonds are not the same.</a:t>
            </a:r>
            <a:endParaRPr lang="en-US" sz="3600" dirty="0"/>
          </a:p>
        </p:txBody>
      </p:sp>
      <p:sp>
        <p:nvSpPr>
          <p:cNvPr id="5" name="TextBox 4"/>
          <p:cNvSpPr txBox="1"/>
          <p:nvPr/>
        </p:nvSpPr>
        <p:spPr>
          <a:xfrm>
            <a:off x="533400" y="1676400"/>
            <a:ext cx="4876800" cy="646331"/>
          </a:xfrm>
          <a:prstGeom prst="rect">
            <a:avLst/>
          </a:prstGeom>
          <a:noFill/>
        </p:spPr>
        <p:txBody>
          <a:bodyPr wrap="square" rtlCol="0">
            <a:spAutoFit/>
          </a:bodyPr>
          <a:lstStyle/>
          <a:p>
            <a:r>
              <a:rPr lang="en-US" sz="3600" b="1" u="sng" dirty="0" smtClean="0"/>
              <a:t>PAULING’S  INSIGHTS</a:t>
            </a:r>
            <a:endParaRPr lang="en-US" sz="3600" b="1" u="sng" dirty="0"/>
          </a:p>
        </p:txBody>
      </p:sp>
    </p:spTree>
    <p:extLst>
      <p:ext uri="{BB962C8B-B14F-4D97-AF65-F5344CB8AC3E}">
        <p14:creationId xmlns:p14="http://schemas.microsoft.com/office/powerpoint/2010/main" val="2153399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4" name="Picture 14" descr="pauling"/>
          <p:cNvPicPr>
            <a:picLocks noChangeAspect="1" noChangeArrowheads="1"/>
          </p:cNvPicPr>
          <p:nvPr/>
        </p:nvPicPr>
        <p:blipFill>
          <a:blip r:embed="rId2" cstate="print"/>
          <a:srcRect/>
          <a:stretch>
            <a:fillRect/>
          </a:stretch>
        </p:blipFill>
        <p:spPr bwMode="auto">
          <a:xfrm>
            <a:off x="6400800" y="-32611"/>
            <a:ext cx="2743200" cy="3330173"/>
          </a:xfrm>
          <a:prstGeom prst="rect">
            <a:avLst/>
          </a:prstGeom>
          <a:noFill/>
          <a:ln w="9525">
            <a:noFill/>
            <a:miter lim="800000"/>
            <a:headEnd/>
            <a:tailEnd/>
          </a:ln>
        </p:spPr>
      </p:pic>
      <p:sp>
        <p:nvSpPr>
          <p:cNvPr id="20496" name="Text Box 16"/>
          <p:cNvSpPr txBox="1">
            <a:spLocks noChangeArrowheads="1"/>
          </p:cNvSpPr>
          <p:nvPr/>
        </p:nvSpPr>
        <p:spPr bwMode="auto">
          <a:xfrm>
            <a:off x="0" y="0"/>
            <a:ext cx="6477000" cy="2123658"/>
          </a:xfrm>
          <a:prstGeom prst="rect">
            <a:avLst/>
          </a:prstGeom>
          <a:solidFill>
            <a:srgbClr val="00FFFF"/>
          </a:solidFill>
          <a:ln w="9525">
            <a:noFill/>
            <a:miter lim="800000"/>
            <a:headEnd/>
            <a:tailEnd/>
          </a:ln>
          <a:effectLst/>
        </p:spPr>
        <p:txBody>
          <a:bodyPr wrap="square">
            <a:spAutoFit/>
          </a:bodyPr>
          <a:lstStyle/>
          <a:p>
            <a:pPr>
              <a:spcBef>
                <a:spcPct val="50000"/>
              </a:spcBef>
              <a:defRPr/>
            </a:pPr>
            <a:r>
              <a:rPr lang="en-US" sz="3500" b="1" dirty="0" err="1">
                <a:effectLst>
                  <a:outerShdw blurRad="38100" dist="38100" dir="2700000" algn="tl">
                    <a:srgbClr val="FFFFFF"/>
                  </a:outerShdw>
                </a:effectLst>
              </a:rPr>
              <a:t>Linus</a:t>
            </a:r>
            <a:r>
              <a:rPr lang="en-US" sz="3500" b="1" dirty="0">
                <a:effectLst>
                  <a:outerShdw blurRad="38100" dist="38100" dir="2700000" algn="tl">
                    <a:srgbClr val="FFFFFF"/>
                  </a:outerShdw>
                </a:effectLst>
              </a:rPr>
              <a:t> </a:t>
            </a:r>
            <a:r>
              <a:rPr lang="en-US" sz="3500" b="1" dirty="0" smtClean="0">
                <a:effectLst>
                  <a:outerShdw blurRad="38100" dist="38100" dir="2700000" algn="tl">
                    <a:srgbClr val="FFFFFF"/>
                  </a:outerShdw>
                </a:effectLst>
              </a:rPr>
              <a:t>Pauling fixes every criticism with</a:t>
            </a:r>
            <a:r>
              <a:rPr lang="en-US" sz="3500" b="1" dirty="0" smtClean="0">
                <a:solidFill>
                  <a:srgbClr val="FF0000"/>
                </a:solidFill>
                <a:effectLst>
                  <a:outerShdw blurRad="38100" dist="38100" dir="2700000" algn="tl">
                    <a:srgbClr val="FFFFFF"/>
                  </a:outerShdw>
                </a:effectLst>
              </a:rPr>
              <a:t> </a:t>
            </a:r>
            <a:r>
              <a:rPr lang="en-US" sz="3500" b="1" dirty="0">
                <a:solidFill>
                  <a:srgbClr val="FF0000"/>
                </a:solidFill>
                <a:effectLst>
                  <a:outerShdw blurRad="38100" dist="38100" dir="2700000" algn="tl">
                    <a:srgbClr val="FFFFFF"/>
                  </a:outerShdw>
                </a:effectLst>
              </a:rPr>
              <a:t>Valence Bond </a:t>
            </a:r>
            <a:r>
              <a:rPr lang="en-US" sz="3500" b="1" dirty="0" smtClean="0">
                <a:solidFill>
                  <a:srgbClr val="FF0000"/>
                </a:solidFill>
                <a:effectLst>
                  <a:outerShdw blurRad="38100" dist="38100" dir="2700000" algn="tl">
                    <a:srgbClr val="FFFFFF"/>
                  </a:outerShdw>
                </a:effectLst>
              </a:rPr>
              <a:t>or Atomic Orbital Hybridization model</a:t>
            </a:r>
            <a:endParaRPr lang="en-US" sz="3500" b="1" dirty="0">
              <a:solidFill>
                <a:srgbClr val="FF0000"/>
              </a:solidFill>
              <a:effectLst>
                <a:outerShdw blurRad="38100" dist="38100" dir="2700000" algn="tl">
                  <a:srgbClr val="FFFFFF"/>
                </a:outerShdw>
              </a:effectLst>
            </a:endParaRPr>
          </a:p>
          <a:p>
            <a:pPr>
              <a:spcBef>
                <a:spcPct val="50000"/>
              </a:spcBef>
              <a:defRPr/>
            </a:pPr>
            <a:endParaRPr lang="en-US" dirty="0">
              <a:effectLst>
                <a:outerShdw blurRad="38100" dist="38100" dir="2700000" algn="tl">
                  <a:srgbClr val="FFFFFF"/>
                </a:outerShdw>
              </a:effectLst>
            </a:endParaRPr>
          </a:p>
        </p:txBody>
      </p:sp>
      <p:sp>
        <p:nvSpPr>
          <p:cNvPr id="20499" name="Text Box 19"/>
          <p:cNvSpPr txBox="1">
            <a:spLocks noChangeArrowheads="1"/>
          </p:cNvSpPr>
          <p:nvPr/>
        </p:nvSpPr>
        <p:spPr bwMode="auto">
          <a:xfrm>
            <a:off x="152400" y="2209800"/>
            <a:ext cx="6477000" cy="954107"/>
          </a:xfrm>
          <a:prstGeom prst="rect">
            <a:avLst/>
          </a:prstGeom>
          <a:noFill/>
          <a:ln w="9525">
            <a:noFill/>
            <a:miter lim="800000"/>
            <a:headEnd/>
            <a:tailEnd/>
          </a:ln>
          <a:effectLst/>
        </p:spPr>
        <p:txBody>
          <a:bodyPr wrap="square">
            <a:spAutoFit/>
          </a:bodyPr>
          <a:lstStyle/>
          <a:p>
            <a:pPr>
              <a:spcBef>
                <a:spcPct val="50000"/>
              </a:spcBef>
              <a:defRPr/>
            </a:pPr>
            <a:r>
              <a:rPr lang="en-US" sz="2800" dirty="0">
                <a:effectLst>
                  <a:outerShdw blurRad="38100" dist="38100" dir="2700000" algn="tl">
                    <a:srgbClr val="C0C0C0"/>
                  </a:outerShdw>
                </a:effectLst>
              </a:rPr>
              <a:t>a) Atomic </a:t>
            </a:r>
            <a:r>
              <a:rPr lang="en-US" sz="2800" dirty="0" err="1" smtClean="0">
                <a:effectLst>
                  <a:outerShdw blurRad="38100" dist="38100" dir="2700000" algn="tl">
                    <a:srgbClr val="C0C0C0"/>
                  </a:outerShdw>
                </a:effectLst>
              </a:rPr>
              <a:t>orbitals</a:t>
            </a:r>
            <a:r>
              <a:rPr lang="en-US" sz="2800" dirty="0" smtClean="0">
                <a:effectLst>
                  <a:outerShdw blurRad="38100" dist="38100" dir="2700000" algn="tl">
                    <a:srgbClr val="C0C0C0"/>
                  </a:outerShdw>
                </a:effectLst>
              </a:rPr>
              <a:t> (AO) </a:t>
            </a:r>
            <a:r>
              <a:rPr lang="en-US" sz="2800" dirty="0">
                <a:effectLst>
                  <a:outerShdw blurRad="38100" dist="38100" dir="2700000" algn="tl">
                    <a:srgbClr val="C0C0C0"/>
                  </a:outerShdw>
                </a:effectLst>
              </a:rPr>
              <a:t>`reorganize as they approach each other</a:t>
            </a:r>
          </a:p>
        </p:txBody>
      </p:sp>
      <p:sp>
        <p:nvSpPr>
          <p:cNvPr id="20500" name="Text Box 20"/>
          <p:cNvSpPr txBox="1">
            <a:spLocks noChangeArrowheads="1"/>
          </p:cNvSpPr>
          <p:nvPr/>
        </p:nvSpPr>
        <p:spPr bwMode="auto">
          <a:xfrm>
            <a:off x="0" y="3200400"/>
            <a:ext cx="8229600" cy="1600438"/>
          </a:xfrm>
          <a:prstGeom prst="rect">
            <a:avLst/>
          </a:prstGeom>
          <a:noFill/>
          <a:ln w="9525">
            <a:noFill/>
            <a:miter lim="800000"/>
            <a:headEnd/>
            <a:tailEnd/>
          </a:ln>
          <a:effectLst/>
        </p:spPr>
        <p:txBody>
          <a:bodyPr wrap="square">
            <a:spAutoFit/>
          </a:bodyPr>
          <a:lstStyle/>
          <a:p>
            <a:pPr marL="457200" indent="-457200">
              <a:spcBef>
                <a:spcPct val="50000"/>
              </a:spcBef>
              <a:buAutoNum type="alphaLcParenR" startAt="2"/>
              <a:defRPr/>
            </a:pPr>
            <a:r>
              <a:rPr lang="en-US" sz="2800" dirty="0" smtClean="0">
                <a:effectLst>
                  <a:outerShdw blurRad="38100" dist="38100" dir="2700000" algn="tl">
                    <a:srgbClr val="C0C0C0"/>
                  </a:outerShdw>
                </a:effectLst>
              </a:rPr>
              <a:t>s </a:t>
            </a:r>
            <a:r>
              <a:rPr lang="en-US" sz="2800" dirty="0">
                <a:effectLst>
                  <a:outerShdw blurRad="38100" dist="38100" dir="2700000" algn="tl">
                    <a:srgbClr val="C0C0C0"/>
                  </a:outerShdw>
                </a:effectLst>
              </a:rPr>
              <a:t>+ </a:t>
            </a:r>
            <a:r>
              <a:rPr lang="en-US" sz="2800" dirty="0" err="1">
                <a:effectLst>
                  <a:outerShdw blurRad="38100" dist="38100" dir="2700000" algn="tl">
                    <a:srgbClr val="C0C0C0"/>
                  </a:outerShdw>
                </a:effectLst>
              </a:rPr>
              <a:t>np</a:t>
            </a:r>
            <a:r>
              <a:rPr lang="en-US" sz="2800" dirty="0">
                <a:effectLst>
                  <a:outerShdw blurRad="38100" dist="38100" dir="2700000" algn="tl">
                    <a:srgbClr val="C0C0C0"/>
                  </a:outerShdw>
                </a:effectLst>
              </a:rPr>
              <a:t> = </a:t>
            </a:r>
            <a:r>
              <a:rPr lang="en-US" sz="2800" dirty="0" err="1">
                <a:effectLst>
                  <a:outerShdw blurRad="38100" dist="38100" dir="2700000" algn="tl">
                    <a:srgbClr val="C0C0C0"/>
                  </a:outerShdw>
                </a:effectLst>
              </a:rPr>
              <a:t>sp</a:t>
            </a:r>
            <a:r>
              <a:rPr lang="en-US" sz="2800" baseline="30000" dirty="0" err="1">
                <a:effectLst>
                  <a:outerShdw blurRad="38100" dist="38100" dir="2700000" algn="tl">
                    <a:srgbClr val="C0C0C0"/>
                  </a:outerShdw>
                </a:effectLst>
              </a:rPr>
              <a:t>n</a:t>
            </a:r>
            <a:r>
              <a:rPr lang="en-US" sz="2800" baseline="30000" dirty="0">
                <a:effectLst>
                  <a:outerShdw blurRad="38100" dist="38100" dir="2700000" algn="tl">
                    <a:srgbClr val="C0C0C0"/>
                  </a:outerShdw>
                </a:effectLst>
              </a:rPr>
              <a:t>  </a:t>
            </a:r>
            <a:r>
              <a:rPr lang="en-US" sz="2800" dirty="0">
                <a:effectLst>
                  <a:outerShdw blurRad="38100" dist="38100" dir="2700000" algn="tl">
                    <a:srgbClr val="C0C0C0"/>
                  </a:outerShdw>
                </a:effectLst>
                <a:sym typeface="Symbol" pitchFamily="18" charset="2"/>
              </a:rPr>
              <a:t> n+1 equal hybrid </a:t>
            </a:r>
            <a:r>
              <a:rPr lang="en-US" sz="2800" dirty="0" smtClean="0">
                <a:effectLst>
                  <a:outerShdw blurRad="38100" dist="38100" dir="2700000" algn="tl">
                    <a:srgbClr val="C0C0C0"/>
                  </a:outerShdw>
                </a:effectLst>
                <a:sym typeface="Symbol" pitchFamily="18" charset="2"/>
              </a:rPr>
              <a:t>molecular bonding lobes</a:t>
            </a:r>
          </a:p>
          <a:p>
            <a:pPr marL="457200" indent="-457200">
              <a:spcBef>
                <a:spcPct val="50000"/>
              </a:spcBef>
              <a:defRPr/>
            </a:pPr>
            <a:r>
              <a:rPr lang="en-US" sz="2800" dirty="0" smtClean="0">
                <a:effectLst>
                  <a:outerShdw blurRad="38100" dist="38100" dir="2700000" algn="tl">
                    <a:srgbClr val="C0C0C0"/>
                  </a:outerShdw>
                </a:effectLst>
                <a:sym typeface="Symbol" pitchFamily="18" charset="2"/>
              </a:rPr>
              <a:t>(# AO combined = # molecular `bonding lobes</a:t>
            </a:r>
            <a:r>
              <a:rPr lang="en-US" sz="2400" dirty="0" smtClean="0">
                <a:effectLst>
                  <a:outerShdw blurRad="38100" dist="38100" dir="2700000" algn="tl">
                    <a:srgbClr val="C0C0C0"/>
                  </a:outerShdw>
                </a:effectLst>
                <a:sym typeface="Symbol" pitchFamily="18" charset="2"/>
              </a:rPr>
              <a:t>’ </a:t>
            </a:r>
            <a:r>
              <a:rPr lang="en-US" sz="2400" dirty="0" smtClean="0">
                <a:effectLst>
                  <a:outerShdw blurRad="38100" dist="38100" dir="2700000" algn="tl">
                    <a:srgbClr val="C0C0C0"/>
                  </a:outerShdw>
                </a:effectLst>
              </a:rPr>
              <a:t> )</a:t>
            </a:r>
            <a:endParaRPr lang="en-US" sz="2400" dirty="0">
              <a:effectLst>
                <a:outerShdw blurRad="38100" dist="38100" dir="2700000" algn="tl">
                  <a:srgbClr val="C0C0C0"/>
                </a:outerShdw>
              </a:effectLst>
            </a:endParaRPr>
          </a:p>
        </p:txBody>
      </p:sp>
      <p:sp>
        <p:nvSpPr>
          <p:cNvPr id="20501" name="Text Box 21"/>
          <p:cNvSpPr txBox="1">
            <a:spLocks noChangeArrowheads="1"/>
          </p:cNvSpPr>
          <p:nvPr/>
        </p:nvSpPr>
        <p:spPr bwMode="auto">
          <a:xfrm>
            <a:off x="152400" y="4674805"/>
            <a:ext cx="8229600" cy="954107"/>
          </a:xfrm>
          <a:prstGeom prst="rect">
            <a:avLst/>
          </a:prstGeom>
          <a:noFill/>
          <a:ln w="9525">
            <a:noFill/>
            <a:miter lim="800000"/>
            <a:headEnd/>
            <a:tailEnd/>
          </a:ln>
          <a:effectLst/>
        </p:spPr>
        <p:txBody>
          <a:bodyPr wrap="square">
            <a:spAutoFit/>
          </a:bodyPr>
          <a:lstStyle/>
          <a:p>
            <a:pPr>
              <a:spcBef>
                <a:spcPct val="50000"/>
              </a:spcBef>
              <a:defRPr/>
            </a:pPr>
            <a:r>
              <a:rPr lang="en-US" sz="2800" dirty="0">
                <a:effectLst>
                  <a:outerShdw blurRad="38100" dist="38100" dir="2700000" algn="tl">
                    <a:srgbClr val="C0C0C0"/>
                  </a:outerShdw>
                </a:effectLst>
              </a:rPr>
              <a:t>c) </a:t>
            </a:r>
            <a:r>
              <a:rPr lang="en-US" sz="2800" dirty="0" smtClean="0">
                <a:effectLst>
                  <a:outerShdw blurRad="38100" dist="38100" dir="2700000" algn="tl">
                    <a:srgbClr val="C0C0C0"/>
                  </a:outerShdw>
                </a:effectLst>
              </a:rPr>
              <a:t>Bonding Lobes </a:t>
            </a:r>
            <a:r>
              <a:rPr lang="en-US" sz="2800" dirty="0">
                <a:effectLst>
                  <a:outerShdw blurRad="38100" dist="38100" dir="2700000" algn="tl">
                    <a:srgbClr val="C0C0C0"/>
                  </a:outerShdw>
                </a:effectLst>
              </a:rPr>
              <a:t>overlap between atoms to form bonds (2 e</a:t>
            </a:r>
            <a:r>
              <a:rPr lang="en-US" sz="2800" baseline="30000" dirty="0">
                <a:effectLst>
                  <a:outerShdw blurRad="38100" dist="38100" dir="2700000" algn="tl">
                    <a:srgbClr val="C0C0C0"/>
                  </a:outerShdw>
                </a:effectLst>
              </a:rPr>
              <a:t>-</a:t>
            </a:r>
            <a:r>
              <a:rPr lang="en-US" sz="2800" dirty="0">
                <a:effectLst>
                  <a:outerShdw blurRad="38100" dist="38100" dir="2700000" algn="tl">
                    <a:srgbClr val="C0C0C0"/>
                  </a:outerShdw>
                </a:effectLst>
              </a:rPr>
              <a:t> </a:t>
            </a:r>
            <a:r>
              <a:rPr lang="en-US" sz="2800" dirty="0" smtClean="0">
                <a:effectLst>
                  <a:outerShdw blurRad="38100" dist="38100" dir="2700000" algn="tl">
                    <a:srgbClr val="C0C0C0"/>
                  </a:outerShdw>
                </a:effectLst>
              </a:rPr>
              <a:t>bond</a:t>
            </a:r>
            <a:r>
              <a:rPr lang="en-US" sz="2800" dirty="0">
                <a:effectLst>
                  <a:outerShdw blurRad="38100" dist="38100" dir="2700000" algn="tl">
                    <a:srgbClr val="C0C0C0"/>
                  </a:outerShdw>
                </a:effectLst>
              </a:rPr>
              <a:t>)</a:t>
            </a:r>
          </a:p>
        </p:txBody>
      </p:sp>
      <p:sp>
        <p:nvSpPr>
          <p:cNvPr id="20502" name="Text Box 22"/>
          <p:cNvSpPr txBox="1">
            <a:spLocks noChangeArrowheads="1"/>
          </p:cNvSpPr>
          <p:nvPr/>
        </p:nvSpPr>
        <p:spPr bwMode="auto">
          <a:xfrm>
            <a:off x="152400" y="5558718"/>
            <a:ext cx="8991600" cy="1384995"/>
          </a:xfrm>
          <a:prstGeom prst="rect">
            <a:avLst/>
          </a:prstGeom>
          <a:noFill/>
          <a:ln w="9525">
            <a:noFill/>
            <a:miter lim="800000"/>
            <a:headEnd/>
            <a:tailEnd/>
          </a:ln>
          <a:effectLst/>
        </p:spPr>
        <p:txBody>
          <a:bodyPr wrap="square">
            <a:spAutoFit/>
          </a:bodyPr>
          <a:lstStyle/>
          <a:p>
            <a:pPr>
              <a:spcBef>
                <a:spcPct val="50000"/>
              </a:spcBef>
              <a:defRPr/>
            </a:pPr>
            <a:r>
              <a:rPr lang="en-US" sz="2800" dirty="0">
                <a:effectLst>
                  <a:outerShdw blurRad="38100" dist="38100" dir="2700000" algn="tl">
                    <a:srgbClr val="C0C0C0"/>
                  </a:outerShdw>
                </a:effectLst>
              </a:rPr>
              <a:t>d) Hybrid bonds more stable than </a:t>
            </a:r>
            <a:r>
              <a:rPr lang="en-US" sz="2800" dirty="0" err="1">
                <a:effectLst>
                  <a:outerShdw blurRad="38100" dist="38100" dir="2700000" algn="tl">
                    <a:srgbClr val="C0C0C0"/>
                  </a:outerShdw>
                </a:effectLst>
              </a:rPr>
              <a:t>unhybridized</a:t>
            </a:r>
            <a:r>
              <a:rPr lang="en-US" sz="2800" dirty="0">
                <a:effectLst>
                  <a:outerShdw blurRad="38100" dist="38100" dir="2700000" algn="tl">
                    <a:srgbClr val="C0C0C0"/>
                  </a:outerShdw>
                </a:effectLst>
              </a:rPr>
              <a:t> alternatives (`</a:t>
            </a:r>
            <a:r>
              <a:rPr lang="en-US" sz="2800" dirty="0" err="1">
                <a:effectLst>
                  <a:outerShdw blurRad="38100" dist="38100" dir="2700000" algn="tl">
                    <a:srgbClr val="C0C0C0"/>
                  </a:outerShdw>
                </a:effectLst>
              </a:rPr>
              <a:t>variational</a:t>
            </a:r>
            <a:r>
              <a:rPr lang="en-US" sz="2800" dirty="0">
                <a:effectLst>
                  <a:outerShdw blurRad="38100" dist="38100" dir="2700000" algn="tl">
                    <a:srgbClr val="C0C0C0"/>
                  </a:outerShdw>
                </a:effectLst>
              </a:rPr>
              <a:t> </a:t>
            </a:r>
            <a:r>
              <a:rPr lang="en-US" sz="2800" dirty="0" smtClean="0">
                <a:effectLst>
                  <a:outerShdw blurRad="38100" dist="38100" dir="2700000" algn="tl">
                    <a:srgbClr val="C0C0C0"/>
                  </a:outerShdw>
                </a:effectLst>
              </a:rPr>
              <a:t>principle of quantum chemistry…diversity breeds stronger bonds…)</a:t>
            </a:r>
            <a:endParaRPr lang="en-US" sz="2800" dirty="0">
              <a:effectLst>
                <a:outerShdw blurRad="38100" dist="38100" dir="2700000" algn="tl">
                  <a:srgbClr val="C0C0C0"/>
                </a:outerShdw>
              </a:effectLst>
            </a:endParaRPr>
          </a:p>
        </p:txBody>
      </p:sp>
      <p:sp>
        <p:nvSpPr>
          <p:cNvPr id="2" name="TextBox 1"/>
          <p:cNvSpPr txBox="1"/>
          <p:nvPr/>
        </p:nvSpPr>
        <p:spPr>
          <a:xfrm>
            <a:off x="6629400" y="2362200"/>
            <a:ext cx="2514600" cy="707886"/>
          </a:xfrm>
          <a:prstGeom prst="rect">
            <a:avLst/>
          </a:prstGeom>
          <a:solidFill>
            <a:schemeClr val="bg2">
              <a:lumMod val="75000"/>
              <a:alpha val="84000"/>
            </a:schemeClr>
          </a:solidFill>
        </p:spPr>
        <p:txBody>
          <a:bodyPr wrap="square" rtlCol="0">
            <a:spAutoFit/>
          </a:bodyPr>
          <a:lstStyle/>
          <a:p>
            <a:r>
              <a:rPr lang="en-US" sz="4000" dirty="0" smtClean="0"/>
              <a:t>“Sweet !!”</a:t>
            </a:r>
            <a:endParaRPr lang="en-US" sz="4000" dirty="0"/>
          </a:p>
        </p:txBody>
      </p:sp>
    </p:spTree>
    <p:extLst>
      <p:ext uri="{BB962C8B-B14F-4D97-AF65-F5344CB8AC3E}">
        <p14:creationId xmlns:p14="http://schemas.microsoft.com/office/powerpoint/2010/main" val="33853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96"/>
                                        </p:tgtEl>
                                        <p:attrNameLst>
                                          <p:attrName>style.visibility</p:attrName>
                                        </p:attrNameLst>
                                      </p:cBhvr>
                                      <p:to>
                                        <p:strVal val="visible"/>
                                      </p:to>
                                    </p:set>
                                    <p:animEffect transition="in" filter="box(in)">
                                      <p:cBhvr>
                                        <p:cTn id="7" dur="500"/>
                                        <p:tgtEl>
                                          <p:spTgt spid="204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20494"/>
                                        </p:tgtEl>
                                        <p:attrNameLst>
                                          <p:attrName>style.visibility</p:attrName>
                                        </p:attrNameLst>
                                      </p:cBhvr>
                                      <p:to>
                                        <p:strVal val="visible"/>
                                      </p:to>
                                    </p:set>
                                    <p:animEffect transition="in" filter="fade">
                                      <p:cBhvr>
                                        <p:cTn id="15" dur="500"/>
                                        <p:tgtEl>
                                          <p:spTgt spid="2049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0499"/>
                                        </p:tgtEl>
                                        <p:attrNameLst>
                                          <p:attrName>style.visibility</p:attrName>
                                        </p:attrNameLst>
                                      </p:cBhvr>
                                      <p:to>
                                        <p:strVal val="visible"/>
                                      </p:to>
                                    </p:set>
                                    <p:animEffect transition="in" filter="dissolve">
                                      <p:cBhvr>
                                        <p:cTn id="20" dur="500"/>
                                        <p:tgtEl>
                                          <p:spTgt spid="2049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0500"/>
                                        </p:tgtEl>
                                        <p:attrNameLst>
                                          <p:attrName>style.visibility</p:attrName>
                                        </p:attrNameLst>
                                      </p:cBhvr>
                                      <p:to>
                                        <p:strVal val="visible"/>
                                      </p:to>
                                    </p:set>
                                    <p:animEffect transition="in" filter="dissolve">
                                      <p:cBhvr>
                                        <p:cTn id="25" dur="500"/>
                                        <p:tgtEl>
                                          <p:spTgt spid="2050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0501"/>
                                        </p:tgtEl>
                                        <p:attrNameLst>
                                          <p:attrName>style.visibility</p:attrName>
                                        </p:attrNameLst>
                                      </p:cBhvr>
                                      <p:to>
                                        <p:strVal val="visible"/>
                                      </p:to>
                                    </p:set>
                                    <p:animEffect transition="in" filter="dissolve">
                                      <p:cBhvr>
                                        <p:cTn id="30" dur="500"/>
                                        <p:tgtEl>
                                          <p:spTgt spid="2050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0502"/>
                                        </p:tgtEl>
                                        <p:attrNameLst>
                                          <p:attrName>style.visibility</p:attrName>
                                        </p:attrNameLst>
                                      </p:cBhvr>
                                      <p:to>
                                        <p:strVal val="visible"/>
                                      </p:to>
                                    </p:set>
                                    <p:animEffect transition="in" filter="dissolve">
                                      <p:cBhvr>
                                        <p:cTn id="35" dur="500"/>
                                        <p:tgtEl>
                                          <p:spTgt spid="20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6" grpId="0" animBg="1"/>
      <p:bldP spid="20499" grpId="0"/>
      <p:bldP spid="20500" grpId="0"/>
      <p:bldP spid="20501" grpId="0"/>
      <p:bldP spid="20502"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6534" y="964249"/>
            <a:ext cx="4373880" cy="369094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47" y="1108690"/>
            <a:ext cx="2995247" cy="2151766"/>
          </a:xfrm>
          <a:prstGeom prst="rect">
            <a:avLst/>
          </a:prstGeom>
        </p:spPr>
      </p:pic>
      <p:sp>
        <p:nvSpPr>
          <p:cNvPr id="4" name="Freeform 3"/>
          <p:cNvSpPr/>
          <p:nvPr/>
        </p:nvSpPr>
        <p:spPr>
          <a:xfrm>
            <a:off x="1542197" y="488658"/>
            <a:ext cx="2634018" cy="903414"/>
          </a:xfrm>
          <a:custGeom>
            <a:avLst/>
            <a:gdLst>
              <a:gd name="connsiteX0" fmla="*/ 0 w 2634018"/>
              <a:gd name="connsiteY0" fmla="*/ 903414 h 903414"/>
              <a:gd name="connsiteX1" fmla="*/ 477672 w 2634018"/>
              <a:gd name="connsiteY1" fmla="*/ 275617 h 903414"/>
              <a:gd name="connsiteX2" fmla="*/ 1446663 w 2634018"/>
              <a:gd name="connsiteY2" fmla="*/ 2661 h 903414"/>
              <a:gd name="connsiteX3" fmla="*/ 2279176 w 2634018"/>
              <a:gd name="connsiteY3" fmla="*/ 166435 h 903414"/>
              <a:gd name="connsiteX4" fmla="*/ 2634018 w 2634018"/>
              <a:gd name="connsiteY4" fmla="*/ 630458 h 903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4018" h="903414">
                <a:moveTo>
                  <a:pt x="0" y="903414"/>
                </a:moveTo>
                <a:cubicBezTo>
                  <a:pt x="118281" y="664578"/>
                  <a:pt x="236562" y="425742"/>
                  <a:pt x="477672" y="275617"/>
                </a:cubicBezTo>
                <a:cubicBezTo>
                  <a:pt x="718782" y="125492"/>
                  <a:pt x="1146412" y="20858"/>
                  <a:pt x="1446663" y="2661"/>
                </a:cubicBezTo>
                <a:cubicBezTo>
                  <a:pt x="1746914" y="-15536"/>
                  <a:pt x="2081284" y="61802"/>
                  <a:pt x="2279176" y="166435"/>
                </a:cubicBezTo>
                <a:cubicBezTo>
                  <a:pt x="2477068" y="271068"/>
                  <a:pt x="2555543" y="450763"/>
                  <a:pt x="2634018" y="630458"/>
                </a:cubicBezTo>
              </a:path>
            </a:pathLst>
          </a:custGeom>
          <a:noFill/>
          <a:ln w="79375">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 y="3733800"/>
            <a:ext cx="2667000" cy="1323439"/>
          </a:xfrm>
          <a:prstGeom prst="rect">
            <a:avLst/>
          </a:prstGeom>
          <a:noFill/>
        </p:spPr>
        <p:txBody>
          <a:bodyPr wrap="square" rtlCol="0">
            <a:spAutoFit/>
          </a:bodyPr>
          <a:lstStyle/>
          <a:p>
            <a:r>
              <a:rPr lang="en-US" sz="4000" dirty="0"/>
              <a:t>s</a:t>
            </a:r>
            <a:r>
              <a:rPr lang="en-US" sz="4000" dirty="0" smtClean="0"/>
              <a:t>+ </a:t>
            </a:r>
            <a:r>
              <a:rPr lang="en-US" sz="4000" dirty="0" err="1" smtClean="0"/>
              <a:t>p</a:t>
            </a:r>
            <a:r>
              <a:rPr lang="en-US" sz="4000" baseline="-25000" dirty="0" err="1" smtClean="0"/>
              <a:t>x</a:t>
            </a:r>
            <a:r>
              <a:rPr lang="en-US" sz="4000" dirty="0" smtClean="0"/>
              <a:t> +</a:t>
            </a:r>
            <a:r>
              <a:rPr lang="en-US" sz="4000" dirty="0" err="1" smtClean="0"/>
              <a:t>p</a:t>
            </a:r>
            <a:r>
              <a:rPr lang="en-US" sz="4000" baseline="-25000" dirty="0" err="1" smtClean="0"/>
              <a:t>y</a:t>
            </a:r>
            <a:r>
              <a:rPr lang="en-US" sz="4000" dirty="0" smtClean="0"/>
              <a:t> </a:t>
            </a:r>
          </a:p>
          <a:p>
            <a:r>
              <a:rPr lang="en-US" sz="4000" dirty="0" smtClean="0"/>
              <a:t>AO in </a:t>
            </a:r>
            <a:endParaRPr lang="en-US" sz="4000" dirty="0"/>
          </a:p>
        </p:txBody>
      </p:sp>
      <p:sp>
        <p:nvSpPr>
          <p:cNvPr id="6" name="TextBox 5"/>
          <p:cNvSpPr txBox="1"/>
          <p:nvPr/>
        </p:nvSpPr>
        <p:spPr>
          <a:xfrm>
            <a:off x="3276600" y="5020985"/>
            <a:ext cx="2667000" cy="1754326"/>
          </a:xfrm>
          <a:prstGeom prst="rect">
            <a:avLst/>
          </a:prstGeom>
          <a:noFill/>
        </p:spPr>
        <p:txBody>
          <a:bodyPr wrap="square" rtlCol="0">
            <a:spAutoFit/>
          </a:bodyPr>
          <a:lstStyle/>
          <a:p>
            <a:r>
              <a:rPr lang="en-US" sz="3600" dirty="0" smtClean="0"/>
              <a:t>Quantum Math Blender</a:t>
            </a:r>
            <a:endParaRPr lang="en-US" sz="36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2186" y="1028204"/>
            <a:ext cx="3059539" cy="3059539"/>
          </a:xfrm>
          <a:prstGeom prst="rect">
            <a:avLst/>
          </a:prstGeom>
        </p:spPr>
      </p:pic>
      <p:sp>
        <p:nvSpPr>
          <p:cNvPr id="8" name="Freeform 7"/>
          <p:cNvSpPr/>
          <p:nvPr/>
        </p:nvSpPr>
        <p:spPr>
          <a:xfrm>
            <a:off x="4653887" y="602885"/>
            <a:ext cx="2415653" cy="884721"/>
          </a:xfrm>
          <a:custGeom>
            <a:avLst/>
            <a:gdLst>
              <a:gd name="connsiteX0" fmla="*/ 0 w 2415653"/>
              <a:gd name="connsiteY0" fmla="*/ 720948 h 884721"/>
              <a:gd name="connsiteX1" fmla="*/ 491319 w 2415653"/>
              <a:gd name="connsiteY1" fmla="*/ 79503 h 884721"/>
              <a:gd name="connsiteX2" fmla="*/ 1132764 w 2415653"/>
              <a:gd name="connsiteY2" fmla="*/ 24912 h 884721"/>
              <a:gd name="connsiteX3" fmla="*/ 1842447 w 2415653"/>
              <a:gd name="connsiteY3" fmla="*/ 215981 h 884721"/>
              <a:gd name="connsiteX4" fmla="*/ 2415653 w 2415653"/>
              <a:gd name="connsiteY4" fmla="*/ 884721 h 884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653" h="884721">
                <a:moveTo>
                  <a:pt x="0" y="720948"/>
                </a:moveTo>
                <a:cubicBezTo>
                  <a:pt x="151262" y="458228"/>
                  <a:pt x="302525" y="195509"/>
                  <a:pt x="491319" y="79503"/>
                </a:cubicBezTo>
                <a:cubicBezTo>
                  <a:pt x="680113" y="-36503"/>
                  <a:pt x="907576" y="2166"/>
                  <a:pt x="1132764" y="24912"/>
                </a:cubicBezTo>
                <a:cubicBezTo>
                  <a:pt x="1357952" y="47658"/>
                  <a:pt x="1628632" y="72680"/>
                  <a:pt x="1842447" y="215981"/>
                </a:cubicBezTo>
                <a:cubicBezTo>
                  <a:pt x="2056262" y="359282"/>
                  <a:pt x="2235957" y="622001"/>
                  <a:pt x="2415653" y="884721"/>
                </a:cubicBezTo>
              </a:path>
            </a:pathLst>
          </a:custGeom>
          <a:noFill/>
          <a:ln w="79375">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6613" y="4537370"/>
            <a:ext cx="2164641" cy="2230435"/>
          </a:xfrm>
          <a:prstGeom prst="rect">
            <a:avLst/>
          </a:prstGeom>
        </p:spPr>
      </p:pic>
      <p:sp>
        <p:nvSpPr>
          <p:cNvPr id="11" name="TextBox 10"/>
          <p:cNvSpPr txBox="1"/>
          <p:nvPr/>
        </p:nvSpPr>
        <p:spPr>
          <a:xfrm>
            <a:off x="5968055" y="4189896"/>
            <a:ext cx="3301756" cy="646331"/>
          </a:xfrm>
          <a:prstGeom prst="rect">
            <a:avLst/>
          </a:prstGeom>
          <a:noFill/>
        </p:spPr>
        <p:txBody>
          <a:bodyPr wrap="square" rtlCol="0">
            <a:spAutoFit/>
          </a:bodyPr>
          <a:lstStyle/>
          <a:p>
            <a:r>
              <a:rPr lang="en-US" sz="3600" dirty="0"/>
              <a:t>s</a:t>
            </a:r>
            <a:r>
              <a:rPr lang="en-US" sz="3600" dirty="0" smtClean="0"/>
              <a:t>p</a:t>
            </a:r>
            <a:r>
              <a:rPr lang="en-US" sz="3600" baseline="30000" dirty="0" smtClean="0"/>
              <a:t>2</a:t>
            </a:r>
            <a:r>
              <a:rPr lang="en-US" sz="3600" dirty="0" smtClean="0"/>
              <a:t> </a:t>
            </a:r>
            <a:r>
              <a:rPr lang="en-US" sz="3600" dirty="0" err="1" smtClean="0"/>
              <a:t>smoothy</a:t>
            </a:r>
            <a:r>
              <a:rPr lang="en-US" sz="3600" dirty="0" smtClean="0"/>
              <a:t> out</a:t>
            </a:r>
            <a:endParaRPr lang="en-US" sz="3600" dirty="0"/>
          </a:p>
        </p:txBody>
      </p:sp>
      <p:pic>
        <p:nvPicPr>
          <p:cNvPr id="12" name="Picture 12"/>
          <p:cNvPicPr>
            <a:picLocks noChangeAspect="1" noChangeArrowheads="1"/>
          </p:cNvPicPr>
          <p:nvPr/>
        </p:nvPicPr>
        <p:blipFill>
          <a:blip r:embed="rId7" cstate="print"/>
          <a:srcRect/>
          <a:stretch>
            <a:fillRect/>
          </a:stretch>
        </p:blipFill>
        <p:spPr bwMode="auto">
          <a:xfrm>
            <a:off x="228600" y="5115996"/>
            <a:ext cx="2454987" cy="1435100"/>
          </a:xfrm>
          <a:prstGeom prst="rect">
            <a:avLst/>
          </a:prstGeom>
          <a:noFill/>
        </p:spPr>
      </p:pic>
      <p:sp>
        <p:nvSpPr>
          <p:cNvPr id="13" name="TextBox 12"/>
          <p:cNvSpPr txBox="1"/>
          <p:nvPr/>
        </p:nvSpPr>
        <p:spPr>
          <a:xfrm>
            <a:off x="152400" y="0"/>
            <a:ext cx="11125200" cy="584775"/>
          </a:xfrm>
          <a:prstGeom prst="rect">
            <a:avLst/>
          </a:prstGeom>
          <a:noFill/>
        </p:spPr>
        <p:txBody>
          <a:bodyPr wrap="square" rtlCol="0">
            <a:spAutoFit/>
          </a:bodyPr>
          <a:lstStyle/>
          <a:p>
            <a:r>
              <a:rPr lang="en-US" sz="3200" dirty="0" smtClean="0"/>
              <a:t>Hybridization is like using a blender……</a:t>
            </a:r>
            <a:endParaRPr lang="en-US" sz="3200" dirty="0"/>
          </a:p>
        </p:txBody>
      </p:sp>
    </p:spTree>
    <p:extLst>
      <p:ext uri="{BB962C8B-B14F-4D97-AF65-F5344CB8AC3E}">
        <p14:creationId xmlns:p14="http://schemas.microsoft.com/office/powerpoint/2010/main" val="175332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1453</Words>
  <Application>Microsoft Office PowerPoint</Application>
  <PresentationFormat>On-screen Show (4:3)</PresentationFormat>
  <Paragraphs>211</Paragraphs>
  <Slides>32</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0" baseType="lpstr">
      <vt:lpstr>Arial</vt:lpstr>
      <vt:lpstr>Calibri</vt:lpstr>
      <vt:lpstr>Symbol</vt:lpstr>
      <vt:lpstr>Times New Roman</vt:lpstr>
      <vt:lpstr>Wingdings</vt:lpstr>
      <vt:lpstr>Office Theme</vt:lpstr>
      <vt:lpstr>Bitmap Image</vt:lpstr>
      <vt:lpstr>ChemSketch</vt:lpstr>
      <vt:lpstr>PowerPoint Presentation</vt:lpstr>
      <vt:lpstr>PowerPoint Presentation</vt:lpstr>
      <vt:lpstr>PowerPoint Presentation</vt:lpstr>
      <vt:lpstr>PowerPoint Presentation</vt:lpstr>
      <vt:lpstr>PowerPoint Presentation</vt:lpstr>
      <vt:lpstr>Pauling goes back to the Chemist’s drawing board….</vt:lpstr>
      <vt:lpstr>PowerPoint Presentation</vt:lpstr>
      <vt:lpstr>PowerPoint Presentation</vt:lpstr>
      <vt:lpstr>PowerPoint Presentation</vt:lpstr>
      <vt:lpstr>Images of hybrid sigma bond formation</vt:lpstr>
      <vt:lpstr>PowerPoint Presentation</vt:lpstr>
      <vt:lpstr>PowerPoint Presentation</vt:lpstr>
      <vt:lpstr>Pi bonds: Pauling’s really great idea to use the `leftovers’ (extra bananas)</vt:lpstr>
      <vt:lpstr>Pi bonds: Pauling’s really great idea to use the `leftovers’ (cont.)</vt:lpstr>
      <vt:lpstr>PowerPoint Presentation</vt:lpstr>
      <vt:lpstr>How Pauling’s model `fixes’ the problems with Lewis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Problems with Pauling Valence Bond (LCAO) Model: 1955</vt:lpstr>
      <vt:lpstr>Problems with Pauling Valence Bond (LCAO) Model: 1955</vt:lpstr>
      <vt:lpstr>PowerPoint Presentation</vt:lpstr>
      <vt:lpstr>PowerPoint Presentation</vt:lpstr>
      <vt:lpstr>PowerPoint Presentation</vt:lpstr>
      <vt:lpstr>PowerPoint Presentation</vt:lpstr>
      <vt:lpstr>PowerPoint Presentation</vt:lpstr>
      <vt:lpstr>Hierarchy of electronic modeling methods</vt:lpstr>
      <vt:lpstr>PowerPoint Presentation</vt:lpstr>
    </vt:vector>
  </TitlesOfParts>
  <Company>Alfred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Fong, Jerry</dc:creator>
  <cp:lastModifiedBy>User</cp:lastModifiedBy>
  <cp:revision>34</cp:revision>
  <dcterms:created xsi:type="dcterms:W3CDTF">2012-09-03T13:45:47Z</dcterms:created>
  <dcterms:modified xsi:type="dcterms:W3CDTF">2017-08-29T01:28:31Z</dcterms:modified>
</cp:coreProperties>
</file>