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8" r:id="rId2"/>
    <p:sldId id="259" r:id="rId3"/>
    <p:sldId id="257" r:id="rId4"/>
    <p:sldId id="260" r:id="rId5"/>
    <p:sldId id="256" r:id="rId6"/>
    <p:sldId id="261" r:id="rId7"/>
    <p:sldId id="270" r:id="rId8"/>
    <p:sldId id="262" r:id="rId9"/>
    <p:sldId id="263" r:id="rId10"/>
    <p:sldId id="264" r:id="rId11"/>
    <p:sldId id="266"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574" autoAdjust="0"/>
    <p:restoredTop sz="94660"/>
  </p:normalViewPr>
  <p:slideViewPr>
    <p:cSldViewPr snapToGrid="0">
      <p:cViewPr varScale="1">
        <p:scale>
          <a:sx n="72" d="100"/>
          <a:sy n="72" d="100"/>
        </p:scale>
        <p:origin x="5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B3F8F5-C9C1-44D5-84EB-B621E93C6F6C}" type="datetimeFigureOut">
              <a:rPr lang="en-US" smtClean="0"/>
              <a:t>10/13/2017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15768-5B45-44C8-AD7D-1302750043B4}" type="slidenum">
              <a:rPr lang="en-US" smtClean="0"/>
              <a:t>‹#›</a:t>
            </a:fld>
            <a:endParaRPr lang="en-US"/>
          </a:p>
        </p:txBody>
      </p:sp>
    </p:spTree>
    <p:extLst>
      <p:ext uri="{BB962C8B-B14F-4D97-AF65-F5344CB8AC3E}">
        <p14:creationId xmlns:p14="http://schemas.microsoft.com/office/powerpoint/2010/main" val="873046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E8FE2C-0A22-416A-915A-80E8222C7021}" type="slidenum">
              <a:rPr lang="en-US" smtClean="0"/>
              <a:pPr/>
              <a:t>3</a:t>
            </a:fld>
            <a:endParaRPr lang="en-US"/>
          </a:p>
        </p:txBody>
      </p:sp>
    </p:spTree>
    <p:extLst>
      <p:ext uri="{BB962C8B-B14F-4D97-AF65-F5344CB8AC3E}">
        <p14:creationId xmlns:p14="http://schemas.microsoft.com/office/powerpoint/2010/main" val="4163050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99A0D0-6EA2-4165-BB7D-59E9D51AEF15}" type="slidenum">
              <a:rPr lang="en-US" smtClean="0"/>
              <a:pPr/>
              <a:t>11</a:t>
            </a:fld>
            <a:endParaRPr lang="en-US"/>
          </a:p>
        </p:txBody>
      </p:sp>
    </p:spTree>
    <p:extLst>
      <p:ext uri="{BB962C8B-B14F-4D97-AF65-F5344CB8AC3E}">
        <p14:creationId xmlns:p14="http://schemas.microsoft.com/office/powerpoint/2010/main" val="2087254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57540E-5B1D-4FE4-B855-2BE1B8DA4E2E}" type="datetimeFigureOut">
              <a:rPr lang="en-US" smtClean="0"/>
              <a:t>10/13/2017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4240820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7540E-5B1D-4FE4-B855-2BE1B8DA4E2E}" type="datetimeFigureOut">
              <a:rPr lang="en-US" smtClean="0"/>
              <a:t>10/13/2017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194489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7540E-5B1D-4FE4-B855-2BE1B8DA4E2E}" type="datetimeFigureOut">
              <a:rPr lang="en-US" smtClean="0"/>
              <a:t>10/13/2017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309266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7540E-5B1D-4FE4-B855-2BE1B8DA4E2E}" type="datetimeFigureOut">
              <a:rPr lang="en-US" smtClean="0"/>
              <a:t>10/13/2017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1191608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57540E-5B1D-4FE4-B855-2BE1B8DA4E2E}" type="datetimeFigureOut">
              <a:rPr lang="en-US" smtClean="0"/>
              <a:t>10/13/2017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321526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57540E-5B1D-4FE4-B855-2BE1B8DA4E2E}" type="datetimeFigureOut">
              <a:rPr lang="en-US" smtClean="0"/>
              <a:t>10/13/2017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3759169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57540E-5B1D-4FE4-B855-2BE1B8DA4E2E}" type="datetimeFigureOut">
              <a:rPr lang="en-US" smtClean="0"/>
              <a:t>10/13/2017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17257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57540E-5B1D-4FE4-B855-2BE1B8DA4E2E}" type="datetimeFigureOut">
              <a:rPr lang="en-US" smtClean="0"/>
              <a:t>10/13/2017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729277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57540E-5B1D-4FE4-B855-2BE1B8DA4E2E}" type="datetimeFigureOut">
              <a:rPr lang="en-US" smtClean="0"/>
              <a:t>10/13/2017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3830779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57540E-5B1D-4FE4-B855-2BE1B8DA4E2E}" type="datetimeFigureOut">
              <a:rPr lang="en-US" smtClean="0"/>
              <a:t>10/13/2017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3834424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57540E-5B1D-4FE4-B855-2BE1B8DA4E2E}" type="datetimeFigureOut">
              <a:rPr lang="en-US" smtClean="0"/>
              <a:t>10/13/2017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156488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7540E-5B1D-4FE4-B855-2BE1B8DA4E2E}" type="datetimeFigureOut">
              <a:rPr lang="en-US" smtClean="0"/>
              <a:t>10/13/2017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D99C3-47B6-41A7-A99D-C0EB6EEC4474}" type="slidenum">
              <a:rPr lang="en-US" smtClean="0"/>
              <a:t>‹#›</a:t>
            </a:fld>
            <a:endParaRPr lang="en-US"/>
          </a:p>
        </p:txBody>
      </p:sp>
    </p:spTree>
    <p:extLst>
      <p:ext uri="{BB962C8B-B14F-4D97-AF65-F5344CB8AC3E}">
        <p14:creationId xmlns:p14="http://schemas.microsoft.com/office/powerpoint/2010/main" val="381761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jamesniehues.com/lgimages/PikesPeak-CO.jp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9510" y="34072"/>
            <a:ext cx="9087556" cy="2585323"/>
          </a:xfrm>
          <a:prstGeom prst="rect">
            <a:avLst/>
          </a:prstGeom>
          <a:noFill/>
        </p:spPr>
        <p:txBody>
          <a:bodyPr wrap="square" rtlCol="0">
            <a:spAutoFit/>
          </a:bodyPr>
          <a:lstStyle/>
          <a:p>
            <a:pPr algn="ctr"/>
            <a:r>
              <a:rPr lang="en-US" sz="5400" dirty="0" smtClean="0"/>
              <a:t>Chapter 6</a:t>
            </a:r>
          </a:p>
          <a:p>
            <a:pPr algn="ctr"/>
            <a:r>
              <a:rPr lang="en-US" sz="5400" dirty="0" smtClean="0"/>
              <a:t>Reactivity and Mechanism:</a:t>
            </a:r>
          </a:p>
          <a:p>
            <a:pPr algn="ctr"/>
            <a:r>
              <a:rPr lang="en-US" sz="5400" dirty="0" smtClean="0"/>
              <a:t> THE BIG PICTURE</a:t>
            </a:r>
            <a:endParaRPr lang="en-US" sz="5400" dirty="0"/>
          </a:p>
        </p:txBody>
      </p:sp>
      <p:pic>
        <p:nvPicPr>
          <p:cNvPr id="5" name="Picture 4"/>
          <p:cNvPicPr>
            <a:picLocks noChangeAspect="1"/>
          </p:cNvPicPr>
          <p:nvPr/>
        </p:nvPicPr>
        <p:blipFill>
          <a:blip r:embed="rId2"/>
          <a:stretch>
            <a:fillRect/>
          </a:stretch>
        </p:blipFill>
        <p:spPr>
          <a:xfrm>
            <a:off x="3028262" y="2619395"/>
            <a:ext cx="5650053" cy="4238605"/>
          </a:xfrm>
          <a:prstGeom prst="rect">
            <a:avLst/>
          </a:prstGeom>
        </p:spPr>
      </p:pic>
    </p:spTree>
    <p:extLst>
      <p:ext uri="{BB962C8B-B14F-4D97-AF65-F5344CB8AC3E}">
        <p14:creationId xmlns:p14="http://schemas.microsoft.com/office/powerpoint/2010/main" val="12300303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1952" y="1572768"/>
            <a:ext cx="10290048" cy="830997"/>
          </a:xfrm>
          <a:prstGeom prst="rect">
            <a:avLst/>
          </a:prstGeom>
          <a:noFill/>
        </p:spPr>
        <p:txBody>
          <a:bodyPr wrap="square" rtlCol="0">
            <a:spAutoFit/>
          </a:bodyPr>
          <a:lstStyle/>
          <a:p>
            <a:r>
              <a:rPr lang="en-US" sz="4800" dirty="0" smtClean="0"/>
              <a:t>The short answer:  </a:t>
            </a:r>
            <a:r>
              <a:rPr lang="en-US" sz="4800" dirty="0" smtClean="0">
                <a:solidFill>
                  <a:srgbClr val="FF0000"/>
                </a:solidFill>
              </a:rPr>
              <a:t>entropy  = </a:t>
            </a:r>
            <a:r>
              <a:rPr lang="en-US" sz="4800" dirty="0">
                <a:solidFill>
                  <a:srgbClr val="FF0000"/>
                </a:solidFill>
                <a:sym typeface="Symbol" panose="05050102010706020507" pitchFamily="18" charset="2"/>
              </a:rPr>
              <a:t>S</a:t>
            </a:r>
            <a:endParaRPr lang="en-US" sz="4800" dirty="0">
              <a:solidFill>
                <a:srgbClr val="FF0000"/>
              </a:solidFill>
            </a:endParaRPr>
          </a:p>
        </p:txBody>
      </p:sp>
      <p:sp>
        <p:nvSpPr>
          <p:cNvPr id="3" name="TextBox 2"/>
          <p:cNvSpPr txBox="1"/>
          <p:nvPr/>
        </p:nvSpPr>
        <p:spPr>
          <a:xfrm>
            <a:off x="1698632" y="2403765"/>
            <a:ext cx="9985248" cy="3170099"/>
          </a:xfrm>
          <a:prstGeom prst="rect">
            <a:avLst/>
          </a:prstGeom>
          <a:noFill/>
        </p:spPr>
        <p:txBody>
          <a:bodyPr wrap="square" rtlCol="0">
            <a:spAutoFit/>
          </a:bodyPr>
          <a:lstStyle/>
          <a:p>
            <a:pPr marL="571500" indent="-571500">
              <a:buFont typeface="Arial" panose="020B0604020202020204" pitchFamily="34" charset="0"/>
              <a:buChar char="•"/>
            </a:pPr>
            <a:r>
              <a:rPr lang="en-US" sz="4000" dirty="0" smtClean="0">
                <a:solidFill>
                  <a:srgbClr val="FF0000"/>
                </a:solidFill>
              </a:rPr>
              <a:t>S</a:t>
            </a:r>
            <a:r>
              <a:rPr lang="en-US" sz="4000" dirty="0" smtClean="0"/>
              <a:t> is loosely a measure of `system’ chaos</a:t>
            </a:r>
          </a:p>
          <a:p>
            <a:endParaRPr lang="en-US" sz="4000" dirty="0" smtClean="0"/>
          </a:p>
          <a:p>
            <a:pPr marL="571500" indent="-571500">
              <a:buFont typeface="Arial" panose="020B0604020202020204" pitchFamily="34" charset="0"/>
              <a:buChar char="•"/>
            </a:pPr>
            <a:r>
              <a:rPr lang="en-US" sz="4000" dirty="0" smtClean="0">
                <a:solidFill>
                  <a:srgbClr val="FF0000"/>
                </a:solidFill>
              </a:rPr>
              <a:t>S</a:t>
            </a:r>
            <a:r>
              <a:rPr lang="en-US" sz="4000" dirty="0" smtClean="0"/>
              <a:t> is more precisely a measure of the degrees of freedom  of a system=#`microstates’</a:t>
            </a:r>
            <a:endParaRPr lang="en-US" sz="4000" dirty="0"/>
          </a:p>
          <a:p>
            <a:r>
              <a:rPr lang="en-US" sz="4000" dirty="0"/>
              <a:t> </a:t>
            </a:r>
            <a:r>
              <a:rPr lang="en-US" sz="4000" dirty="0" smtClean="0"/>
              <a:t>            (see text Fig 6.5- penny example)</a:t>
            </a:r>
            <a:endParaRPr lang="en-US" sz="4000" dirty="0"/>
          </a:p>
        </p:txBody>
      </p:sp>
    </p:spTree>
    <p:extLst>
      <p:ext uri="{BB962C8B-B14F-4D97-AF65-F5344CB8AC3E}">
        <p14:creationId xmlns:p14="http://schemas.microsoft.com/office/powerpoint/2010/main" val="428268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272759" y="1450059"/>
            <a:ext cx="3043747" cy="707886"/>
          </a:xfrm>
          <a:prstGeom prst="rect">
            <a:avLst/>
          </a:prstGeom>
          <a:noFill/>
        </p:spPr>
        <p:txBody>
          <a:bodyPr wrap="square" rtlCol="0">
            <a:spAutoFit/>
          </a:bodyPr>
          <a:lstStyle/>
          <a:p>
            <a:r>
              <a:rPr lang="en-US" sz="4000" b="1" dirty="0" err="1">
                <a:solidFill>
                  <a:srgbClr val="FF0000"/>
                </a:solidFill>
              </a:rPr>
              <a:t>dS</a:t>
            </a:r>
            <a:r>
              <a:rPr lang="en-US" sz="4000" b="1" dirty="0">
                <a:solidFill>
                  <a:srgbClr val="FF0000"/>
                </a:solidFill>
              </a:rPr>
              <a:t> </a:t>
            </a:r>
            <a:r>
              <a:rPr lang="en-US" sz="4000" b="1" u="sng" dirty="0"/>
              <a:t>&gt;</a:t>
            </a:r>
            <a:r>
              <a:rPr lang="en-US" sz="4000" b="1" dirty="0"/>
              <a:t> </a:t>
            </a:r>
            <a:r>
              <a:rPr lang="en-US" sz="4000" b="1" dirty="0">
                <a:sym typeface="Symbol"/>
              </a:rPr>
              <a:t>Q/T</a:t>
            </a:r>
            <a:endParaRPr lang="en-US" sz="4000" b="1" dirty="0"/>
          </a:p>
        </p:txBody>
      </p:sp>
      <p:sp>
        <p:nvSpPr>
          <p:cNvPr id="17" name="TextBox 16"/>
          <p:cNvSpPr txBox="1"/>
          <p:nvPr/>
        </p:nvSpPr>
        <p:spPr>
          <a:xfrm>
            <a:off x="914400" y="3367541"/>
            <a:ext cx="8153400" cy="2123658"/>
          </a:xfrm>
          <a:prstGeom prst="rect">
            <a:avLst/>
          </a:prstGeom>
          <a:noFill/>
        </p:spPr>
        <p:txBody>
          <a:bodyPr wrap="square" rtlCol="0">
            <a:spAutoFit/>
          </a:bodyPr>
          <a:lstStyle/>
          <a:p>
            <a:r>
              <a:rPr lang="en-US" sz="3200" dirty="0" smtClean="0"/>
              <a:t>In English…</a:t>
            </a:r>
            <a:r>
              <a:rPr lang="en-US" sz="4400" dirty="0" smtClean="0">
                <a:solidFill>
                  <a:srgbClr val="FF0000"/>
                </a:solidFill>
              </a:rPr>
              <a:t>entropy</a:t>
            </a:r>
            <a:r>
              <a:rPr lang="en-US" sz="4400" dirty="0" smtClean="0"/>
              <a:t> </a:t>
            </a:r>
            <a:r>
              <a:rPr lang="en-US" sz="4400" b="1" dirty="0">
                <a:solidFill>
                  <a:srgbClr val="7030A0"/>
                </a:solidFill>
              </a:rPr>
              <a:t>always tends to a maximum:</a:t>
            </a:r>
          </a:p>
          <a:p>
            <a:r>
              <a:rPr lang="en-US" sz="4400" dirty="0"/>
              <a:t>	</a:t>
            </a:r>
            <a:r>
              <a:rPr lang="en-US" sz="4400" b="1" dirty="0">
                <a:solidFill>
                  <a:srgbClr val="FF0000"/>
                </a:solidFill>
                <a:sym typeface="Symbol"/>
              </a:rPr>
              <a:t>S</a:t>
            </a:r>
            <a:r>
              <a:rPr lang="en-US" sz="4400" b="1" baseline="-25000" dirty="0">
                <a:solidFill>
                  <a:srgbClr val="FF0000"/>
                </a:solidFill>
                <a:sym typeface="Symbol"/>
              </a:rPr>
              <a:t> system </a:t>
            </a:r>
            <a:r>
              <a:rPr lang="en-US" sz="4400" b="1" dirty="0">
                <a:solidFill>
                  <a:srgbClr val="FF0000"/>
                </a:solidFill>
                <a:sym typeface="Symbol"/>
              </a:rPr>
              <a:t> +</a:t>
            </a:r>
            <a:r>
              <a:rPr lang="en-US" sz="4400" b="1" dirty="0" err="1">
                <a:solidFill>
                  <a:srgbClr val="FF0000"/>
                </a:solidFill>
                <a:sym typeface="Symbol"/>
              </a:rPr>
              <a:t>S</a:t>
            </a:r>
            <a:r>
              <a:rPr lang="en-US" sz="4400" b="1" baseline="-25000" dirty="0" err="1">
                <a:solidFill>
                  <a:srgbClr val="FF0000"/>
                </a:solidFill>
                <a:sym typeface="Symbol"/>
              </a:rPr>
              <a:t>surroundings</a:t>
            </a:r>
            <a:r>
              <a:rPr lang="en-US" sz="4400" b="1" dirty="0">
                <a:solidFill>
                  <a:srgbClr val="FF0000"/>
                </a:solidFill>
                <a:sym typeface="Symbol"/>
              </a:rPr>
              <a:t> </a:t>
            </a:r>
            <a:r>
              <a:rPr lang="en-US" sz="4400" b="1" u="sng" dirty="0">
                <a:sym typeface="Symbol"/>
              </a:rPr>
              <a:t>&gt;</a:t>
            </a:r>
            <a:r>
              <a:rPr lang="en-US" sz="4400" b="1" dirty="0">
                <a:sym typeface="Symbol"/>
              </a:rPr>
              <a:t> 0</a:t>
            </a:r>
            <a:r>
              <a:rPr lang="en-US" sz="4400" dirty="0"/>
              <a:t> </a:t>
            </a:r>
          </a:p>
        </p:txBody>
      </p:sp>
      <p:sp>
        <p:nvSpPr>
          <p:cNvPr id="2" name="TextBox 1"/>
          <p:cNvSpPr txBox="1"/>
          <p:nvPr/>
        </p:nvSpPr>
        <p:spPr>
          <a:xfrm>
            <a:off x="713232" y="287356"/>
            <a:ext cx="10143744" cy="1200329"/>
          </a:xfrm>
          <a:prstGeom prst="rect">
            <a:avLst/>
          </a:prstGeom>
          <a:noFill/>
        </p:spPr>
        <p:txBody>
          <a:bodyPr wrap="square" rtlCol="0">
            <a:spAutoFit/>
          </a:bodyPr>
          <a:lstStyle/>
          <a:p>
            <a:r>
              <a:rPr lang="en-US" sz="3600" dirty="0" smtClean="0"/>
              <a:t>The tendency of </a:t>
            </a:r>
            <a:r>
              <a:rPr lang="en-US" sz="3600" b="1" dirty="0" smtClean="0">
                <a:solidFill>
                  <a:srgbClr val="FF0000"/>
                </a:solidFill>
              </a:rPr>
              <a:t>S</a:t>
            </a:r>
            <a:r>
              <a:rPr lang="en-US" sz="3600" dirty="0" smtClean="0"/>
              <a:t> is reflected in the 2</a:t>
            </a:r>
            <a:r>
              <a:rPr lang="en-US" sz="3600" baseline="30000" dirty="0" smtClean="0"/>
              <a:t>nd</a:t>
            </a:r>
            <a:r>
              <a:rPr lang="en-US" sz="3600" dirty="0" smtClean="0"/>
              <a:t>  Law of Thermodynamics and Boltzmann’s equation</a:t>
            </a:r>
            <a:endParaRPr lang="en-US" sz="3600" dirty="0"/>
          </a:p>
        </p:txBody>
      </p:sp>
      <p:pic>
        <p:nvPicPr>
          <p:cNvPr id="3" name="Picture 2"/>
          <p:cNvPicPr>
            <a:picLocks noChangeAspect="1"/>
          </p:cNvPicPr>
          <p:nvPr/>
        </p:nvPicPr>
        <p:blipFill>
          <a:blip r:embed="rId3"/>
          <a:stretch>
            <a:fillRect/>
          </a:stretch>
        </p:blipFill>
        <p:spPr>
          <a:xfrm>
            <a:off x="8866632" y="1255776"/>
            <a:ext cx="2697480" cy="5268516"/>
          </a:xfrm>
          <a:prstGeom prst="rect">
            <a:avLst/>
          </a:prstGeom>
        </p:spPr>
      </p:pic>
      <p:sp>
        <p:nvSpPr>
          <p:cNvPr id="4" name="TextBox 3"/>
          <p:cNvSpPr txBox="1"/>
          <p:nvPr/>
        </p:nvSpPr>
        <p:spPr>
          <a:xfrm>
            <a:off x="914400" y="2272553"/>
            <a:ext cx="3875532" cy="584775"/>
          </a:xfrm>
          <a:prstGeom prst="rect">
            <a:avLst/>
          </a:prstGeom>
          <a:noFill/>
        </p:spPr>
        <p:txBody>
          <a:bodyPr wrap="square" rtlCol="0">
            <a:spAutoFit/>
          </a:bodyPr>
          <a:lstStyle/>
          <a:p>
            <a:r>
              <a:rPr lang="en-US" sz="3200" dirty="0" smtClean="0"/>
              <a:t>2</a:t>
            </a:r>
            <a:r>
              <a:rPr lang="en-US" sz="3200" baseline="30000" dirty="0" smtClean="0"/>
              <a:t>nd</a:t>
            </a:r>
            <a:r>
              <a:rPr lang="en-US" sz="3200" dirty="0" smtClean="0"/>
              <a:t> Law in a nutshell</a:t>
            </a:r>
            <a:endParaRPr lang="en-US" sz="3200" dirty="0"/>
          </a:p>
        </p:txBody>
      </p:sp>
      <p:sp>
        <p:nvSpPr>
          <p:cNvPr id="5" name="TextBox 4"/>
          <p:cNvSpPr txBox="1"/>
          <p:nvPr/>
        </p:nvSpPr>
        <p:spPr>
          <a:xfrm>
            <a:off x="5136777" y="1468872"/>
            <a:ext cx="3576917" cy="707886"/>
          </a:xfrm>
          <a:prstGeom prst="rect">
            <a:avLst/>
          </a:prstGeom>
          <a:noFill/>
        </p:spPr>
        <p:txBody>
          <a:bodyPr wrap="square" rtlCol="0">
            <a:spAutoFit/>
          </a:bodyPr>
          <a:lstStyle/>
          <a:p>
            <a:r>
              <a:rPr lang="en-US" sz="4000" b="1" dirty="0" smtClean="0">
                <a:solidFill>
                  <a:srgbClr val="FF0000"/>
                </a:solidFill>
              </a:rPr>
              <a:t>S</a:t>
            </a:r>
            <a:r>
              <a:rPr lang="en-US" sz="4000" dirty="0" smtClean="0"/>
              <a:t>=k ln W</a:t>
            </a:r>
            <a:endParaRPr lang="en-US" sz="4000" dirty="0"/>
          </a:p>
        </p:txBody>
      </p:sp>
      <p:sp>
        <p:nvSpPr>
          <p:cNvPr id="6" name="TextBox 5"/>
          <p:cNvSpPr txBox="1"/>
          <p:nvPr/>
        </p:nvSpPr>
        <p:spPr>
          <a:xfrm>
            <a:off x="5047757" y="2227214"/>
            <a:ext cx="3931023" cy="646331"/>
          </a:xfrm>
          <a:prstGeom prst="rect">
            <a:avLst/>
          </a:prstGeom>
          <a:noFill/>
        </p:spPr>
        <p:txBody>
          <a:bodyPr wrap="square" rtlCol="0">
            <a:spAutoFit/>
          </a:bodyPr>
          <a:lstStyle/>
          <a:p>
            <a:r>
              <a:rPr lang="en-US" sz="3600" dirty="0" smtClean="0"/>
              <a:t>Boltzmann’s eq. </a:t>
            </a:r>
            <a:endParaRPr lang="en-US" sz="3600" dirty="0"/>
          </a:p>
        </p:txBody>
      </p:sp>
    </p:spTree>
    <p:extLst>
      <p:ext uri="{BB962C8B-B14F-4D97-AF65-F5344CB8AC3E}">
        <p14:creationId xmlns:p14="http://schemas.microsoft.com/office/powerpoint/2010/main" val="178774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86503" y="5495563"/>
            <a:ext cx="4465086" cy="2968807"/>
          </a:xfrm>
          <a:prstGeom prst="rect">
            <a:avLst/>
          </a:prstGeom>
        </p:spPr>
      </p:pic>
    </p:spTree>
    <p:extLst>
      <p:ext uri="{BB962C8B-B14F-4D97-AF65-F5344CB8AC3E}">
        <p14:creationId xmlns:p14="http://schemas.microsoft.com/office/powerpoint/2010/main" val="1388921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8732" y="1132821"/>
            <a:ext cx="9483796" cy="1323439"/>
          </a:xfrm>
          <a:prstGeom prst="rect">
            <a:avLst/>
          </a:prstGeom>
          <a:solidFill>
            <a:srgbClr val="FFFF00"/>
          </a:solidFill>
        </p:spPr>
        <p:txBody>
          <a:bodyPr wrap="square" rtlCol="0">
            <a:spAutoFit/>
          </a:bodyPr>
          <a:lstStyle/>
          <a:p>
            <a:r>
              <a:rPr lang="en-US" sz="4000" dirty="0" smtClean="0"/>
              <a:t>The two `biggies’ that determine whether chemical reaction happens or not:</a:t>
            </a:r>
            <a:endParaRPr lang="en-US" dirty="0" smtClean="0"/>
          </a:p>
        </p:txBody>
      </p:sp>
      <p:sp>
        <p:nvSpPr>
          <p:cNvPr id="3" name="TextBox 2"/>
          <p:cNvSpPr txBox="1"/>
          <p:nvPr/>
        </p:nvSpPr>
        <p:spPr>
          <a:xfrm>
            <a:off x="1309511" y="282222"/>
            <a:ext cx="5023555" cy="707886"/>
          </a:xfrm>
          <a:prstGeom prst="rect">
            <a:avLst/>
          </a:prstGeom>
          <a:noFill/>
        </p:spPr>
        <p:txBody>
          <a:bodyPr wrap="square" rtlCol="0">
            <a:spAutoFit/>
          </a:bodyPr>
          <a:lstStyle/>
          <a:p>
            <a:r>
              <a:rPr lang="en-US" sz="4000" dirty="0" smtClean="0"/>
              <a:t>The Big Picture…</a:t>
            </a:r>
            <a:endParaRPr lang="en-US" sz="4000" dirty="0"/>
          </a:p>
        </p:txBody>
      </p:sp>
      <p:sp>
        <p:nvSpPr>
          <p:cNvPr id="4" name="TextBox 3"/>
          <p:cNvSpPr txBox="1"/>
          <p:nvPr/>
        </p:nvSpPr>
        <p:spPr>
          <a:xfrm>
            <a:off x="2480882" y="3214526"/>
            <a:ext cx="6043612" cy="1754326"/>
          </a:xfrm>
          <a:prstGeom prst="rect">
            <a:avLst/>
          </a:prstGeom>
          <a:noFill/>
        </p:spPr>
        <p:txBody>
          <a:bodyPr wrap="square" rtlCol="0">
            <a:spAutoFit/>
          </a:bodyPr>
          <a:lstStyle/>
          <a:p>
            <a:pPr marL="285750" indent="-285750">
              <a:buFont typeface="Arial" panose="020B0604020202020204" pitchFamily="34" charset="0"/>
              <a:buChar char="•"/>
            </a:pPr>
            <a:r>
              <a:rPr lang="en-US" sz="5400" b="1" dirty="0" smtClean="0">
                <a:solidFill>
                  <a:srgbClr val="0070C0"/>
                </a:solidFill>
              </a:rPr>
              <a:t>Thermodynamics</a:t>
            </a:r>
          </a:p>
          <a:p>
            <a:pPr marL="285750" indent="-285750">
              <a:buFont typeface="Arial" panose="020B0604020202020204" pitchFamily="34" charset="0"/>
              <a:buChar char="•"/>
            </a:pPr>
            <a:r>
              <a:rPr lang="en-US" sz="5400" b="1" dirty="0" smtClean="0">
                <a:solidFill>
                  <a:srgbClr val="FF0000"/>
                </a:solidFill>
              </a:rPr>
              <a:t>Kinetics</a:t>
            </a:r>
            <a:endParaRPr lang="en-US" sz="5400" b="1" dirty="0">
              <a:solidFill>
                <a:srgbClr val="FF0000"/>
              </a:solidFill>
            </a:endParaRPr>
          </a:p>
        </p:txBody>
      </p:sp>
    </p:spTree>
    <p:extLst>
      <p:ext uri="{BB962C8B-B14F-4D97-AF65-F5344CB8AC3E}">
        <p14:creationId xmlns:p14="http://schemas.microsoft.com/office/powerpoint/2010/main" val="211885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jamesniehues.com/images_preview_regional/PikesPeak-CO.jpg">
            <a:hlinkClick r:id="rId3"/>
          </p:cNvPr>
          <p:cNvPicPr>
            <a:picLocks noChangeAspect="1" noChangeArrowheads="1"/>
          </p:cNvPicPr>
          <p:nvPr/>
        </p:nvPicPr>
        <p:blipFill>
          <a:blip r:embed="rId4" cstate="print"/>
          <a:srcRect/>
          <a:stretch>
            <a:fillRect/>
          </a:stretch>
        </p:blipFill>
        <p:spPr bwMode="auto">
          <a:xfrm>
            <a:off x="2133601" y="1524000"/>
            <a:ext cx="7336777" cy="5181600"/>
          </a:xfrm>
          <a:prstGeom prst="rect">
            <a:avLst/>
          </a:prstGeom>
          <a:noFill/>
        </p:spPr>
      </p:pic>
      <p:cxnSp>
        <p:nvCxnSpPr>
          <p:cNvPr id="9" name="Straight Connector 8"/>
          <p:cNvCxnSpPr/>
          <p:nvPr/>
        </p:nvCxnSpPr>
        <p:spPr>
          <a:xfrm>
            <a:off x="2743200" y="914400"/>
            <a:ext cx="1401440" cy="1257299"/>
          </a:xfrm>
          <a:prstGeom prst="line">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57400" y="304800"/>
            <a:ext cx="1219200" cy="369332"/>
          </a:xfrm>
          <a:prstGeom prst="rect">
            <a:avLst/>
          </a:prstGeom>
          <a:noFill/>
        </p:spPr>
        <p:txBody>
          <a:bodyPr wrap="square" rtlCol="0">
            <a:spAutoFit/>
          </a:bodyPr>
          <a:lstStyle/>
          <a:p>
            <a:endParaRPr lang="en-US" dirty="0"/>
          </a:p>
        </p:txBody>
      </p:sp>
      <p:sp>
        <p:nvSpPr>
          <p:cNvPr id="15" name="Smiley Face 14"/>
          <p:cNvSpPr/>
          <p:nvPr/>
        </p:nvSpPr>
        <p:spPr>
          <a:xfrm>
            <a:off x="3576923" y="2297668"/>
            <a:ext cx="381000" cy="381000"/>
          </a:xfrm>
          <a:prstGeom prst="smileyFace">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iley Face 15"/>
          <p:cNvSpPr/>
          <p:nvPr/>
        </p:nvSpPr>
        <p:spPr>
          <a:xfrm>
            <a:off x="3969814" y="2324099"/>
            <a:ext cx="381000" cy="381000"/>
          </a:xfrm>
          <a:prstGeom prst="smileyFace">
            <a:avLst/>
          </a:prstGeom>
          <a:gradFill>
            <a:gsLst>
              <a:gs pos="0">
                <a:srgbClr val="03D4A8"/>
              </a:gs>
              <a:gs pos="25000">
                <a:srgbClr val="21D6E0"/>
              </a:gs>
              <a:gs pos="75000">
                <a:srgbClr val="0087E6"/>
              </a:gs>
              <a:gs pos="100000">
                <a:srgbClr val="005CB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057400" y="457201"/>
            <a:ext cx="3200400" cy="584775"/>
          </a:xfrm>
          <a:prstGeom prst="rect">
            <a:avLst/>
          </a:prstGeom>
          <a:noFill/>
        </p:spPr>
        <p:txBody>
          <a:bodyPr wrap="square" rtlCol="0">
            <a:spAutoFit/>
          </a:bodyPr>
          <a:lstStyle/>
          <a:p>
            <a:r>
              <a:rPr lang="en-US" sz="3200" b="1" dirty="0"/>
              <a:t>Start trip here</a:t>
            </a:r>
          </a:p>
        </p:txBody>
      </p:sp>
      <p:sp>
        <p:nvSpPr>
          <p:cNvPr id="18" name="Smiley Face 17"/>
          <p:cNvSpPr/>
          <p:nvPr/>
        </p:nvSpPr>
        <p:spPr>
          <a:xfrm>
            <a:off x="4313696" y="2335111"/>
            <a:ext cx="381000" cy="381000"/>
          </a:xfrm>
          <a:prstGeom prst="smileyFace">
            <a:avLst/>
          </a:pr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a:off x="7755878" y="1447800"/>
            <a:ext cx="1219200" cy="304800"/>
          </a:xfrm>
          <a:prstGeom prst="straightConnector1">
            <a:avLst/>
          </a:prstGeom>
          <a:ln w="603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869038" y="1144726"/>
            <a:ext cx="2057400" cy="707886"/>
          </a:xfrm>
          <a:prstGeom prst="rect">
            <a:avLst/>
          </a:prstGeom>
          <a:noFill/>
        </p:spPr>
        <p:txBody>
          <a:bodyPr wrap="square" rtlCol="0">
            <a:spAutoFit/>
          </a:bodyPr>
          <a:lstStyle/>
          <a:p>
            <a:r>
              <a:rPr lang="en-US" sz="4000" b="1" dirty="0"/>
              <a:t>Go here</a:t>
            </a:r>
          </a:p>
        </p:txBody>
      </p:sp>
      <p:cxnSp>
        <p:nvCxnSpPr>
          <p:cNvPr id="25" name="Straight Arrow Connector 24"/>
          <p:cNvCxnSpPr/>
          <p:nvPr/>
        </p:nvCxnSpPr>
        <p:spPr>
          <a:xfrm flipV="1">
            <a:off x="5029200" y="1807130"/>
            <a:ext cx="0" cy="60960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029200" y="1852612"/>
            <a:ext cx="2196776" cy="8097"/>
          </a:xfrm>
          <a:prstGeom prst="line">
            <a:avLst/>
          </a:prstGeom>
          <a:ln w="603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354943" y="1600200"/>
            <a:ext cx="914400" cy="769441"/>
          </a:xfrm>
          <a:prstGeom prst="rect">
            <a:avLst/>
          </a:prstGeom>
          <a:noFill/>
        </p:spPr>
        <p:txBody>
          <a:bodyPr wrap="square" rtlCol="0">
            <a:spAutoFit/>
          </a:bodyPr>
          <a:lstStyle/>
          <a:p>
            <a:r>
              <a:rPr lang="en-US" sz="4400" b="1" dirty="0">
                <a:solidFill>
                  <a:srgbClr val="FF0000"/>
                </a:solidFill>
                <a:sym typeface="Symbol"/>
              </a:rPr>
              <a:t>y</a:t>
            </a:r>
            <a:endParaRPr lang="en-US" sz="4400" b="1" dirty="0">
              <a:solidFill>
                <a:srgbClr val="FF0000"/>
              </a:solidFill>
            </a:endParaRPr>
          </a:p>
        </p:txBody>
      </p:sp>
      <p:sp>
        <p:nvSpPr>
          <p:cNvPr id="2" name="TextBox 1"/>
          <p:cNvSpPr txBox="1"/>
          <p:nvPr/>
        </p:nvSpPr>
        <p:spPr>
          <a:xfrm>
            <a:off x="4716138" y="-47893"/>
            <a:ext cx="6286500" cy="1200329"/>
          </a:xfrm>
          <a:prstGeom prst="rect">
            <a:avLst/>
          </a:prstGeom>
          <a:noFill/>
        </p:spPr>
        <p:txBody>
          <a:bodyPr wrap="square" rtlCol="0">
            <a:spAutoFit/>
          </a:bodyPr>
          <a:lstStyle/>
          <a:p>
            <a:pPr algn="ctr"/>
            <a:r>
              <a:rPr lang="en-US" sz="3600" b="1" dirty="0" smtClean="0">
                <a:solidFill>
                  <a:srgbClr val="0070C0"/>
                </a:solidFill>
              </a:rPr>
              <a:t>Thermodynamics</a:t>
            </a:r>
            <a:r>
              <a:rPr lang="en-US" sz="3600" b="1" dirty="0" smtClean="0">
                <a:solidFill>
                  <a:srgbClr val="FF0000"/>
                </a:solidFill>
              </a:rPr>
              <a:t> </a:t>
            </a:r>
            <a:r>
              <a:rPr lang="en-US" sz="3600" b="1" dirty="0" smtClean="0"/>
              <a:t>vs</a:t>
            </a:r>
            <a:r>
              <a:rPr lang="en-US" sz="3600" b="1" dirty="0" smtClean="0">
                <a:solidFill>
                  <a:srgbClr val="FF0000"/>
                </a:solidFill>
              </a:rPr>
              <a:t>. Kinetics: </a:t>
            </a:r>
          </a:p>
          <a:p>
            <a:pPr algn="ctr"/>
            <a:r>
              <a:rPr lang="en-US" sz="3600" b="1" dirty="0" smtClean="0">
                <a:solidFill>
                  <a:srgbClr val="00B050"/>
                </a:solidFill>
              </a:rPr>
              <a:t>A non-chemical analogy</a:t>
            </a:r>
            <a:endParaRPr lang="en-US" sz="3600" b="1" dirty="0">
              <a:solidFill>
                <a:srgbClr val="00B050"/>
              </a:solidFill>
            </a:endParaRPr>
          </a:p>
        </p:txBody>
      </p:sp>
      <p:sp>
        <p:nvSpPr>
          <p:cNvPr id="3" name="TextBox 2"/>
          <p:cNvSpPr txBox="1"/>
          <p:nvPr/>
        </p:nvSpPr>
        <p:spPr>
          <a:xfrm>
            <a:off x="3643313" y="4014788"/>
            <a:ext cx="4471987" cy="212365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4400" dirty="0" smtClean="0"/>
              <a:t>What’s the one constant for all three trips ?</a:t>
            </a:r>
            <a:endParaRPr lang="en-US" sz="4400" dirty="0"/>
          </a:p>
        </p:txBody>
      </p:sp>
      <p:sp>
        <p:nvSpPr>
          <p:cNvPr id="4" name="TextBox 3"/>
          <p:cNvSpPr txBox="1"/>
          <p:nvPr/>
        </p:nvSpPr>
        <p:spPr>
          <a:xfrm>
            <a:off x="4716138" y="2313099"/>
            <a:ext cx="1264356" cy="461665"/>
          </a:xfrm>
          <a:prstGeom prst="rect">
            <a:avLst/>
          </a:prstGeom>
          <a:noFill/>
        </p:spPr>
        <p:txBody>
          <a:bodyPr wrap="square" rtlCol="0">
            <a:spAutoFit/>
          </a:bodyPr>
          <a:lstStyle/>
          <a:p>
            <a:r>
              <a:rPr lang="en-US" sz="2400" b="1" dirty="0" smtClean="0">
                <a:solidFill>
                  <a:srgbClr val="FF0000"/>
                </a:solidFill>
              </a:rPr>
              <a:t>6035 </a:t>
            </a:r>
            <a:r>
              <a:rPr lang="en-US" sz="2400" b="1" dirty="0" err="1" smtClean="0">
                <a:solidFill>
                  <a:srgbClr val="FF0000"/>
                </a:solidFill>
              </a:rPr>
              <a:t>ft</a:t>
            </a:r>
            <a:endParaRPr lang="en-US" sz="2400" b="1" dirty="0">
              <a:solidFill>
                <a:srgbClr val="FF0000"/>
              </a:solidFill>
            </a:endParaRPr>
          </a:p>
        </p:txBody>
      </p:sp>
      <p:sp>
        <p:nvSpPr>
          <p:cNvPr id="5" name="TextBox 4"/>
          <p:cNvSpPr txBox="1"/>
          <p:nvPr/>
        </p:nvSpPr>
        <p:spPr>
          <a:xfrm>
            <a:off x="6234230" y="1216656"/>
            <a:ext cx="1400234"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2400" b="1" dirty="0" smtClean="0">
                <a:solidFill>
                  <a:srgbClr val="FF0000"/>
                </a:solidFill>
              </a:rPr>
              <a:t>14,110 </a:t>
            </a:r>
            <a:r>
              <a:rPr lang="en-US" sz="2400" b="1" dirty="0" err="1" smtClean="0">
                <a:solidFill>
                  <a:srgbClr val="FF0000"/>
                </a:solidFill>
              </a:rPr>
              <a:t>ft</a:t>
            </a:r>
            <a:endParaRPr lang="en-US" sz="2400" b="1" dirty="0">
              <a:solidFill>
                <a:srgbClr val="FF0000"/>
              </a:solidFill>
            </a:endParaRPr>
          </a:p>
        </p:txBody>
      </p:sp>
    </p:spTree>
    <p:extLst>
      <p:ext uri="{BB962C8B-B14F-4D97-AF65-F5344CB8AC3E}">
        <p14:creationId xmlns:p14="http://schemas.microsoft.com/office/powerpoint/2010/main" val="32957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10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par>
                                <p:cTn id="21" presetID="3" presetClass="entr" presetSubtype="1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0" nodeType="clickEffect">
                                  <p:stCondLst>
                                    <p:cond delay="0"/>
                                  </p:stCondLst>
                                  <p:childTnLst>
                                    <p:animMotion origin="layout" path="M 1.94444E-6 -4.72588E-6 C -0.00382 0.00208 -0.00712 0.00463 -0.01111 0.00625 C -0.01476 0.00995 -0.01701 0.01203 -0.02153 0.01365 C -0.02673 0.01851 -0.03385 0.02313 -0.0401 0.02475 C -0.04514 0.0273 -0.04896 0.03146 -0.05399 0.03354 C -0.05694 0.03909 -0.06024 0.04349 -0.06441 0.04719 C -0.06632 0.05876 -0.06337 0.04696 -0.06805 0.05459 C -0.07048 0.05853 -0.07066 0.06315 -0.07361 0.06708 C -0.07569 0.07911 -0.08177 0.09045 -0.0868 0.10086 C -0.08854 0.10849 -0.08628 0.10063 -0.09045 0.10826 C -0.09462 0.11566 -0.0967 0.12145 -0.10173 0.12815 C -0.10469 0.13209 -0.11007 0.14064 -0.11007 0.14064 C -0.11389 0.15869 -0.1118 0.14666 -0.11007 0.18783 C -0.10989 0.19061 -0.10781 0.19847 -0.10642 0.20033 C -0.10486 0.20241 -0.10087 0.20541 -0.10087 0.20541 C -0.09948 0.2105 -0.09774 0.21351 -0.09427 0.21652 C -0.08871 0.22739 -0.08298 0.23803 -0.07743 0.2489 C -0.07552 0.25954 -0.07639 0.26116 -0.08125 0.2688 C -0.08194 0.26995 -0.08212 0.2718 -0.08298 0.27273 C -0.08472 0.27481 -0.08871 0.27759 -0.08871 0.27759 C -0.09305 0.28615 -0.09045 0.28337 -0.09514 0.28753 C -0.09653 0.29239 -0.09878 0.29679 -0.10087 0.30118 C -0.10208 0.30373 -0.10451 0.30881 -0.10451 0.30881 C -0.1059 0.3146 -0.10868 0.31992 -0.11111 0.32501 C -0.11076 0.33333 -0.11146 0.34166 -0.11007 0.34976 C -0.10972 0.35138 -0.10764 0.35045 -0.10642 0.35115 C -0.1033 0.35277 -0.10035 0.35462 -0.09705 0.356 C -0.09184 0.36086 -0.09514 0.35647 -0.09323 0.3685 C -0.09288 0.37104 -0.09149 0.3759 -0.09149 0.3759 C -0.09601 0.38006 -0.10104 0.38006 -0.10642 0.38099 C -0.11441 0.37937 -0.1217 0.3759 -0.12969 0.37474 C -0.13403 0.37104 -0.13715 0.37312 -0.14184 0.37474 C -0.14444 0.38145 -0.14548 0.38862 -0.14757 0.39579 C -0.14722 0.39926 -0.14757 0.40273 -0.14653 0.40597 C -0.14618 0.40713 -0.14462 0.40204 -0.14566 0.40204 C -0.14687 0.40204 -0.14687 0.40458 -0.14757 0.40597 C -0.14965 0.41522 -0.1467 0.40389 -0.15035 0.41337 C -0.15191 0.41754 -0.15243 0.42239 -0.15399 0.42702 C -0.15503 0.43951 -0.15729 0.45108 -0.15972 0.46311 C -0.16059 0.4675 -0.16042 0.47305 -0.1625 0.47675 C -0.16684 0.48416 -0.17778 0.48624 -0.18403 0.48809 C -0.18819 0.49156 -0.19114 0.49549 -0.19514 0.49896 C -0.19722 0.50636 -0.19444 0.49919 -0.19982 0.50521 C -0.20243 0.50821 -0.20417 0.5133 -0.20642 0.51677 C -0.21562 0.53065 -0.20937 0.51862 -0.21389 0.52788 C -0.21562 0.53505 -0.21649 0.5369 -0.21111 0.54152 C -0.21042 0.54522 -0.20989 0.54893 -0.2092 0.55263 C -0.20868 0.5561 -0.20486 0.55702 -0.2026 0.55887 C -0.19809 0.5635 -0.19132 0.5598 -0.18576 0.56003 C -0.18437 0.56304 -0.18385 0.56674 -0.18212 0.56905 C -0.17864 0.57345 -0.16962 0.57576 -0.16528 0.57645 C -0.15816 0.58131 -0.15087 0.58062 -0.14288 0.58154 C -0.13628 0.58547 -0.12917 0.58733 -0.12222 0.5901 C -0.1191 0.59126 -0.11389 0.59635 -0.11389 0.59635 C -0.10156 0.59426 -0.09844 0.59658 -0.09045 0.58894 C -0.08993 0.58779 -0.08941 0.58617 -0.08871 0.58524 C -0.08785 0.58409 -0.08646 0.58386 -0.08576 0.5827 C -0.08507 0.58177 -0.08559 0.57969 -0.08489 0.579 C -0.08333 0.57645 -0.07587 0.56697 -0.07361 0.56535 C -0.07135 0.5598 -0.06962 0.56119 -0.06614 0.55748 C -0.06128 0.5524 -0.05642 0.54638 -0.05121 0.54152 C -0.04757 0.53435 -0.04167 0.53296 -0.03628 0.52903 C -0.03472 0.52788 -0.03003 0.52348 -0.02795 0.52163 C -0.02639 0.52001 -0.01458 0.51816 -0.01319 0.51793 C -0.00312 0.51377 0.0092 0.51446 0.01979 0.51261 C 0.04115 0.50382 0.05972 0.50498 0.08333 0.50405 C 0.08768 0.49989 0.09115 0.4948 0.09549 0.49063 C 0.09809 0.47837 0.09393 0.49433 0.09913 0.48439 C 0.09983 0.483 0.09965 0.48069 0.10018 0.4793 C 0.10191 0.47375 0.10399 0.47005 0.10764 0.46681 C 0.1092 0.45779 0.10729 0.46611 0.11129 0.45663 C 0.1132 0.4527 0.11163 0.45385 0.1132 0.44923 C 0.11545 0.44321 0.11754 0.43882 0.11875 0.43211 C 0.1224 0.43465 0.12518 0.43789 0.12813 0.44182 C 0.13073 0.45385 0.13455 0.45732 0.14306 0.4594 C 0.15295 0.45779 0.16337 0.45501 0.17309 0.45177 C 0.17969 0.44298 0.17847 0.44136 0.18316 0.43211 C 0.18403 0.4291 0.1849 0.42609 0.18524 0.42332 C 0.18559 0.42077 0.18472 0.41754 0.18611 0.41592 C 0.18785 0.41383 0.19115 0.41499 0.19358 0.41453 C 0.21181 0.40689 0.22327 0.40921 0.24601 0.40828 C 0.25139 0.40643 0.25573 0.40273 0.26094 0.40088 C 0.26493 0.39949 0.27031 0.39857 0.27379 0.39579 C 0.27587 0.3944 0.27761 0.39255 0.27952 0.39093 C 0.28177 0.38908 0.28524 0.38353 0.28524 0.38353 C 0.28663 0.37937 0.28837 0.36271 0.28993 0.36109 C 0.29132 0.35971 0.29288 0.35947 0.29462 0.35855 C 0.30122 0.36063 0.29948 0.36526 0.30382 0.37104 C 0.30504 0.3759 0.30677 0.37682 0.31042 0.37844 C 0.31441 0.37682 0.31667 0.37312 0.32066 0.37104 C 0.32865 0.36641 0.33577 0.36433 0.34219 0.356 C 0.34254 0.35485 0.34306 0.35369 0.34306 0.3523 C 0.34306 0.3486 0.34149 0.3449 0.34219 0.3412 C 0.34219 0.34074 0.35018 0.34559 0.35156 0.34606 C 0.3533 0.34374 0.35521 0.34213 0.35712 0.33981 C 0.35972 0.33611 0.35886 0.33449 0.36094 0.32987 C 0.36198 0.32755 0.36354 0.3257 0.36441 0.32362 C 0.36528 0.322 0.3658 0.32038 0.36649 0.31876 C 0.3684 0.30743 0.37604 0.30766 0.38333 0.30627 C 0.38715 0.30442 0.39063 0.30164 0.39462 0.30002 C 0.39844 0.29632 0.40261 0.29216 0.40677 0.28892 C 0.41146 0.2755 0.40243 0.27782 0.39549 0.27504 C 0.38872 0.27527 0.35938 0.26718 0.34879 0.28129 C 0.34149 0.27643 0.33281 0.27319 0.32622 0.26648 C 0.32153 0.26139 0.31632 0.25284 0.31042 0.25029 C 0.31632 0.24983 0.32222 0.25006 0.32813 0.2489 C 0.33056 0.24844 0.33247 0.24543 0.33472 0.24405 C 0.34011 0.24104 0.34514 0.23734 0.35052 0.23525 C 0.35382 0.23248 0.35486 0.22924 0.35816 0.22646 C 0.3599 0.2223 0.3625 0.21953 0.36441 0.21536 C 0.36615 0.21582 0.36771 0.21698 0.36927 0.21652 C 0.37083 0.21606 0.37188 0.21444 0.37309 0.21282 C 0.37379 0.21189 0.375 0.20935 0.37396 0.20912 C 0.3691 0.20819 0.36406 0.20981 0.35903 0.21027 C 0.35243 0.2149 0.34636 0.21814 0.33941 0.22161 C 0.34323 0.20472 0.36094 0.19732 0.37118 0.18783 C 0.37257 0.18205 0.37031 0.18089 0.36649 0.17928 C 0.35781 0.17141 0.34636 0.17349 0.33663 0.17303 C 0.34653 0.16401 0.36059 0.16516 0.37188 0.16308 C 0.38038 0.15938 0.38733 0.15892 0.39636 0.15799 C 0.39896 0.15129 0.40035 0.15221 0.40486 0.14805 C 0.40816 0.14504 0.40677 0.14388 0.41042 0.1418 C 0.41493 0.13903 0.41684 0.13949 0.4217 0.1381 C 0.425 0.13717 0.42778 0.13463 0.4309 0.13324 C 0.43351 0.12885 0.43542 0.12468 0.43854 0.12075 C 0.43889 0.11612 0.44063 0.10942 0.43854 0.10456 C 0.4375 0.10178 0.43472 0.09693 0.43472 0.09693 C 0.43611 0.08443 0.43785 0.08582 0.44774 0.08467 C 0.44688 0.07102 0.44636 0.06269 0.43559 0.05853 C 0.43472 0.05714 0.43316 0.05644 0.43281 0.05459 C 0.43195 0.0502 0.43368 0.04488 0.43195 0.04095 C 0.43108 0.03909 0.42952 0.04372 0.42813 0.04465 C 0.42708 0.04534 0.4217 0.04696 0.42066 0.04719 C 0.41268 0.05459 0.39288 0.05506 0.38333 0.05714 C 0.37865 0.0539 0.37379 0.05228 0.36927 0.04858 C 0.36806 0.04326 0.36736 0.04118 0.36441 0.03724 C 0.36302 0.0266 0.36528 0.03424 0.36094 0.02845 C 0.3599 0.0273 0.3599 0.02545 0.35903 0.02475 C 0.35677 0.0229 0.35156 0.02105 0.35156 0.02105 C 0.35261 0.0155 0.35399 0.01018 0.35504 0.00486 C 0.35538 0.00347 0.35729 0.00324 0.35816 0.00231 C 0.36077 -0.00046 0.36111 -0.00162 0.36285 -0.00509 C 0.36406 -0.00995 0.36563 -0.01249 0.3684 -0.01619 C 0.37188 -0.03261 0.34792 -0.03053 0.34219 -0.03123 C 0.33542 -0.03331 0.32847 -0.03747 0.32257 -0.04233 C 0.31945 -0.04858 0.31962 -0.05505 0.31962 -0.06245 " pathEditMode="relative" ptsTypes="fffffffffffffffffffffffffffffffffffffffffffffffffffffffffffffffffffffffffffffffffffffffffffffffffffffffffffffffffffffffffffffffffffffffffffffffffA">
                                      <p:cBhvr>
                                        <p:cTn id="32" dur="3000" fill="hold"/>
                                        <p:tgtEl>
                                          <p:spTgt spid="15"/>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0.02917 -0.03007 C 0.0349 -0.04257 0.04201 -0.05112 0.04965 -0.06107 C 0.05104 -0.06292 0.05191 -0.06547 0.05347 -0.06732 C 0.05677 -0.07125 0.06372 -0.07842 0.06372 -0.07819 C 0.06667 -0.08513 0.07118 -0.09137 0.07587 -0.096 C 0.0783 -0.09855 0.08142 -0.10017 0.08333 -0.1034 C 0.08455 -0.10549 0.08542 -0.10803 0.08698 -0.10965 C 0.09705 -0.12075 0.0901 -0.10896 0.09913 -0.1196 C 0.10069 -0.12145 0.10139 -0.12422 0.10295 -0.12584 C 0.11007 -0.13324 0.12014 -0.13995 0.12813 -0.14574 C 0.13003 -0.14712 0.13108 -0.15036 0.13281 -0.15198 C 0.14132 -0.16008 0.15243 -0.16424 0.16181 -0.17072 C 0.17708 -0.18136 0.19323 -0.19084 0.21042 -0.19431 C 0.23212 -0.19038 0.21979 -0.192 0.24774 -0.19061 C 0.25156 -0.19015 0.25538 -0.19061 0.25903 -0.18945 C 0.26215 -0.1883 0.26493 -0.18043 0.26649 -0.17812 C 0.26944 -0.17373 0.27326 -0.16956 0.2776 -0.16817 C 0.27969 -0.16424 0.28264 -0.16239 0.2842 -0.15823 C 0.28663 -0.15198 0.28681 -0.1462 0.28802 -0.13949 C 0.28924 -0.13278 0.29115 -0.12931 0.29271 -0.1233 C 0.29392 -0.11867 0.29427 -0.11404 0.29549 -0.10965 C 0.29635 -0.10294 0.29757 -0.09623 0.29913 -0.08976 C 0.29948 -0.08027 0.29965 -0.07056 0.30017 -0.06107 C 0.30035 -0.05691 0.29983 -0.05251 0.30104 -0.04858 C 0.30156 -0.04719 0.30295 -0.05228 0.30295 -0.05205 " pathEditMode="relative" rAng="0" ptsTypes="ffffffffffffffffffffffffA">
                                      <p:cBhvr>
                                        <p:cTn id="36" dur="3000" fill="hold"/>
                                        <p:tgtEl>
                                          <p:spTgt spid="16"/>
                                        </p:tgtEl>
                                        <p:attrNameLst>
                                          <p:attrName>ppt_x</p:attrName>
                                          <p:attrName>ppt_y</p:attrName>
                                        </p:attrNameLst>
                                      </p:cBhvr>
                                      <p:rCtr x="13700" y="-8200"/>
                                    </p:animMotion>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0" nodeType="clickEffect">
                                  <p:stCondLst>
                                    <p:cond delay="0"/>
                                  </p:stCondLst>
                                  <p:childTnLst>
                                    <p:animMotion origin="layout" path="M -2.22222E-6 -6.80083E-6 C -0.00208 0.01017 0.00069 0.00046 -0.00469 0.00878 C -0.00712 0.01249 -0.00833 0.01711 -0.01024 0.02128 C -0.01146 0.02382 -0.01406 0.02868 -0.01406 0.02868 C -0.01528 0.034 -0.01771 0.03816 -0.01875 0.04371 C -0.01823 0.05505 -0.0191 0.07656 -0.00851 0.08096 C -0.0066 0.08258 -0.00469 0.08443 -0.00278 0.08605 C -0.00156 0.0872 0.00104 0.10501 0.00191 0.1071 C 0.00382 0.11218 0.00694 0.11843 0.00937 0.12329 C 0.01094 0.13485 0.01302 0.14596 0.0158 0.15706 C 0.01736 0.16307 0.01875 0.16747 0.02326 0.16932 C 0.02951 0.1751 0.0401 0.17603 0.04757 0.17927 C 0.05364 0.18551 0.0493 0.18135 0.05694 0.18806 C 0.05885 0.18968 0.0625 0.19315 0.0625 0.19315 C 0.06545 0.1987 0.06753 0.20518 0.0691 0.21165 C 0.07066 0.22877 0.07014 0.24913 0.0625 0.26393 C 0.06059 0.27249 0.05799 0.28151 0.05694 0.2903 C 0.05538 0.30349 0.05712 0.29632 0.05503 0.30395 C 0.05364 0.31713 0.05382 0.33055 0.05226 0.34374 C 0.05208 0.35461 0.05382 0.39648 0.04948 0.41475 C 0.04861 0.42863 0.04653 0.44413 0.05139 0.45708 C 0.05243 0.46449 0.05434 0.46911 0.05885 0.47328 C 0.06094 0.4823 0.06684 0.48484 0.07187 0.49063 C 0.0776 0.4971 0.08246 0.49733 0.08976 0.49942 C 0.10399 0.50335 0.11805 0.50381 0.13264 0.50566 C 0.14496 0.50936 0.15833 0.50797 0.17101 0.50936 C 0.20694 0.50867 0.22969 0.50821 0.26163 0.50566 C 0.27917 0.50196 0.27969 0.50335 0.30642 0.50427 C 0.3118 0.50682 0.31736 0.50844 0.32326 0.50936 C 0.32864 0.51168 0.3316 0.51214 0.33802 0.51306 C 0.35156 0.517 0.34375 0.51538 0.36163 0.51676 C 0.36441 0.51723 0.37014 0.51746 0.37292 0.52047 C 0.37743 0.52555 0.37621 0.53527 0.38125 0.54059 C 0.3868 0.54637 0.38455 0.54244 0.38976 0.5466 C 0.39878 0.55378 0.40208 0.5584 0.41302 0.56048 C 0.43767 0.55863 0.46198 0.55447 0.4868 0.55285 C 0.49948 0.54961 0.49305 0.551 0.50642 0.54915 C 0.51858 0.54545 0.53212 0.54614 0.54462 0.54429 C 0.55069 0.54198 0.55729 0.54082 0.56354 0.5392 C 0.56892 0.53643 0.57378 0.53434 0.57934 0.53296 C 0.58351 0.52486 0.58976 0.51838 0.59323 0.50936 C 0.59809 0.49687 0.59826 0.48345 0.60191 0.47073 C 0.6033 0.44182 0.60382 0.41221 0.60729 0.38352 C 0.60799 0.3671 0.60972 0.3523 0.61215 0.33633 C 0.61146 0.3169 0.61233 0.28267 0.59531 0.27411 C 0.58628 0.26139 0.56059 0.2637 0.54948 0.26277 C 0.54549 0.26254 0.54201 0.26208 0.53819 0.26162 C 0.52986 0.25838 0.52066 0.25745 0.51215 0.25537 C 0.50521 0.2519 0.51215 0.25491 0.49722 0.25283 C 0.49323 0.25213 0.48889 0.24959 0.48507 0.24774 C 0.47691 0.2482 0.46719 0.24704 0.45868 0.25028 C 0.44896 0.25422 0.44288 0.26694 0.43351 0.27156 C 0.42899 0.27735 0.42292 0.27874 0.41684 0.28012 C 0.40278 0.29261 0.38455 0.29377 0.36823 0.29886 C 0.34635 0.29817 0.32917 0.29562 0.30833 0.29261 C 0.28767 0.27966 0.2625 0.28637 0.23993 0.28521 C 0.21736 0.28614 0.21823 0.28591 0.20347 0.28891 C 0.18958 0.29585 0.1651 0.29678 0.15139 0.2977 C 0.14358 0.29909 0.1368 0.30164 0.12899 0.30256 C 0.11771 0.30858 0.10364 0.31043 0.09149 0.31251 C 0.07951 0.31713 0.06753 0.31737 0.05503 0.31875 C 0.04288 0.32338 0.03194 0.32407 0.01962 0.325 C 0.01337 0.32685 0.00712 0.32731 0.00087 0.3287 C -2.22222E-6 0.32916 -0.00087 0.32986 -0.00191 0.33009 C -0.0066 0.33125 -0.01146 0.33101 -0.01597 0.33263 C -0.02951 0.33749 -0.04254 0.34489 -0.05608 0.34744 C -0.07309 0.35854 -0.09913 0.36409 -0.11788 0.36733 C -0.12726 0.37103 -0.13698 0.37103 -0.1467 0.37242 C -0.15417 0.36594 -0.15781 0.35577 -0.16267 0.34628 C -0.16372 0.33633 -0.1658 0.32708 -0.16823 0.3176 C -0.17066 0.30765 -0.17031 0.29724 -0.17396 0.28776 C -0.17535 0.27989 -0.17604 0.27226 -0.17951 0.26532 C -0.1809 0.25491 -0.18438 0.24288 -0.18889 0.23409 C -0.19167 0.22229 -0.19826 0.21373 -0.20469 0.20541 C -0.21146 0.19662 -0.21424 0.18991 -0.2224 0.1832 C -0.2257 0.17742 -0.22847 0.17187 -0.23368 0.16932 C -0.23715 0.16261 -0.24149 0.15752 -0.24497 0.15081 C -0.24583 0.1492 -0.24774 0.14573 -0.24774 0.14573 C -0.24965 0.1374 -0.24705 0.14688 -0.25139 0.13832 C -0.25712 0.12699 -0.26024 0.11242 -0.26927 0.10455 C -0.27379 0.09507 -0.26788 0.1064 -0.27396 0.09831 C -0.27656 0.09484 -0.27691 0.09067 -0.27951 0.0872 C -0.28264 0.07402 -0.28576 0.05204 -0.2757 0.04371 C -0.2691 0.02868 -0.24844 0.04418 -0.23924 0.04741 C -0.23646 0.04834 -0.23368 0.04811 -0.2309 0.04857 C -0.22014 0.05435 -0.2092 0.0569 -0.19809 0.06106 C -0.19601 0.06291 -0.1934 0.06384 -0.19167 0.06615 C -0.18976 0.0687 -0.18854 0.07193 -0.18698 0.07471 C -0.18559 0.07702 -0.18316 0.08234 -0.18316 0.08234 C -0.18056 0.09345 -0.17795 0.10478 -0.17292 0.1145 C -0.16875 0.13185 -0.16597 0.14758 -0.15608 0.16076 C -0.14653 0.17348 -0.16111 0.15937 -0.15139 0.16816 C -0.15087 0.16932 -0.15035 0.17071 -0.14965 0.17187 C -0.14844 0.17372 -0.14688 0.1751 -0.14583 0.17695 C -0.14531 0.17811 -0.14566 0.17973 -0.14497 0.18066 C -0.14063 0.18759 -0.13368 0.19153 -0.12899 0.198 C -0.12587 0.2024 -0.12448 0.20841 -0.12153 0.21304 C -0.11719 0.21998 -0.11024 0.22784 -0.10469 0.23293 C -0.10399 0.23409 -0.10365 0.23571 -0.10278 0.23663 C -0.10208 0.23733 -0.10087 0.23687 -0.1 0.23779 C -0.09653 0.24242 -0.09566 0.24913 -0.09254 0.25398 C -0.08802 0.26162 -0.08142 0.26833 -0.0757 0.27411 C -0.07361 0.27874 -0.06024 0.29308 -0.05521 0.29516 C -0.04722 0.30302 -0.0408 0.31066 -0.03386 0.32014 C -0.03004 0.325 -0.02813 0.33356 -0.02431 0.33865 C -0.02118 0.34304 -0.01858 0.34397 -0.01511 0.34744 C -0.00608 0.35577 -0.00313 0.3634 0.00833 0.36617 C 0.01614 0.36571 0.02396 0.36571 0.03177 0.36479 C 0.03854 0.36386 0.04774 0.35738 0.0533 0.35253 C 0.06111 0.34559 0.05451 0.34859 0.06076 0.34628 C 0.07205 0.33032 0.05885 0.34744 0.06719 0.34004 C 0.07517 0.3331 0.08194 0.32338 0.09062 0.3176 C 0.09531 0.3095 0.10069 0.30279 0.10746 0.2977 C 0.11233 0.28845 0.12066 0.28174 0.12708 0.27411 C 0.1309 0.26948 0.13316 0.26393 0.13715 0.26023 C 0.13802 0.25907 0.13837 0.25769 0.13924 0.25653 C 0.14062 0.25468 0.14271 0.25375 0.14392 0.25167 C 0.14826 0.24404 0.14114 0.2482 0.14757 0.24543 C 0.15104 0.23617 0.1559 0.22738 0.16059 0.21929 C 0.16233 0.21165 0.16024 0.21952 0.16528 0.20934 C 0.16858 0.20309 0.17066 0.19477 0.17465 0.18921 C 0.17795 0.17649 0.18489 0.16562 0.19045 0.15452 C 0.19201 0.14873 0.19392 0.14503 0.19722 0.14087 C 0.19896 0.13555 0.2 0.13277 0.20347 0.12953 C 0.20573 0.11727 0.2026 0.12838 0.20833 0.11959 C 0.20885 0.11866 0.20868 0.11704 0.20937 0.11589 C 0.21389 0.1071 0.21996 0.09923 0.22517 0.0909 C 0.23698 0.07101 0.24687 0.0488 0.25781 0.02868 C 0.25903 0.0222 0.26076 0.01734 0.26424 0.01249 C 0.26788 -0.00139 0.27257 -0.01435 0.27743 -0.0273 C 0.2783 -0.03401 0.28038 -0.03794 0.28316 -0.04349 C 0.2842 -0.04905 0.28611 -0.05437 0.28767 -0.05969 C 0.2868 -0.07033 0.28854 -0.07403 0.28212 -0.07842 C 0.27778 -0.08768 0.27014 -0.07727 0.26614 -0.07218 " pathEditMode="relative" ptsTypes="fffffffffffffffffffffffffffffffffffffffffffffffffffffffffffffffffffffffffffffffffffffffffffffffffffffffffffffffffffffffffffffffffffffA">
                                      <p:cBhvr>
                                        <p:cTn id="40" dur="5000" fill="hold"/>
                                        <p:tgtEl>
                                          <p:spTgt spid="18"/>
                                        </p:tgtEl>
                                        <p:attrNameLst>
                                          <p:attrName>ppt_x</p:attrName>
                                          <p:attrName>ppt_y</p:attrName>
                                        </p:attrNameLst>
                                      </p:cBhvr>
                                    </p:animMotion>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linds(horizontal)">
                                      <p:cBhvr>
                                        <p:cTn id="50" dur="500"/>
                                        <p:tgtEl>
                                          <p:spTgt spid="27"/>
                                        </p:tgtEl>
                                      </p:cBhvr>
                                    </p:animEffect>
                                  </p:childTnLst>
                                </p:cTn>
                              </p:par>
                              <p:par>
                                <p:cTn id="51" presetID="3" presetClass="entr" presetSubtype="1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linds(horizontal)">
                                      <p:cBhvr>
                                        <p:cTn id="53" dur="500"/>
                                        <p:tgtEl>
                                          <p:spTgt spid="2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blinds(horizontal)">
                                      <p:cBhvr>
                                        <p:cTn id="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animBg="1"/>
      <p:bldP spid="22" grpId="0"/>
      <p:bldP spid="32" grpId="0"/>
      <p:bldP spid="3" grpId="0" animBg="1"/>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5458" y="1245870"/>
            <a:ext cx="11866542" cy="1446550"/>
          </a:xfrm>
          <a:prstGeom prst="rect">
            <a:avLst/>
          </a:prstGeom>
          <a:solidFill>
            <a:srgbClr val="FFFF00"/>
          </a:solidFill>
        </p:spPr>
        <p:txBody>
          <a:bodyPr wrap="square" rtlCol="0">
            <a:spAutoFit/>
          </a:bodyPr>
          <a:lstStyle/>
          <a:p>
            <a:pPr marL="685800" indent="-685800">
              <a:buFont typeface="Arial" panose="020B0604020202020204" pitchFamily="34" charset="0"/>
              <a:buChar char="•"/>
            </a:pPr>
            <a:r>
              <a:rPr lang="en-US" sz="4400" b="1" u="sng" dirty="0" smtClean="0">
                <a:solidFill>
                  <a:srgbClr val="0070C0"/>
                </a:solidFill>
              </a:rPr>
              <a:t>Thermodynamic </a:t>
            </a:r>
            <a:r>
              <a:rPr lang="en-US" sz="4400" b="1" dirty="0" smtClean="0"/>
              <a:t>change is `path independent’.</a:t>
            </a:r>
          </a:p>
          <a:p>
            <a:r>
              <a:rPr lang="en-US" sz="4400" b="1" dirty="0"/>
              <a:t> </a:t>
            </a:r>
            <a:r>
              <a:rPr lang="en-US" sz="4400" b="1" dirty="0" smtClean="0"/>
              <a:t>     </a:t>
            </a:r>
            <a:endParaRPr lang="en-US" sz="4400" dirty="0" smtClean="0"/>
          </a:p>
        </p:txBody>
      </p:sp>
      <p:sp>
        <p:nvSpPr>
          <p:cNvPr id="3" name="TextBox 2"/>
          <p:cNvSpPr txBox="1"/>
          <p:nvPr/>
        </p:nvSpPr>
        <p:spPr>
          <a:xfrm>
            <a:off x="1309511" y="282222"/>
            <a:ext cx="5023555" cy="707886"/>
          </a:xfrm>
          <a:prstGeom prst="rect">
            <a:avLst/>
          </a:prstGeom>
          <a:noFill/>
        </p:spPr>
        <p:txBody>
          <a:bodyPr wrap="square" rtlCol="0">
            <a:spAutoFit/>
          </a:bodyPr>
          <a:lstStyle/>
          <a:p>
            <a:r>
              <a:rPr lang="en-US" sz="4000" dirty="0" smtClean="0"/>
              <a:t>The Big Picture…</a:t>
            </a:r>
            <a:endParaRPr lang="en-US" sz="4000" dirty="0"/>
          </a:p>
        </p:txBody>
      </p:sp>
      <p:sp>
        <p:nvSpPr>
          <p:cNvPr id="4" name="TextBox 3"/>
          <p:cNvSpPr txBox="1"/>
          <p:nvPr/>
        </p:nvSpPr>
        <p:spPr>
          <a:xfrm>
            <a:off x="325458" y="3749040"/>
            <a:ext cx="11866542" cy="1569660"/>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en-US" sz="4800" b="1" dirty="0" smtClean="0"/>
              <a:t>   </a:t>
            </a:r>
            <a:r>
              <a:rPr lang="en-US" sz="4800" b="1" u="sng" dirty="0" smtClean="0">
                <a:solidFill>
                  <a:srgbClr val="FF0000"/>
                </a:solidFill>
              </a:rPr>
              <a:t>Kinetic</a:t>
            </a:r>
            <a:r>
              <a:rPr lang="en-US" sz="4800" b="1" dirty="0" smtClean="0"/>
              <a:t> change is all about the path…</a:t>
            </a:r>
          </a:p>
          <a:p>
            <a:r>
              <a:rPr lang="en-US" sz="4800" b="1" dirty="0" smtClean="0"/>
              <a:t>   It’s how you get from here to there.</a:t>
            </a:r>
            <a:endParaRPr lang="en-US" sz="4800" b="1" dirty="0"/>
          </a:p>
        </p:txBody>
      </p:sp>
    </p:spTree>
    <p:extLst>
      <p:ext uri="{BB962C8B-B14F-4D97-AF65-F5344CB8AC3E}">
        <p14:creationId xmlns:p14="http://schemas.microsoft.com/office/powerpoint/2010/main" val="27421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40089" y="1495953"/>
            <a:ext cx="8501051" cy="4512672"/>
          </a:xfrm>
          <a:prstGeom prst="rect">
            <a:avLst/>
          </a:prstGeom>
        </p:spPr>
      </p:pic>
      <p:sp>
        <p:nvSpPr>
          <p:cNvPr id="6" name="Oval 5"/>
          <p:cNvSpPr/>
          <p:nvPr/>
        </p:nvSpPr>
        <p:spPr>
          <a:xfrm>
            <a:off x="2595258" y="5085181"/>
            <a:ext cx="471199" cy="520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87552" y="0"/>
            <a:ext cx="9353588" cy="1446550"/>
          </a:xfrm>
          <a:prstGeom prst="rect">
            <a:avLst/>
          </a:prstGeom>
          <a:noFill/>
        </p:spPr>
        <p:txBody>
          <a:bodyPr wrap="square" rtlCol="0">
            <a:spAutoFit/>
          </a:bodyPr>
          <a:lstStyle/>
          <a:p>
            <a:r>
              <a:rPr lang="en-US" sz="4400" dirty="0" smtClean="0"/>
              <a:t>The Big Picture in Pictures: </a:t>
            </a:r>
          </a:p>
          <a:p>
            <a:r>
              <a:rPr lang="en-US" sz="4400" dirty="0" smtClean="0"/>
              <a:t>Reaction Coordinate Energy Diagram</a:t>
            </a:r>
            <a:endParaRPr lang="en-US" sz="4400" dirty="0"/>
          </a:p>
        </p:txBody>
      </p:sp>
      <p:sp>
        <p:nvSpPr>
          <p:cNvPr id="8" name="TextBox 7"/>
          <p:cNvSpPr txBox="1"/>
          <p:nvPr/>
        </p:nvSpPr>
        <p:spPr>
          <a:xfrm>
            <a:off x="320040" y="2995809"/>
            <a:ext cx="4279392" cy="707886"/>
          </a:xfrm>
          <a:prstGeom prst="rect">
            <a:avLst/>
          </a:prstGeom>
          <a:noFill/>
        </p:spPr>
        <p:txBody>
          <a:bodyPr wrap="square" rtlCol="0">
            <a:spAutoFit/>
          </a:bodyPr>
          <a:lstStyle/>
          <a:p>
            <a:r>
              <a:rPr lang="en-US" sz="4000" dirty="0" smtClean="0">
                <a:solidFill>
                  <a:srgbClr val="FF0000"/>
                </a:solidFill>
              </a:rPr>
              <a:t>The kinetic piece</a:t>
            </a:r>
            <a:endParaRPr lang="en-US" sz="4000" dirty="0">
              <a:solidFill>
                <a:srgbClr val="FF0000"/>
              </a:solidFill>
            </a:endParaRPr>
          </a:p>
        </p:txBody>
      </p:sp>
      <p:cxnSp>
        <p:nvCxnSpPr>
          <p:cNvPr id="10" name="Straight Connector 9"/>
          <p:cNvCxnSpPr/>
          <p:nvPr/>
        </p:nvCxnSpPr>
        <p:spPr>
          <a:xfrm flipH="1" flipV="1">
            <a:off x="4764024" y="2304288"/>
            <a:ext cx="1152854" cy="36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743718" y="5419537"/>
            <a:ext cx="1152854" cy="36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764023" y="2304288"/>
            <a:ext cx="1" cy="311524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05072" y="3349752"/>
            <a:ext cx="7589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4592" y="4453467"/>
            <a:ext cx="5248656" cy="769441"/>
          </a:xfrm>
          <a:prstGeom prst="rect">
            <a:avLst/>
          </a:prstGeom>
          <a:noFill/>
        </p:spPr>
        <p:txBody>
          <a:bodyPr wrap="square" rtlCol="0">
            <a:spAutoFit/>
          </a:bodyPr>
          <a:lstStyle/>
          <a:p>
            <a:r>
              <a:rPr lang="en-US" sz="4400" dirty="0" smtClean="0">
                <a:solidFill>
                  <a:srgbClr val="0070C0"/>
                </a:solidFill>
              </a:rPr>
              <a:t>The </a:t>
            </a:r>
            <a:r>
              <a:rPr lang="en-US" sz="4000" dirty="0" err="1" smtClean="0">
                <a:solidFill>
                  <a:srgbClr val="0070C0"/>
                </a:solidFill>
              </a:rPr>
              <a:t>thermo</a:t>
            </a:r>
            <a:r>
              <a:rPr lang="en-US" sz="4400" dirty="0" smtClean="0">
                <a:solidFill>
                  <a:srgbClr val="0070C0"/>
                </a:solidFill>
              </a:rPr>
              <a:t>. piece</a:t>
            </a:r>
            <a:endParaRPr lang="en-US" sz="4400" dirty="0">
              <a:solidFill>
                <a:srgbClr val="0070C0"/>
              </a:solidFill>
            </a:endParaRPr>
          </a:p>
        </p:txBody>
      </p:sp>
      <p:cxnSp>
        <p:nvCxnSpPr>
          <p:cNvPr id="20" name="Straight Connector 19"/>
          <p:cNvCxnSpPr/>
          <p:nvPr/>
        </p:nvCxnSpPr>
        <p:spPr>
          <a:xfrm flipH="1">
            <a:off x="4764023" y="5467766"/>
            <a:ext cx="1326592" cy="0"/>
          </a:xfrm>
          <a:prstGeom prst="line">
            <a:avLst/>
          </a:prstGeom>
          <a:ln w="539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4980303" y="4731776"/>
            <a:ext cx="1189428" cy="18288"/>
          </a:xfrm>
          <a:prstGeom prst="line">
            <a:avLst/>
          </a:prstGeom>
          <a:ln w="539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764024" y="4358640"/>
            <a:ext cx="0" cy="1109126"/>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187952" y="4913203"/>
            <a:ext cx="576071" cy="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38274" y="4632345"/>
            <a:ext cx="4266046" cy="2123658"/>
          </a:xfrm>
          <a:prstGeom prst="rect">
            <a:avLst/>
          </a:prstGeom>
          <a:solidFill>
            <a:schemeClr val="bg1"/>
          </a:solidFill>
        </p:spPr>
        <p:txBody>
          <a:bodyPr wrap="square" rtlCol="0">
            <a:spAutoFit/>
          </a:bodyPr>
          <a:lstStyle/>
          <a:p>
            <a:r>
              <a:rPr lang="en-US" sz="4400" dirty="0" smtClean="0">
                <a:solidFill>
                  <a:srgbClr val="0070C0"/>
                </a:solidFill>
              </a:rPr>
              <a:t>Free energy, </a:t>
            </a:r>
            <a:r>
              <a:rPr lang="en-US" sz="4400" dirty="0" smtClean="0">
                <a:solidFill>
                  <a:srgbClr val="0070C0"/>
                </a:solidFill>
                <a:sym typeface="Symbol" panose="05050102010706020507" pitchFamily="18" charset="2"/>
              </a:rPr>
              <a:t>G</a:t>
            </a:r>
          </a:p>
          <a:p>
            <a:r>
              <a:rPr lang="en-US" sz="4400" dirty="0" smtClean="0">
                <a:solidFill>
                  <a:srgbClr val="0070C0"/>
                </a:solidFill>
                <a:sym typeface="Symbol" panose="05050102010706020507" pitchFamily="18" charset="2"/>
              </a:rPr>
              <a:t>a `state’ function</a:t>
            </a:r>
          </a:p>
          <a:p>
            <a:r>
              <a:rPr lang="en-US" sz="4400" dirty="0">
                <a:solidFill>
                  <a:srgbClr val="0070C0"/>
                </a:solidFill>
                <a:sym typeface="Symbol" panose="05050102010706020507" pitchFamily="18" charset="2"/>
              </a:rPr>
              <a:t>p</a:t>
            </a:r>
            <a:r>
              <a:rPr lang="en-US" sz="4400" dirty="0" smtClean="0">
                <a:solidFill>
                  <a:srgbClr val="0070C0"/>
                </a:solidFill>
                <a:sym typeface="Symbol" panose="05050102010706020507" pitchFamily="18" charset="2"/>
              </a:rPr>
              <a:t>ath independent</a:t>
            </a:r>
            <a:endParaRPr lang="en-US" sz="4400" dirty="0">
              <a:solidFill>
                <a:srgbClr val="0070C0"/>
              </a:solidFill>
            </a:endParaRPr>
          </a:p>
        </p:txBody>
      </p:sp>
      <p:sp>
        <p:nvSpPr>
          <p:cNvPr id="38" name="TextBox 37"/>
          <p:cNvSpPr txBox="1"/>
          <p:nvPr/>
        </p:nvSpPr>
        <p:spPr>
          <a:xfrm>
            <a:off x="377838" y="1468745"/>
            <a:ext cx="4343402" cy="1200329"/>
          </a:xfrm>
          <a:prstGeom prst="rect">
            <a:avLst/>
          </a:prstGeom>
          <a:solidFill>
            <a:schemeClr val="bg1"/>
          </a:solidFill>
        </p:spPr>
        <p:txBody>
          <a:bodyPr wrap="square" rtlCol="0">
            <a:spAutoFit/>
          </a:bodyPr>
          <a:lstStyle/>
          <a:p>
            <a:r>
              <a:rPr lang="en-US" sz="3600" b="1" dirty="0" smtClean="0">
                <a:solidFill>
                  <a:srgbClr val="FF0000"/>
                </a:solidFill>
              </a:rPr>
              <a:t>Activation energy, </a:t>
            </a:r>
            <a:r>
              <a:rPr lang="en-US" sz="3600" b="1" dirty="0" err="1" smtClean="0">
                <a:solidFill>
                  <a:srgbClr val="FF0000"/>
                </a:solidFill>
              </a:rPr>
              <a:t>E</a:t>
            </a:r>
            <a:r>
              <a:rPr lang="en-US" sz="3600" b="1" baseline="-25000" dirty="0" err="1" smtClean="0">
                <a:solidFill>
                  <a:srgbClr val="FF0000"/>
                </a:solidFill>
              </a:rPr>
              <a:t>act</a:t>
            </a:r>
            <a:endParaRPr lang="en-US" sz="3600" b="1" dirty="0" smtClean="0">
              <a:solidFill>
                <a:srgbClr val="FF0000"/>
              </a:solidFill>
            </a:endParaRPr>
          </a:p>
          <a:p>
            <a:r>
              <a:rPr lang="en-US" sz="3600" b="1" dirty="0" smtClean="0">
                <a:solidFill>
                  <a:srgbClr val="FF0000"/>
                </a:solidFill>
              </a:rPr>
              <a:t>(depends on path)</a:t>
            </a:r>
            <a:endParaRPr lang="en-US" sz="3600" b="1" dirty="0">
              <a:solidFill>
                <a:srgbClr val="FF0000"/>
              </a:solidFill>
            </a:endParaRPr>
          </a:p>
        </p:txBody>
      </p:sp>
      <p:sp>
        <p:nvSpPr>
          <p:cNvPr id="39" name="TextBox 38"/>
          <p:cNvSpPr txBox="1"/>
          <p:nvPr/>
        </p:nvSpPr>
        <p:spPr>
          <a:xfrm>
            <a:off x="6971792" y="1190326"/>
            <a:ext cx="4747157" cy="1015663"/>
          </a:xfrm>
          <a:prstGeom prst="rect">
            <a:avLst/>
          </a:prstGeom>
          <a:solidFill>
            <a:schemeClr val="bg1"/>
          </a:solidFill>
        </p:spPr>
        <p:txBody>
          <a:bodyPr wrap="square" rtlCol="0">
            <a:spAutoFit/>
          </a:bodyPr>
          <a:lstStyle/>
          <a:p>
            <a:r>
              <a:rPr lang="en-US" sz="4400" dirty="0" smtClean="0">
                <a:solidFill>
                  <a:srgbClr val="FF0000"/>
                </a:solidFill>
              </a:rPr>
              <a:t>Transition state </a:t>
            </a:r>
            <a:r>
              <a:rPr lang="en-US" sz="6000" dirty="0" smtClean="0">
                <a:solidFill>
                  <a:srgbClr val="FF0000"/>
                </a:solidFill>
              </a:rPr>
              <a:t>*</a:t>
            </a:r>
            <a:endParaRPr lang="en-US" sz="6000" dirty="0">
              <a:solidFill>
                <a:srgbClr val="FF0000"/>
              </a:solidFill>
            </a:endParaRPr>
          </a:p>
        </p:txBody>
      </p:sp>
      <p:sp>
        <p:nvSpPr>
          <p:cNvPr id="40" name="Rectangle 39"/>
          <p:cNvSpPr/>
          <p:nvPr/>
        </p:nvSpPr>
        <p:spPr>
          <a:xfrm>
            <a:off x="8991361" y="3703695"/>
            <a:ext cx="585216" cy="52154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654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1"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grpId="0" nodeType="clickEffect">
                                  <p:stCondLst>
                                    <p:cond delay="0"/>
                                  </p:stCondLst>
                                  <p:childTnLst>
                                    <p:animMotion origin="layout" path="M -1.45833E-6 -0.03056 L -1.45833E-6 -0.03033 C 0.00899 -0.03148 0.01797 -0.03102 0.02695 -0.03334 C 0.03047 -0.03426 0.03333 -0.04398 0.03594 -0.04676 C 0.03867 -0.04931 0.04232 -0.04884 0.04492 -0.05209 C 0.05208 -0.06042 0.04779 -0.05625 0.05847 -0.06273 L 0.08099 -0.07593 L 0.08542 -0.07871 C 0.08698 -0.07963 0.08867 -0.07986 0.08998 -0.08125 C 0.09297 -0.08496 0.0961 -0.0882 0.09896 -0.0919 C 0.103 -0.09746 0.10612 -0.10579 0.11094 -0.1081 C 0.11237 -0.10857 0.11966 -0.11158 0.12149 -0.11343 C 0.12461 -0.11644 0.12748 -0.12037 0.13047 -0.12408 L 0.1349 -0.1294 C 0.13646 -0.13102 0.13815 -0.13241 0.13945 -0.13472 C 0.14271 -0.14051 0.14479 -0.14329 0.14688 -0.1507 C 0.15313 -0.17269 0.14206 -0.14167 0.15143 -0.16945 C 0.1612 -0.19815 0.15339 -0.175 0.16198 -0.19329 C 0.16901 -0.20857 0.16055 -0.19375 0.16797 -0.21204 C 0.16914 -0.21505 0.17097 -0.21736 0.1724 -0.21991 L 0.17539 -0.23611 C 0.17591 -0.23866 0.17604 -0.24167 0.17695 -0.24398 C 0.17891 -0.24931 0.18177 -0.25394 0.18294 -0.25996 L 0.18737 -0.28403 C 0.18789 -0.28658 0.18828 -0.28935 0.18893 -0.2919 C 0.18998 -0.29653 0.19115 -0.3007 0.19193 -0.30533 C 0.1931 -0.31227 0.19271 -0.3206 0.19492 -0.32662 C 0.20065 -0.34213 0.1957 -0.32732 0.19948 -0.34259 C 0.20026 -0.3463 0.20156 -0.34977 0.20248 -0.35324 C 0.20365 -0.35857 0.20404 -0.36435 0.20547 -0.36945 C 0.20807 -0.37894 0.20847 -0.37894 0.2099 -0.38796 C 0.21042 -0.39074 0.21185 -0.40324 0.21289 -0.40671 C 0.22057 -0.43102 0.21615 -0.41505 0.22344 -0.43079 C 0.22461 -0.4331 0.22513 -0.43658 0.22643 -0.43866 C 0.22917 -0.44283 0.23542 -0.44931 0.23542 -0.44908 C 0.2362 -0.45209 0.23972 -0.46551 0.24141 -0.46806 C 0.24271 -0.46968 0.2444 -0.46968 0.24597 -0.4706 C 0.24688 -0.47338 0.24753 -0.47662 0.24896 -0.47871 C 0.25013 -0.48033 0.25195 -0.48009 0.25339 -0.48125 C 0.25508 -0.48287 0.25638 -0.48519 0.25794 -0.48658 C 0.2599 -0.48866 0.26198 -0.49028 0.26393 -0.4919 C 0.27331 -0.49028 0.278 -0.49028 0.28633 -0.48658 C 0.28802 -0.48611 0.28958 -0.48542 0.29076 -0.48403 C 0.29414 -0.48079 0.29688 -0.47685 0.29987 -0.47338 C 0.30143 -0.47153 0.30313 -0.47037 0.30443 -0.46806 C 0.30781 -0.46204 0.30925 -0.45834 0.31341 -0.45463 C 0.31485 -0.45347 0.31641 -0.45301 0.31797 -0.45209 C 0.32539 -0.43218 0.31576 -0.45648 0.32539 -0.43611 C 0.33164 -0.42269 0.32474 -0.43241 0.33294 -0.42269 C 0.33399 -0.41991 0.33464 -0.4169 0.33594 -0.41459 C 0.33867 -0.41042 0.34492 -0.40394 0.34492 -0.40371 C 0.35235 -0.38426 0.34284 -0.40857 0.35248 -0.38796 C 0.35365 -0.38565 0.35443 -0.38264 0.35547 -0.38009 C 0.35703 -0.36829 0.35638 -0.36945 0.3599 -0.35857 C 0.36081 -0.35579 0.36172 -0.35301 0.36289 -0.3507 C 0.36419 -0.34838 0.36589 -0.34722 0.36745 -0.34537 C 0.37292 -0.33079 0.36745 -0.34306 0.37487 -0.33195 C 0.37656 -0.32963 0.37787 -0.32639 0.37943 -0.32408 C 0.38086 -0.32199 0.38255 -0.32084 0.38399 -0.31875 C 0.38711 -0.31366 0.39063 -0.30903 0.39297 -0.30278 C 0.39388 -0.3 0.39466 -0.29699 0.39597 -0.29468 C 0.39727 -0.29236 0.39896 -0.29121 0.40039 -0.28935 C 0.40143 -0.28658 0.40235 -0.28403 0.40339 -0.28125 C 0.40638 -0.27408 0.40964 -0.26736 0.41237 -0.25996 C 0.41341 -0.25741 0.41419 -0.25417 0.4155 -0.25209 C 0.41667 -0.24977 0.41849 -0.24838 0.41992 -0.24676 C 0.42617 -0.23009 0.41927 -0.2463 0.42748 -0.23334 C 0.43255 -0.22523 0.43516 -0.21713 0.44089 -0.21204 C 0.44232 -0.21065 0.44401 -0.21065 0.44544 -0.20926 C 0.44935 -0.20556 0.45378 -0.19699 0.45899 -0.19607 C 0.46641 -0.19445 0.47396 -0.19445 0.48138 -0.19329 C 0.48594 -0.19259 0.4905 -0.19167 0.49492 -0.19074 C 0.52188 -0.19352 0.51198 -0.19329 0.52487 -0.19329 L 0.528 -0.19861 " pathEditMode="relative" rAng="0" ptsTypes="AAAAAAAAAAAAAAAAAAAAAAAAAAAAAAAAAAAAAAAAAAAAAAAAAAAAAAAAAAAAAAAAAAAAAAAAAA">
                                      <p:cBhvr>
                                        <p:cTn id="58" dur="2000" fill="hold"/>
                                        <p:tgtEl>
                                          <p:spTgt spid="6"/>
                                        </p:tgtEl>
                                        <p:attrNameLst>
                                          <p:attrName>ppt_x</p:attrName>
                                          <p:attrName>ppt_y</p:attrName>
                                        </p:attrNameLst>
                                      </p:cBhvr>
                                      <p:rCtr x="26393" y="-23056"/>
                                    </p:animMotion>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16" grpId="0"/>
      <p:bldP spid="37" grpId="0" animBg="1"/>
      <p:bldP spid="38"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2768" y="1446550"/>
            <a:ext cx="9253959" cy="5180788"/>
          </a:xfrm>
          <a:prstGeom prst="rect">
            <a:avLst/>
          </a:prstGeom>
        </p:spPr>
      </p:pic>
      <p:sp>
        <p:nvSpPr>
          <p:cNvPr id="3" name="TextBox 2"/>
          <p:cNvSpPr txBox="1"/>
          <p:nvPr/>
        </p:nvSpPr>
        <p:spPr>
          <a:xfrm>
            <a:off x="841248" y="0"/>
            <a:ext cx="11210544" cy="1446550"/>
          </a:xfrm>
          <a:prstGeom prst="rect">
            <a:avLst/>
          </a:prstGeom>
          <a:noFill/>
        </p:spPr>
        <p:txBody>
          <a:bodyPr wrap="square" rtlCol="0">
            <a:spAutoFit/>
          </a:bodyPr>
          <a:lstStyle/>
          <a:p>
            <a:pPr marL="571500" indent="-571500">
              <a:buFont typeface="Arial" panose="020B0604020202020204" pitchFamily="34" charset="0"/>
              <a:buChar char="•"/>
            </a:pPr>
            <a:r>
              <a:rPr lang="en-US" sz="4400" b="1" dirty="0" smtClean="0"/>
              <a:t> </a:t>
            </a:r>
            <a:r>
              <a:rPr lang="en-US" sz="4400" b="1" dirty="0" smtClean="0">
                <a:solidFill>
                  <a:srgbClr val="FF0000"/>
                </a:solidFill>
              </a:rPr>
              <a:t>Different</a:t>
            </a:r>
            <a:r>
              <a:rPr lang="en-US" sz="4400" b="1" dirty="0" smtClean="0"/>
              <a:t> </a:t>
            </a:r>
            <a:r>
              <a:rPr lang="en-US" sz="4400" b="1" dirty="0" smtClean="0">
                <a:solidFill>
                  <a:srgbClr val="FF0000"/>
                </a:solidFill>
              </a:rPr>
              <a:t>paths</a:t>
            </a:r>
            <a:r>
              <a:rPr lang="en-US" sz="4400" b="1" dirty="0" smtClean="0"/>
              <a:t> for same net reaction</a:t>
            </a:r>
          </a:p>
          <a:p>
            <a:pPr marL="571500" indent="-571500">
              <a:buFont typeface="Arial" panose="020B0604020202020204" pitchFamily="34" charset="0"/>
              <a:buChar char="•"/>
            </a:pPr>
            <a:r>
              <a:rPr lang="en-US" sz="4400" b="1" dirty="0" smtClean="0">
                <a:solidFill>
                  <a:srgbClr val="0070C0"/>
                </a:solidFill>
              </a:rPr>
              <a:t>Same net </a:t>
            </a:r>
            <a:r>
              <a:rPr lang="en-US" sz="4400" b="1" dirty="0" smtClean="0">
                <a:solidFill>
                  <a:srgbClr val="0070C0"/>
                </a:solidFill>
                <a:sym typeface="Symbol" panose="05050102010706020507" pitchFamily="18" charset="2"/>
              </a:rPr>
              <a:t>G</a:t>
            </a:r>
            <a:endParaRPr lang="en-US" sz="4400" b="1" dirty="0">
              <a:solidFill>
                <a:srgbClr val="0070C0"/>
              </a:solidFill>
            </a:endParaRPr>
          </a:p>
        </p:txBody>
      </p:sp>
    </p:spTree>
    <p:extLst>
      <p:ext uri="{BB962C8B-B14F-4D97-AF65-F5344CB8AC3E}">
        <p14:creationId xmlns:p14="http://schemas.microsoft.com/office/powerpoint/2010/main" val="232474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219200" y="1761067"/>
            <a:ext cx="1490133" cy="225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2709333" y="3799417"/>
            <a:ext cx="1490133" cy="225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2400300" y="1464244"/>
            <a:ext cx="1085850" cy="2207644"/>
          </a:xfrm>
          <a:custGeom>
            <a:avLst/>
            <a:gdLst>
              <a:gd name="connsiteX0" fmla="*/ 0 w 1085850"/>
              <a:gd name="connsiteY0" fmla="*/ 250256 h 2207644"/>
              <a:gd name="connsiteX1" fmla="*/ 85725 w 1085850"/>
              <a:gd name="connsiteY1" fmla="*/ 178819 h 2207644"/>
              <a:gd name="connsiteX2" fmla="*/ 400050 w 1085850"/>
              <a:gd name="connsiteY2" fmla="*/ 7369 h 2207644"/>
              <a:gd name="connsiteX3" fmla="*/ 871538 w 1085850"/>
              <a:gd name="connsiteY3" fmla="*/ 450281 h 2207644"/>
              <a:gd name="connsiteX4" fmla="*/ 1085850 w 1085850"/>
              <a:gd name="connsiteY4" fmla="*/ 2207644 h 2207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50" h="2207644">
                <a:moveTo>
                  <a:pt x="0" y="250256"/>
                </a:moveTo>
                <a:cubicBezTo>
                  <a:pt x="9525" y="234778"/>
                  <a:pt x="19050" y="219300"/>
                  <a:pt x="85725" y="178819"/>
                </a:cubicBezTo>
                <a:cubicBezTo>
                  <a:pt x="152400" y="138338"/>
                  <a:pt x="269081" y="-37875"/>
                  <a:pt x="400050" y="7369"/>
                </a:cubicBezTo>
                <a:cubicBezTo>
                  <a:pt x="531019" y="52613"/>
                  <a:pt x="757238" y="83568"/>
                  <a:pt x="871538" y="450281"/>
                </a:cubicBezTo>
                <a:cubicBezTo>
                  <a:pt x="985838" y="816994"/>
                  <a:pt x="1035844" y="1512319"/>
                  <a:pt x="1085850" y="2207644"/>
                </a:cubicBezTo>
              </a:path>
            </a:pathLst>
          </a:custGeom>
          <a:noFill/>
          <a:ln w="5397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6600825" y="3821994"/>
            <a:ext cx="1490133" cy="225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658225" y="1783644"/>
            <a:ext cx="1490133" cy="225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7354344" y="1285874"/>
            <a:ext cx="1785172" cy="2428875"/>
          </a:xfrm>
          <a:custGeom>
            <a:avLst/>
            <a:gdLst>
              <a:gd name="connsiteX0" fmla="*/ 18006 w 1785172"/>
              <a:gd name="connsiteY0" fmla="*/ 2711426 h 2711426"/>
              <a:gd name="connsiteX1" fmla="*/ 75156 w 1785172"/>
              <a:gd name="connsiteY1" fmla="*/ 1597001 h 2711426"/>
              <a:gd name="connsiteX2" fmla="*/ 618081 w 1785172"/>
              <a:gd name="connsiteY2" fmla="*/ 125389 h 2711426"/>
              <a:gd name="connsiteX3" fmla="*/ 1646781 w 1785172"/>
              <a:gd name="connsiteY3" fmla="*/ 125389 h 2711426"/>
              <a:gd name="connsiteX4" fmla="*/ 1746794 w 1785172"/>
              <a:gd name="connsiteY4" fmla="*/ 525439 h 271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172" h="2711426">
                <a:moveTo>
                  <a:pt x="18006" y="2711426"/>
                </a:moveTo>
                <a:cubicBezTo>
                  <a:pt x="-3426" y="2369716"/>
                  <a:pt x="-24857" y="2028007"/>
                  <a:pt x="75156" y="1597001"/>
                </a:cubicBezTo>
                <a:cubicBezTo>
                  <a:pt x="175169" y="1165995"/>
                  <a:pt x="356144" y="370658"/>
                  <a:pt x="618081" y="125389"/>
                </a:cubicBezTo>
                <a:cubicBezTo>
                  <a:pt x="880019" y="-119880"/>
                  <a:pt x="1458662" y="58714"/>
                  <a:pt x="1646781" y="125389"/>
                </a:cubicBezTo>
                <a:cubicBezTo>
                  <a:pt x="1834900" y="192064"/>
                  <a:pt x="1790847" y="358751"/>
                  <a:pt x="1746794" y="525439"/>
                </a:cubicBezTo>
              </a:path>
            </a:pathLst>
          </a:custGeom>
          <a:noFill/>
          <a:ln w="60325">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1193" y="4314825"/>
            <a:ext cx="5586412" cy="2123658"/>
          </a:xfrm>
          <a:prstGeom prst="rect">
            <a:avLst/>
          </a:prstGeom>
          <a:noFill/>
        </p:spPr>
        <p:txBody>
          <a:bodyPr wrap="square" rtlCol="0">
            <a:spAutoFit/>
          </a:bodyPr>
          <a:lstStyle/>
          <a:p>
            <a:r>
              <a:rPr lang="en-US" sz="4400" b="1" dirty="0" smtClean="0">
                <a:solidFill>
                  <a:srgbClr val="FF0000"/>
                </a:solidFill>
              </a:rPr>
              <a:t>Exothermic: Heat comes out of system</a:t>
            </a:r>
          </a:p>
          <a:p>
            <a:r>
              <a:rPr lang="en-US" sz="4400" b="1" dirty="0" smtClean="0">
                <a:solidFill>
                  <a:srgbClr val="FF0000"/>
                </a:solidFill>
              </a:rPr>
              <a:t>=&gt; wants to do this </a:t>
            </a:r>
            <a:endParaRPr lang="en-US" sz="4400" b="1" dirty="0">
              <a:solidFill>
                <a:srgbClr val="FF0000"/>
              </a:solidFill>
            </a:endParaRPr>
          </a:p>
        </p:txBody>
      </p:sp>
      <p:sp>
        <p:nvSpPr>
          <p:cNvPr id="10" name="TextBox 9"/>
          <p:cNvSpPr txBox="1"/>
          <p:nvPr/>
        </p:nvSpPr>
        <p:spPr>
          <a:xfrm>
            <a:off x="6415089" y="4376380"/>
            <a:ext cx="5776912" cy="1938992"/>
          </a:xfrm>
          <a:prstGeom prst="rect">
            <a:avLst/>
          </a:prstGeom>
          <a:noFill/>
        </p:spPr>
        <p:txBody>
          <a:bodyPr wrap="square" rtlCol="0">
            <a:spAutoFit/>
          </a:bodyPr>
          <a:lstStyle/>
          <a:p>
            <a:r>
              <a:rPr lang="en-US" sz="4000" b="1" dirty="0" smtClean="0">
                <a:solidFill>
                  <a:srgbClr val="002060"/>
                </a:solidFill>
              </a:rPr>
              <a:t>Endothermic: Heat must be put into system</a:t>
            </a:r>
          </a:p>
          <a:p>
            <a:r>
              <a:rPr lang="en-US" sz="4000" b="1" dirty="0" smtClean="0">
                <a:solidFill>
                  <a:srgbClr val="002060"/>
                </a:solidFill>
              </a:rPr>
              <a:t>=&gt; doesn’t want to do this</a:t>
            </a:r>
            <a:endParaRPr lang="en-US" sz="4000" b="1" dirty="0">
              <a:solidFill>
                <a:srgbClr val="002060"/>
              </a:solidFill>
            </a:endParaRPr>
          </a:p>
        </p:txBody>
      </p:sp>
      <p:pic>
        <p:nvPicPr>
          <p:cNvPr id="11" name="Picture 10"/>
          <p:cNvPicPr>
            <a:picLocks noChangeAspect="1"/>
          </p:cNvPicPr>
          <p:nvPr/>
        </p:nvPicPr>
        <p:blipFill>
          <a:blip r:embed="rId2"/>
          <a:stretch>
            <a:fillRect/>
          </a:stretch>
        </p:blipFill>
        <p:spPr>
          <a:xfrm>
            <a:off x="4081058" y="601309"/>
            <a:ext cx="1866900" cy="2447925"/>
          </a:xfrm>
          <a:prstGeom prst="rect">
            <a:avLst/>
          </a:prstGeom>
        </p:spPr>
      </p:pic>
      <p:pic>
        <p:nvPicPr>
          <p:cNvPr id="12" name="Picture 11"/>
          <p:cNvPicPr>
            <a:picLocks noChangeAspect="1"/>
          </p:cNvPicPr>
          <p:nvPr/>
        </p:nvPicPr>
        <p:blipFill>
          <a:blip r:embed="rId3"/>
          <a:stretch>
            <a:fillRect/>
          </a:stretch>
        </p:blipFill>
        <p:spPr>
          <a:xfrm>
            <a:off x="8968107" y="2171349"/>
            <a:ext cx="3228126" cy="2143476"/>
          </a:xfrm>
          <a:prstGeom prst="rect">
            <a:avLst/>
          </a:prstGeom>
        </p:spPr>
      </p:pic>
      <p:sp>
        <p:nvSpPr>
          <p:cNvPr id="13" name="TextBox 12"/>
          <p:cNvSpPr txBox="1"/>
          <p:nvPr/>
        </p:nvSpPr>
        <p:spPr>
          <a:xfrm>
            <a:off x="1219200" y="2357438"/>
            <a:ext cx="2266950" cy="769441"/>
          </a:xfrm>
          <a:prstGeom prst="rect">
            <a:avLst/>
          </a:prstGeom>
          <a:noFill/>
        </p:spPr>
        <p:txBody>
          <a:bodyPr wrap="square" rtlCol="0">
            <a:spAutoFit/>
          </a:bodyPr>
          <a:lstStyle/>
          <a:p>
            <a:r>
              <a:rPr lang="en-US" sz="4400" dirty="0" smtClean="0">
                <a:sym typeface="Symbol" panose="05050102010706020507" pitchFamily="18" charset="2"/>
              </a:rPr>
              <a:t>H</a:t>
            </a:r>
            <a:r>
              <a:rPr lang="en-US" sz="4400" baseline="30000" dirty="0" smtClean="0">
                <a:sym typeface="Symbol" panose="05050102010706020507" pitchFamily="18" charset="2"/>
              </a:rPr>
              <a:t>o</a:t>
            </a:r>
            <a:r>
              <a:rPr lang="en-US" sz="4400" dirty="0" smtClean="0">
                <a:sym typeface="Symbol" panose="05050102010706020507" pitchFamily="18" charset="2"/>
              </a:rPr>
              <a:t> &lt; 0</a:t>
            </a:r>
            <a:endParaRPr lang="en-US" sz="4400" dirty="0"/>
          </a:p>
        </p:txBody>
      </p:sp>
      <p:sp>
        <p:nvSpPr>
          <p:cNvPr id="14" name="TextBox 13"/>
          <p:cNvSpPr txBox="1"/>
          <p:nvPr/>
        </p:nvSpPr>
        <p:spPr>
          <a:xfrm>
            <a:off x="6701157" y="363578"/>
            <a:ext cx="2266950" cy="769441"/>
          </a:xfrm>
          <a:prstGeom prst="rect">
            <a:avLst/>
          </a:prstGeom>
          <a:noFill/>
        </p:spPr>
        <p:txBody>
          <a:bodyPr wrap="square" rtlCol="0">
            <a:spAutoFit/>
          </a:bodyPr>
          <a:lstStyle/>
          <a:p>
            <a:r>
              <a:rPr lang="en-US" sz="4400" dirty="0" smtClean="0">
                <a:sym typeface="Symbol" panose="05050102010706020507" pitchFamily="18" charset="2"/>
              </a:rPr>
              <a:t>H</a:t>
            </a:r>
            <a:r>
              <a:rPr lang="en-US" sz="4400" baseline="30000" dirty="0" smtClean="0">
                <a:sym typeface="Symbol" panose="05050102010706020507" pitchFamily="18" charset="2"/>
              </a:rPr>
              <a:t>o</a:t>
            </a:r>
            <a:r>
              <a:rPr lang="en-US" sz="4400" dirty="0" smtClean="0">
                <a:sym typeface="Symbol" panose="05050102010706020507" pitchFamily="18" charset="2"/>
              </a:rPr>
              <a:t> &gt; 0</a:t>
            </a:r>
            <a:endParaRPr lang="en-US" sz="4400" dirty="0"/>
          </a:p>
        </p:txBody>
      </p:sp>
      <p:sp>
        <p:nvSpPr>
          <p:cNvPr id="2" name="TextBox 1"/>
          <p:cNvSpPr txBox="1"/>
          <p:nvPr/>
        </p:nvSpPr>
        <p:spPr>
          <a:xfrm>
            <a:off x="1049866" y="1772663"/>
            <a:ext cx="1828800" cy="584775"/>
          </a:xfrm>
          <a:prstGeom prst="rect">
            <a:avLst/>
          </a:prstGeom>
          <a:noFill/>
        </p:spPr>
        <p:txBody>
          <a:bodyPr wrap="square" rtlCol="0">
            <a:spAutoFit/>
          </a:bodyPr>
          <a:lstStyle/>
          <a:p>
            <a:r>
              <a:rPr lang="en-US" sz="3200" dirty="0" smtClean="0"/>
              <a:t>reactants</a:t>
            </a:r>
            <a:endParaRPr lang="en-US" sz="3200" dirty="0"/>
          </a:p>
        </p:txBody>
      </p:sp>
      <p:sp>
        <p:nvSpPr>
          <p:cNvPr id="15" name="TextBox 14"/>
          <p:cNvSpPr txBox="1"/>
          <p:nvPr/>
        </p:nvSpPr>
        <p:spPr>
          <a:xfrm>
            <a:off x="2539999" y="3821994"/>
            <a:ext cx="1828800" cy="584775"/>
          </a:xfrm>
          <a:prstGeom prst="rect">
            <a:avLst/>
          </a:prstGeom>
          <a:noFill/>
        </p:spPr>
        <p:txBody>
          <a:bodyPr wrap="square" rtlCol="0">
            <a:spAutoFit/>
          </a:bodyPr>
          <a:lstStyle/>
          <a:p>
            <a:r>
              <a:rPr lang="en-US" sz="3200" dirty="0" smtClean="0"/>
              <a:t>products</a:t>
            </a:r>
            <a:endParaRPr lang="en-US" sz="3200" dirty="0"/>
          </a:p>
        </p:txBody>
      </p:sp>
      <p:sp>
        <p:nvSpPr>
          <p:cNvPr id="16" name="TextBox 15"/>
          <p:cNvSpPr txBox="1"/>
          <p:nvPr/>
        </p:nvSpPr>
        <p:spPr>
          <a:xfrm>
            <a:off x="6450213" y="3833282"/>
            <a:ext cx="1828800" cy="584775"/>
          </a:xfrm>
          <a:prstGeom prst="rect">
            <a:avLst/>
          </a:prstGeom>
          <a:noFill/>
        </p:spPr>
        <p:txBody>
          <a:bodyPr wrap="square" rtlCol="0">
            <a:spAutoFit/>
          </a:bodyPr>
          <a:lstStyle/>
          <a:p>
            <a:r>
              <a:rPr lang="en-US" sz="3200" dirty="0" smtClean="0"/>
              <a:t>reactants</a:t>
            </a:r>
            <a:endParaRPr lang="en-US" sz="3200" dirty="0"/>
          </a:p>
        </p:txBody>
      </p:sp>
      <p:sp>
        <p:nvSpPr>
          <p:cNvPr id="17" name="TextBox 16"/>
          <p:cNvSpPr txBox="1"/>
          <p:nvPr/>
        </p:nvSpPr>
        <p:spPr>
          <a:xfrm>
            <a:off x="9591071" y="1111623"/>
            <a:ext cx="1828800" cy="584775"/>
          </a:xfrm>
          <a:prstGeom prst="rect">
            <a:avLst/>
          </a:prstGeom>
          <a:noFill/>
        </p:spPr>
        <p:txBody>
          <a:bodyPr wrap="square" rtlCol="0">
            <a:spAutoFit/>
          </a:bodyPr>
          <a:lstStyle/>
          <a:p>
            <a:r>
              <a:rPr lang="en-US" sz="3200" dirty="0" smtClean="0"/>
              <a:t>products</a:t>
            </a:r>
            <a:endParaRPr lang="en-US" sz="3200" dirty="0"/>
          </a:p>
        </p:txBody>
      </p:sp>
    </p:spTree>
    <p:extLst>
      <p:ext uri="{BB962C8B-B14F-4D97-AF65-F5344CB8AC3E}">
        <p14:creationId xmlns:p14="http://schemas.microsoft.com/office/powerpoint/2010/main" val="50075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0" grpId="0"/>
      <p:bldP spid="13" grpId="0"/>
      <p:bldP spid="14"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2983548" y="2652713"/>
            <a:ext cx="5931853" cy="1552575"/>
          </a:xfrm>
          <a:prstGeom prst="rect">
            <a:avLst/>
          </a:prstGeom>
          <a:noFill/>
          <a:ln w="9525">
            <a:noFill/>
            <a:miter lim="800000"/>
            <a:headEnd/>
            <a:tailEnd/>
          </a:ln>
        </p:spPr>
      </p:pic>
      <p:sp>
        <p:nvSpPr>
          <p:cNvPr id="3" name="TextBox 2"/>
          <p:cNvSpPr txBox="1"/>
          <p:nvPr/>
        </p:nvSpPr>
        <p:spPr>
          <a:xfrm>
            <a:off x="2286000" y="838201"/>
            <a:ext cx="8153400" cy="1877437"/>
          </a:xfrm>
          <a:prstGeom prst="rect">
            <a:avLst/>
          </a:prstGeom>
          <a:noFill/>
        </p:spPr>
        <p:txBody>
          <a:bodyPr wrap="square" rtlCol="0">
            <a:spAutoFit/>
          </a:bodyPr>
          <a:lstStyle/>
          <a:p>
            <a:r>
              <a:rPr lang="en-US" sz="2400" b="1" dirty="0"/>
              <a:t>Assume two boxes are connected by a stop cock and heavily insulated so that no energy goes in or out in either work or heat forms. Initially, one box is evacuated while the other has gas, with the stopcock closed.</a:t>
            </a:r>
          </a:p>
          <a:p>
            <a:endParaRPr lang="en-US" sz="2000" dirty="0"/>
          </a:p>
        </p:txBody>
      </p:sp>
      <p:sp>
        <p:nvSpPr>
          <p:cNvPr id="4" name="TextBox 3"/>
          <p:cNvSpPr txBox="1"/>
          <p:nvPr/>
        </p:nvSpPr>
        <p:spPr>
          <a:xfrm>
            <a:off x="237744" y="152401"/>
            <a:ext cx="11954256" cy="646331"/>
          </a:xfrm>
          <a:prstGeom prst="rect">
            <a:avLst/>
          </a:prstGeom>
          <a:noFill/>
        </p:spPr>
        <p:txBody>
          <a:bodyPr wrap="square" rtlCol="0">
            <a:spAutoFit/>
          </a:bodyPr>
          <a:lstStyle/>
          <a:p>
            <a:r>
              <a:rPr lang="en-US" sz="3600" b="1" dirty="0" smtClean="0"/>
              <a:t>Evidence of something besides energy that drives processes</a:t>
            </a:r>
            <a:r>
              <a:rPr lang="en-US" dirty="0" smtClean="0"/>
              <a:t>: </a:t>
            </a:r>
            <a:endParaRPr lang="en-US" dirty="0"/>
          </a:p>
        </p:txBody>
      </p:sp>
      <p:sp>
        <p:nvSpPr>
          <p:cNvPr id="5" name="TextBox 4"/>
          <p:cNvSpPr txBox="1"/>
          <p:nvPr/>
        </p:nvSpPr>
        <p:spPr>
          <a:xfrm>
            <a:off x="6227064" y="2208075"/>
            <a:ext cx="2971800" cy="1754326"/>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sp>
        <p:nvSpPr>
          <p:cNvPr id="6" name="TextBox 5"/>
          <p:cNvSpPr txBox="1"/>
          <p:nvPr/>
        </p:nvSpPr>
        <p:spPr>
          <a:xfrm>
            <a:off x="2438400" y="3962401"/>
            <a:ext cx="7696200" cy="954107"/>
          </a:xfrm>
          <a:prstGeom prst="rect">
            <a:avLst/>
          </a:prstGeom>
          <a:noFill/>
        </p:spPr>
        <p:txBody>
          <a:bodyPr wrap="square" rtlCol="0">
            <a:spAutoFit/>
          </a:bodyPr>
          <a:lstStyle/>
          <a:p>
            <a:r>
              <a:rPr lang="en-US" sz="2800" b="1" dirty="0"/>
              <a:t>What happens when the stopcock is turned to connect the two boxes ? </a:t>
            </a:r>
          </a:p>
        </p:txBody>
      </p:sp>
      <p:pic>
        <p:nvPicPr>
          <p:cNvPr id="7" name="Picture 6"/>
          <p:cNvPicPr/>
          <p:nvPr/>
        </p:nvPicPr>
        <p:blipFill>
          <a:blip r:embed="rId2" cstate="print"/>
          <a:srcRect/>
          <a:stretch>
            <a:fillRect/>
          </a:stretch>
        </p:blipFill>
        <p:spPr bwMode="auto">
          <a:xfrm>
            <a:off x="2209801" y="5029201"/>
            <a:ext cx="5931853" cy="1552575"/>
          </a:xfrm>
          <a:prstGeom prst="rect">
            <a:avLst/>
          </a:prstGeom>
          <a:noFill/>
          <a:ln w="9525">
            <a:noFill/>
            <a:miter lim="800000"/>
            <a:headEnd/>
            <a:tailEnd/>
          </a:ln>
        </p:spPr>
      </p:pic>
      <p:cxnSp>
        <p:nvCxnSpPr>
          <p:cNvPr id="9" name="Straight Arrow Connector 8"/>
          <p:cNvCxnSpPr/>
          <p:nvPr/>
        </p:nvCxnSpPr>
        <p:spPr>
          <a:xfrm>
            <a:off x="5029200" y="5638800"/>
            <a:ext cx="609600" cy="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229600" y="5029201"/>
            <a:ext cx="2438400" cy="1015663"/>
          </a:xfrm>
          <a:prstGeom prst="rect">
            <a:avLst/>
          </a:prstGeom>
          <a:solidFill>
            <a:srgbClr val="FFFF00"/>
          </a:solidFill>
        </p:spPr>
        <p:txBody>
          <a:bodyPr wrap="square" rtlCol="0">
            <a:spAutoFit/>
          </a:bodyPr>
          <a:lstStyle/>
          <a:p>
            <a:r>
              <a:rPr lang="en-US" sz="2000" b="1" dirty="0"/>
              <a:t>Both boxes fill and end up with equal concentrations of gas</a:t>
            </a:r>
          </a:p>
        </p:txBody>
      </p:sp>
    </p:spTree>
    <p:extLst>
      <p:ext uri="{BB962C8B-B14F-4D97-AF65-F5344CB8AC3E}">
        <p14:creationId xmlns:p14="http://schemas.microsoft.com/office/powerpoint/2010/main" val="367840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2971800" y="2590801"/>
            <a:ext cx="6229350" cy="1552575"/>
          </a:xfrm>
          <a:prstGeom prst="rect">
            <a:avLst/>
          </a:prstGeom>
          <a:noFill/>
          <a:ln w="9525">
            <a:noFill/>
            <a:miter lim="800000"/>
            <a:headEnd/>
            <a:tailEnd/>
          </a:ln>
        </p:spPr>
      </p:pic>
      <p:sp>
        <p:nvSpPr>
          <p:cNvPr id="3" name="TextBox 2"/>
          <p:cNvSpPr txBox="1"/>
          <p:nvPr/>
        </p:nvSpPr>
        <p:spPr>
          <a:xfrm>
            <a:off x="475488" y="304801"/>
            <a:ext cx="10826496" cy="2554545"/>
          </a:xfrm>
          <a:prstGeom prst="rect">
            <a:avLst/>
          </a:prstGeom>
          <a:noFill/>
        </p:spPr>
        <p:txBody>
          <a:bodyPr wrap="square" rtlCol="0">
            <a:spAutoFit/>
          </a:bodyPr>
          <a:lstStyle/>
          <a:p>
            <a:r>
              <a:rPr lang="en-US" sz="4000" b="1" dirty="0"/>
              <a:t>Similarly, if two different gases with equal energy are in two separate boxes , with stopcock closed, what happens when the stop cock opens ???</a:t>
            </a:r>
          </a:p>
          <a:p>
            <a:endParaRPr lang="en-US" sz="4000" b="1" dirty="0"/>
          </a:p>
        </p:txBody>
      </p:sp>
      <p:sp>
        <p:nvSpPr>
          <p:cNvPr id="4" name="TextBox 3"/>
          <p:cNvSpPr txBox="1"/>
          <p:nvPr/>
        </p:nvSpPr>
        <p:spPr>
          <a:xfrm>
            <a:off x="8077200" y="4800601"/>
            <a:ext cx="4114800" cy="1569660"/>
          </a:xfrm>
          <a:prstGeom prst="rect">
            <a:avLst/>
          </a:prstGeom>
          <a:noFill/>
        </p:spPr>
        <p:txBody>
          <a:bodyPr wrap="square" rtlCol="0">
            <a:spAutoFit/>
          </a:bodyPr>
          <a:lstStyle/>
          <a:p>
            <a:r>
              <a:rPr lang="en-US" sz="3200" b="1" dirty="0"/>
              <a:t>WHY  ???</a:t>
            </a:r>
          </a:p>
          <a:p>
            <a:r>
              <a:rPr lang="en-US" sz="3200" b="1" dirty="0"/>
              <a:t>WHAT `</a:t>
            </a:r>
            <a:r>
              <a:rPr lang="en-US" sz="3200" b="1" i="1" dirty="0">
                <a:solidFill>
                  <a:srgbClr val="FF0000"/>
                </a:solidFill>
              </a:rPr>
              <a:t>FORCE</a:t>
            </a:r>
            <a:r>
              <a:rPr lang="en-US" sz="3200" b="1" dirty="0"/>
              <a:t>’ DRIVES THESE EFFECTS ?</a:t>
            </a:r>
          </a:p>
        </p:txBody>
      </p:sp>
      <p:sp>
        <p:nvSpPr>
          <p:cNvPr id="5" name="TextBox 4"/>
          <p:cNvSpPr txBox="1"/>
          <p:nvPr/>
        </p:nvSpPr>
        <p:spPr>
          <a:xfrm>
            <a:off x="6477000" y="2590800"/>
            <a:ext cx="3276600" cy="1477328"/>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p:txBody>
      </p:sp>
      <p:pic>
        <p:nvPicPr>
          <p:cNvPr id="6" name="Picture 5"/>
          <p:cNvPicPr/>
          <p:nvPr/>
        </p:nvPicPr>
        <p:blipFill>
          <a:blip r:embed="rId2" cstate="print"/>
          <a:srcRect/>
          <a:stretch>
            <a:fillRect/>
          </a:stretch>
        </p:blipFill>
        <p:spPr bwMode="auto">
          <a:xfrm>
            <a:off x="1600200" y="4419601"/>
            <a:ext cx="6229350" cy="1552575"/>
          </a:xfrm>
          <a:prstGeom prst="rect">
            <a:avLst/>
          </a:prstGeom>
          <a:noFill/>
          <a:ln w="9525">
            <a:noFill/>
            <a:miter lim="800000"/>
            <a:headEnd/>
            <a:tailEnd/>
          </a:ln>
        </p:spPr>
      </p:pic>
      <p:cxnSp>
        <p:nvCxnSpPr>
          <p:cNvPr id="8" name="Straight Arrow Connector 7"/>
          <p:cNvCxnSpPr/>
          <p:nvPr/>
        </p:nvCxnSpPr>
        <p:spPr>
          <a:xfrm>
            <a:off x="4648200" y="5181600"/>
            <a:ext cx="533400" cy="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71800" y="3729187"/>
            <a:ext cx="4648200" cy="954107"/>
          </a:xfrm>
          <a:prstGeom prst="rect">
            <a:avLst/>
          </a:prstGeom>
          <a:solidFill>
            <a:srgbClr val="FFFF00"/>
          </a:solidFill>
        </p:spPr>
        <p:txBody>
          <a:bodyPr wrap="square" rtlCol="0">
            <a:spAutoFit/>
          </a:bodyPr>
          <a:lstStyle/>
          <a:p>
            <a:r>
              <a:rPr lang="en-US" sz="2800" b="1" dirty="0"/>
              <a:t>They mix until evenly distributed on both sides</a:t>
            </a:r>
          </a:p>
        </p:txBody>
      </p:sp>
    </p:spTree>
    <p:extLst>
      <p:ext uri="{BB962C8B-B14F-4D97-AF65-F5344CB8AC3E}">
        <p14:creationId xmlns:p14="http://schemas.microsoft.com/office/powerpoint/2010/main" val="374268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linds(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384</Words>
  <Application>Microsoft Office PowerPoint</Application>
  <PresentationFormat>Widescreen</PresentationFormat>
  <Paragraphs>71</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Alfred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Fong, Jerry</dc:creator>
  <cp:lastModifiedBy>Fong, Jerry</cp:lastModifiedBy>
  <cp:revision>42</cp:revision>
  <dcterms:created xsi:type="dcterms:W3CDTF">2017-10-10T15:47:13Z</dcterms:created>
  <dcterms:modified xsi:type="dcterms:W3CDTF">2017-10-14T02:19:32Z</dcterms:modified>
</cp:coreProperties>
</file>