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4" r:id="rId2"/>
    <p:sldId id="266" r:id="rId3"/>
    <p:sldId id="268" r:id="rId4"/>
    <p:sldId id="269" r:id="rId5"/>
    <p:sldId id="267" r:id="rId6"/>
    <p:sldId id="282" r:id="rId7"/>
    <p:sldId id="273" r:id="rId8"/>
    <p:sldId id="271" r:id="rId9"/>
    <p:sldId id="272" r:id="rId10"/>
    <p:sldId id="274" r:id="rId11"/>
    <p:sldId id="276" r:id="rId12"/>
    <p:sldId id="275" r:id="rId13"/>
    <p:sldId id="277" r:id="rId14"/>
    <p:sldId id="278" r:id="rId15"/>
    <p:sldId id="279" r:id="rId16"/>
    <p:sldId id="281" r:id="rId17"/>
    <p:sldId id="280" r:id="rId18"/>
    <p:sldId id="284" r:id="rId19"/>
    <p:sldId id="28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0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57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3F8F5-C9C1-44D5-84EB-B621E93C6F6C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215768-5B45-44C8-AD7D-13027500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046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9A0D0-6EA2-4165-BB7D-59E9D51AEF1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5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99A0D0-6EA2-4165-BB7D-59E9D51AEF1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46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2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9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6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8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2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6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7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7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7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24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8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7540E-5B1D-4FE4-B855-2BE1B8DA4E2E}" type="datetimeFigureOut">
              <a:rPr lang="en-US" smtClean="0"/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D99C3-47B6-41A7-A99D-C0EB6EEC44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1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1952" y="1572768"/>
            <a:ext cx="10290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The short answer:  </a:t>
            </a:r>
            <a:r>
              <a:rPr lang="en-US" sz="4800" dirty="0" smtClean="0">
                <a:solidFill>
                  <a:srgbClr val="FF0000"/>
                </a:solidFill>
              </a:rPr>
              <a:t>entropy  = </a:t>
            </a:r>
            <a:r>
              <a:rPr lang="en-US" sz="4800" dirty="0">
                <a:solidFill>
                  <a:srgbClr val="FF0000"/>
                </a:solidFill>
                <a:sym typeface="Symbol" panose="05050102010706020507" pitchFamily="18" charset="2"/>
              </a:rPr>
              <a:t>S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8632" y="2403765"/>
            <a:ext cx="99852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0000"/>
                </a:solidFill>
              </a:rPr>
              <a:t>S</a:t>
            </a:r>
            <a:r>
              <a:rPr lang="en-US" sz="4000" dirty="0" smtClean="0"/>
              <a:t> is loosely a measure of `system’ chaos</a:t>
            </a:r>
          </a:p>
          <a:p>
            <a:endParaRPr lang="en-US" sz="40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FF0000"/>
                </a:solidFill>
              </a:rPr>
              <a:t>S</a:t>
            </a:r>
            <a:r>
              <a:rPr lang="en-US" sz="4000" dirty="0" smtClean="0"/>
              <a:t> is more precisely a measure of the degrees of freedom  of a system=#`microstates’</a:t>
            </a:r>
            <a:endParaRPr lang="en-US" sz="4000" dirty="0"/>
          </a:p>
          <a:p>
            <a:r>
              <a:rPr lang="en-US" sz="4000" dirty="0"/>
              <a:t> </a:t>
            </a:r>
            <a:r>
              <a:rPr lang="en-US" sz="4000" dirty="0" smtClean="0"/>
              <a:t>            (see text Fig 6.5- penny example)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8268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" y="1728757"/>
            <a:ext cx="11287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2C</a:t>
            </a:r>
            <a:r>
              <a:rPr lang="en-US" sz="4000" baseline="-25000" dirty="0" smtClean="0"/>
              <a:t>7</a:t>
            </a:r>
            <a:r>
              <a:rPr lang="en-US" sz="4000" dirty="0" smtClean="0"/>
              <a:t>H</a:t>
            </a:r>
            <a:r>
              <a:rPr lang="en-US" sz="4000" baseline="-25000" dirty="0" smtClean="0"/>
              <a:t>5</a:t>
            </a:r>
            <a:r>
              <a:rPr lang="en-US" sz="4000" dirty="0" smtClean="0"/>
              <a:t>N</a:t>
            </a:r>
            <a:r>
              <a:rPr lang="en-US" sz="4000" baseline="-25000" dirty="0" smtClean="0"/>
              <a:t>3</a:t>
            </a:r>
            <a:r>
              <a:rPr lang="en-US" sz="4000" dirty="0" smtClean="0"/>
              <a:t>O</a:t>
            </a:r>
            <a:r>
              <a:rPr lang="en-US" sz="4000" baseline="-25000" dirty="0" smtClean="0"/>
              <a:t>8</a:t>
            </a:r>
            <a:r>
              <a:rPr lang="en-US" sz="4000" dirty="0" smtClean="0"/>
              <a:t> </a:t>
            </a:r>
            <a:r>
              <a:rPr lang="en-US" sz="4000" dirty="0" smtClean="0">
                <a:sym typeface="Wingdings" panose="05000000000000000000" pitchFamily="2" charset="2"/>
              </a:rPr>
              <a:t> 3N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 +5H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O + 7CO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 + 7C + 1084 kJ/</a:t>
            </a:r>
            <a:r>
              <a:rPr lang="en-US" sz="4000" dirty="0" err="1" smtClean="0">
                <a:sym typeface="Wingdings" panose="05000000000000000000" pitchFamily="2" charset="2"/>
              </a:rPr>
              <a:t>mol</a:t>
            </a:r>
            <a:r>
              <a:rPr lang="en-US" sz="4000" dirty="0" smtClean="0">
                <a:sym typeface="Wingdings" panose="05000000000000000000" pitchFamily="2" charset="2"/>
              </a:rPr>
              <a:t>     </a:t>
            </a:r>
            <a:endParaRPr lang="en-US" sz="4000" dirty="0" smtClean="0"/>
          </a:p>
          <a:p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28625" y="700088"/>
            <a:ext cx="11763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Guess the sign of </a:t>
            </a:r>
            <a:r>
              <a:rPr lang="en-US" sz="4000" dirty="0" smtClean="0">
                <a:sym typeface="Symbol" panose="05050102010706020507" pitchFamily="18" charset="2"/>
              </a:rPr>
              <a:t>H and S for the reactions below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757362" y="2590531"/>
            <a:ext cx="28146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TNT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5" y="3773089"/>
            <a:ext cx="11668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4C</a:t>
            </a:r>
            <a:r>
              <a:rPr lang="en-US" sz="4000" baseline="-25000" dirty="0" smtClean="0"/>
              <a:t>3</a:t>
            </a:r>
            <a:r>
              <a:rPr lang="en-US" sz="4000" dirty="0" smtClean="0"/>
              <a:t>H</a:t>
            </a:r>
            <a:r>
              <a:rPr lang="en-US" sz="4000" baseline="-25000" dirty="0" smtClean="0"/>
              <a:t>5</a:t>
            </a:r>
            <a:r>
              <a:rPr lang="en-US" sz="4000" dirty="0" smtClean="0"/>
              <a:t>N</a:t>
            </a:r>
            <a:r>
              <a:rPr lang="en-US" sz="4000" baseline="-25000" dirty="0" smtClean="0"/>
              <a:t>3</a:t>
            </a:r>
            <a:r>
              <a:rPr lang="en-US" sz="4000" dirty="0" smtClean="0"/>
              <a:t>O</a:t>
            </a:r>
            <a:r>
              <a:rPr lang="en-US" sz="4000" baseline="-25000" dirty="0"/>
              <a:t>9</a:t>
            </a:r>
            <a:r>
              <a:rPr lang="en-US" sz="4000" dirty="0" smtClean="0"/>
              <a:t> </a:t>
            </a:r>
            <a:r>
              <a:rPr lang="en-US" sz="4000" dirty="0" smtClean="0">
                <a:sym typeface="Wingdings" panose="05000000000000000000" pitchFamily="2" charset="2"/>
              </a:rPr>
              <a:t> 6N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 +10H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O + 12CO + 7O</a:t>
            </a:r>
            <a:r>
              <a:rPr lang="en-US" sz="4000" baseline="-25000" dirty="0" smtClean="0">
                <a:sym typeface="Wingdings" panose="05000000000000000000" pitchFamily="2" charset="2"/>
              </a:rPr>
              <a:t>2</a:t>
            </a:r>
            <a:r>
              <a:rPr lang="en-US" sz="4000" dirty="0" smtClean="0">
                <a:sym typeface="Wingdings" panose="05000000000000000000" pitchFamily="2" charset="2"/>
              </a:rPr>
              <a:t> + 1414 kJ/</a:t>
            </a:r>
            <a:r>
              <a:rPr lang="en-US" sz="4000" dirty="0" err="1" smtClean="0">
                <a:sym typeface="Wingdings" panose="05000000000000000000" pitchFamily="2" charset="2"/>
              </a:rPr>
              <a:t>mol</a:t>
            </a:r>
            <a:r>
              <a:rPr lang="en-US" sz="4000" dirty="0" smtClean="0">
                <a:sym typeface="Wingdings" panose="05000000000000000000" pitchFamily="2" charset="2"/>
              </a:rPr>
              <a:t>     </a:t>
            </a:r>
            <a:endParaRPr lang="en-US" sz="4000" dirty="0" smtClean="0"/>
          </a:p>
          <a:p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900112" y="4434808"/>
            <a:ext cx="45291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Nitroglycerin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1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Equilibrium  and </a:t>
            </a:r>
            <a:r>
              <a:rPr lang="en-US" sz="4000" dirty="0" smtClean="0">
                <a:sym typeface="Symbol" panose="05050102010706020507" pitchFamily="18" charset="2"/>
              </a:rPr>
              <a:t>G: why you always have both reactant and products in the mix:  </a:t>
            </a:r>
            <a:r>
              <a:rPr lang="en-US" sz="4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I </a:t>
            </a:r>
            <a:r>
              <a:rPr lang="en-US" sz="40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pusha</a:t>
            </a:r>
            <a:r>
              <a:rPr lang="en-US" sz="4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you, you </a:t>
            </a:r>
            <a:r>
              <a:rPr lang="en-US" sz="4000" b="1" dirty="0" err="1" smtClean="0">
                <a:solidFill>
                  <a:srgbClr val="FF0000"/>
                </a:solidFill>
                <a:sym typeface="Symbol" panose="05050102010706020507" pitchFamily="18" charset="2"/>
              </a:rPr>
              <a:t>pusha</a:t>
            </a:r>
            <a:r>
              <a:rPr lang="en-US" sz="4000" b="1" dirty="0" smtClean="0">
                <a:solidFill>
                  <a:srgbClr val="FF0000"/>
                </a:solidFill>
                <a:sym typeface="Symbol" panose="05050102010706020507" pitchFamily="18" charset="2"/>
              </a:rPr>
              <a:t> me back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0" y="1504054"/>
            <a:ext cx="7632406" cy="53539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1168" y="1945231"/>
            <a:ext cx="5248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Chatelier’s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</a:rPr>
              <a:t>Principle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2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94" y="1584131"/>
            <a:ext cx="7632406" cy="5353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608" y="0"/>
            <a:ext cx="11173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Equilibrium and </a:t>
            </a:r>
            <a:r>
              <a:rPr lang="en-US" sz="4000" dirty="0" smtClean="0">
                <a:sym typeface="Symbol" panose="05050102010706020507" pitchFamily="18" charset="2"/>
              </a:rPr>
              <a:t>G: Why you always have both reactant and products in the mix: math insights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292608" y="1431239"/>
            <a:ext cx="506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dG</a:t>
            </a:r>
            <a:r>
              <a:rPr lang="en-US" sz="5400" baseline="-25000" dirty="0" err="1" smtClean="0"/>
              <a:t>eq</a:t>
            </a:r>
            <a:r>
              <a:rPr lang="en-US" sz="5400" dirty="0" smtClean="0"/>
              <a:t> =0 = </a:t>
            </a:r>
            <a:r>
              <a:rPr lang="en-US" sz="5400" dirty="0" err="1" smtClean="0"/>
              <a:t>dH</a:t>
            </a:r>
            <a:r>
              <a:rPr lang="en-US" sz="5400" dirty="0" smtClean="0"/>
              <a:t> -</a:t>
            </a:r>
            <a:r>
              <a:rPr lang="en-US" sz="5400" dirty="0" err="1" smtClean="0"/>
              <a:t>TdS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1383030" y="2520421"/>
            <a:ext cx="361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/>
              <a:t>dH</a:t>
            </a:r>
            <a:r>
              <a:rPr lang="en-US" sz="5400" dirty="0" smtClean="0"/>
              <a:t>=</a:t>
            </a:r>
            <a:r>
              <a:rPr lang="en-US" sz="5400" dirty="0" err="1" smtClean="0"/>
              <a:t>TdS</a:t>
            </a:r>
            <a:endParaRPr lang="en-US" sz="5400" dirty="0"/>
          </a:p>
        </p:txBody>
      </p:sp>
      <p:sp>
        <p:nvSpPr>
          <p:cNvPr id="8" name="TextBox 7"/>
          <p:cNvSpPr txBox="1"/>
          <p:nvPr/>
        </p:nvSpPr>
        <p:spPr>
          <a:xfrm>
            <a:off x="1383030" y="5377994"/>
            <a:ext cx="433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</a:t>
            </a:r>
            <a:r>
              <a:rPr lang="en-US" sz="4800" baseline="-25000" dirty="0" err="1" smtClean="0"/>
              <a:t>eq</a:t>
            </a:r>
            <a:r>
              <a:rPr lang="en-US" sz="4800" dirty="0" smtClean="0"/>
              <a:t> = 10 </a:t>
            </a:r>
            <a:r>
              <a:rPr lang="en-US" sz="4800" baseline="30000" dirty="0" smtClean="0"/>
              <a:t>-</a:t>
            </a:r>
            <a:r>
              <a:rPr lang="en-US" sz="4800" baseline="30000" dirty="0" smtClean="0">
                <a:sym typeface="Symbol" panose="05050102010706020507" pitchFamily="18" charset="2"/>
              </a:rPr>
              <a:t>G/RT</a:t>
            </a:r>
            <a:r>
              <a:rPr lang="en-US" sz="4800" baseline="30000" dirty="0" smtClean="0"/>
              <a:t> </a:t>
            </a:r>
            <a:endParaRPr lang="en-US" sz="48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819859" y="3670752"/>
            <a:ext cx="39394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=&gt;</a:t>
            </a:r>
            <a:r>
              <a:rPr lang="en-US" sz="4400" dirty="0" err="1" smtClean="0"/>
              <a:t>K</a:t>
            </a:r>
            <a:r>
              <a:rPr lang="en-US" sz="4400" baseline="-25000" dirty="0" err="1" smtClean="0"/>
              <a:t>eq</a:t>
            </a:r>
            <a:r>
              <a:rPr lang="en-US" sz="4400" dirty="0" smtClean="0"/>
              <a:t>= [</a:t>
            </a:r>
            <a:r>
              <a:rPr lang="en-US" sz="4400" u="sng" dirty="0" smtClean="0"/>
              <a:t>C]</a:t>
            </a:r>
            <a:r>
              <a:rPr lang="en-US" sz="4400" u="sng" baseline="-25000" dirty="0" err="1" smtClean="0"/>
              <a:t>eq</a:t>
            </a:r>
            <a:r>
              <a:rPr lang="en-US" sz="4400" u="sng" dirty="0" smtClean="0"/>
              <a:t>[D]</a:t>
            </a:r>
            <a:r>
              <a:rPr lang="en-US" sz="4400" u="sng" baseline="-25000" dirty="0" err="1" smtClean="0"/>
              <a:t>eq</a:t>
            </a:r>
            <a:endParaRPr lang="en-US" sz="4400" u="sng" baseline="-25000" dirty="0" smtClean="0"/>
          </a:p>
          <a:p>
            <a:r>
              <a:rPr lang="en-US" sz="4400" dirty="0"/>
              <a:t> </a:t>
            </a:r>
            <a:r>
              <a:rPr lang="en-US" sz="4400" dirty="0" smtClean="0"/>
              <a:t>            [A]</a:t>
            </a:r>
            <a:r>
              <a:rPr lang="en-US" sz="4400" baseline="-25000" dirty="0" err="1" smtClean="0"/>
              <a:t>eq</a:t>
            </a:r>
            <a:r>
              <a:rPr lang="en-US" sz="4400" dirty="0" smtClean="0"/>
              <a:t>[B]</a:t>
            </a:r>
            <a:r>
              <a:rPr lang="en-US" sz="4400" baseline="-25000" dirty="0" err="1" smtClean="0"/>
              <a:t>eq</a:t>
            </a:r>
            <a:endParaRPr lang="en-US" sz="4400" baseline="-25000" dirty="0"/>
          </a:p>
        </p:txBody>
      </p:sp>
    </p:spTree>
    <p:extLst>
      <p:ext uri="{BB962C8B-B14F-4D97-AF65-F5344CB8AC3E}">
        <p14:creationId xmlns:p14="http://schemas.microsoft.com/office/powerpoint/2010/main" val="57959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34803" y="870605"/>
            <a:ext cx="1938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ym typeface="Wingdings" panose="05000000000000000000" pitchFamily="2" charset="2"/>
              </a:rPr>
              <a:t>R</a:t>
            </a:r>
            <a:r>
              <a:rPr lang="en-US" sz="4800" dirty="0" smtClean="0">
                <a:sym typeface="Wingdings" panose="05000000000000000000" pitchFamily="2" charset="2"/>
              </a:rPr>
              <a:t> P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31124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 numeric insights on </a:t>
            </a:r>
            <a:r>
              <a:rPr lang="en-US" sz="4400" b="1" dirty="0" smtClean="0">
                <a:sym typeface="Symbol" panose="05050102010706020507" pitchFamily="18" charset="2"/>
              </a:rPr>
              <a:t>G , K and  product formation</a:t>
            </a:r>
            <a:endParaRPr lang="en-US" sz="4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379976" y="2514258"/>
            <a:ext cx="5791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 smtClean="0"/>
              <a:t>K</a:t>
            </a:r>
            <a:r>
              <a:rPr lang="en-US" sz="4400" u="sng" baseline="-25000" dirty="0" err="1" smtClean="0"/>
              <a:t>eq</a:t>
            </a:r>
            <a:r>
              <a:rPr lang="en-US" sz="4400" u="sng" dirty="0" smtClean="0"/>
              <a:t>=[P]</a:t>
            </a:r>
            <a:r>
              <a:rPr lang="en-US" sz="4400" u="sng" baseline="-25000" dirty="0" err="1" smtClean="0"/>
              <a:t>eq</a:t>
            </a:r>
            <a:r>
              <a:rPr lang="en-US" sz="4400" u="sng" dirty="0" smtClean="0"/>
              <a:t> / [R]</a:t>
            </a:r>
            <a:r>
              <a:rPr lang="en-US" sz="4400" u="sng" baseline="-25000" dirty="0" err="1" smtClean="0"/>
              <a:t>eq</a:t>
            </a:r>
            <a:r>
              <a:rPr lang="en-US" sz="4400" u="sng" dirty="0" smtClean="0"/>
              <a:t>   </a:t>
            </a:r>
            <a:endParaRPr lang="en-US" sz="4400" u="sng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758952" y="2474338"/>
            <a:ext cx="3182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smtClean="0">
                <a:sym typeface="Symbol" panose="05050102010706020507" pitchFamily="18" charset="2"/>
              </a:rPr>
              <a:t>G</a:t>
            </a:r>
            <a:r>
              <a:rPr lang="en-US" sz="4400" u="sng" baseline="30000" dirty="0" smtClean="0">
                <a:sym typeface="Symbol" panose="05050102010706020507" pitchFamily="18" charset="2"/>
              </a:rPr>
              <a:t>o</a:t>
            </a:r>
            <a:r>
              <a:rPr lang="en-US" sz="4400" u="sng" dirty="0" smtClean="0">
                <a:sym typeface="Symbol" panose="05050102010706020507" pitchFamily="18" charset="2"/>
              </a:rPr>
              <a:t> (kJ/</a:t>
            </a:r>
            <a:r>
              <a:rPr lang="en-US" sz="4400" u="sng" dirty="0" err="1" smtClean="0">
                <a:sym typeface="Symbol" panose="05050102010706020507" pitchFamily="18" charset="2"/>
              </a:rPr>
              <a:t>mol</a:t>
            </a:r>
            <a:r>
              <a:rPr lang="en-US" sz="4400" u="sng" dirty="0" smtClean="0">
                <a:sym typeface="Symbol" panose="05050102010706020507" pitchFamily="18" charset="2"/>
              </a:rPr>
              <a:t>)</a:t>
            </a:r>
            <a:endParaRPr lang="en-US" sz="4400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9543288" y="2582504"/>
            <a:ext cx="2395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smtClean="0"/>
              <a:t>%P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1154827" y="3266743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-17</a:t>
            </a:r>
            <a:endParaRPr lang="en-US" sz="4400" dirty="0"/>
          </a:p>
        </p:txBody>
      </p:sp>
      <p:sp>
        <p:nvSpPr>
          <p:cNvPr id="12" name="TextBox 11"/>
          <p:cNvSpPr txBox="1"/>
          <p:nvPr/>
        </p:nvSpPr>
        <p:spPr>
          <a:xfrm>
            <a:off x="5312457" y="3349586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1000</a:t>
            </a:r>
            <a:endParaRPr lang="en-US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9488424" y="3416825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99</a:t>
            </a:r>
            <a:endParaRPr lang="en-US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1145659" y="4068191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  -6</a:t>
            </a:r>
            <a:endParaRPr lang="en-US" sz="4400" dirty="0"/>
          </a:p>
        </p:txBody>
      </p:sp>
      <p:sp>
        <p:nvSpPr>
          <p:cNvPr id="17" name="TextBox 16"/>
          <p:cNvSpPr txBox="1"/>
          <p:nvPr/>
        </p:nvSpPr>
        <p:spPr>
          <a:xfrm>
            <a:off x="4967875" y="4068192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smtClean="0"/>
              <a:t>    10</a:t>
            </a:r>
            <a:endParaRPr lang="en-US" sz="4400" dirty="0"/>
          </a:p>
        </p:txBody>
      </p:sp>
      <p:sp>
        <p:nvSpPr>
          <p:cNvPr id="18" name="TextBox 17"/>
          <p:cNvSpPr txBox="1"/>
          <p:nvPr/>
        </p:nvSpPr>
        <p:spPr>
          <a:xfrm>
            <a:off x="9543288" y="4068191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90</a:t>
            </a:r>
            <a:endParaRPr lang="en-US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1130808" y="4741042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smtClean="0"/>
              <a:t>  0</a:t>
            </a:r>
            <a:endParaRPr lang="en-US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5333432" y="4707832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smtClean="0"/>
              <a:t>    1</a:t>
            </a:r>
            <a:endParaRPr lang="en-US" sz="4400" dirty="0"/>
          </a:p>
        </p:txBody>
      </p:sp>
      <p:sp>
        <p:nvSpPr>
          <p:cNvPr id="21" name="TextBox 20"/>
          <p:cNvSpPr txBox="1"/>
          <p:nvPr/>
        </p:nvSpPr>
        <p:spPr>
          <a:xfrm>
            <a:off x="9433560" y="4719557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smtClean="0"/>
              <a:t>50</a:t>
            </a:r>
            <a:endParaRPr lang="en-US" sz="4400" dirty="0"/>
          </a:p>
        </p:txBody>
      </p:sp>
      <p:sp>
        <p:nvSpPr>
          <p:cNvPr id="22" name="TextBox 21"/>
          <p:cNvSpPr txBox="1"/>
          <p:nvPr/>
        </p:nvSpPr>
        <p:spPr>
          <a:xfrm>
            <a:off x="1097280" y="5501565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  <a:r>
              <a:rPr lang="en-US" sz="4400" dirty="0" smtClean="0"/>
              <a:t>17</a:t>
            </a:r>
            <a:endParaRPr lang="en-US" sz="4400" dirty="0"/>
          </a:p>
        </p:txBody>
      </p:sp>
      <p:sp>
        <p:nvSpPr>
          <p:cNvPr id="23" name="TextBox 22"/>
          <p:cNvSpPr txBox="1"/>
          <p:nvPr/>
        </p:nvSpPr>
        <p:spPr>
          <a:xfrm>
            <a:off x="5333432" y="5420179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0.001</a:t>
            </a:r>
            <a:endParaRPr lang="en-US" sz="4400" dirty="0"/>
          </a:p>
        </p:txBody>
      </p:sp>
      <p:sp>
        <p:nvSpPr>
          <p:cNvPr id="24" name="TextBox 23"/>
          <p:cNvSpPr txBox="1"/>
          <p:nvPr/>
        </p:nvSpPr>
        <p:spPr>
          <a:xfrm>
            <a:off x="9400032" y="5367800"/>
            <a:ext cx="2505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</a:t>
            </a:r>
            <a:r>
              <a:rPr lang="en-US" sz="4400" dirty="0" smtClean="0"/>
              <a:t>  0.1</a:t>
            </a:r>
            <a:endParaRPr lang="en-US" sz="4400" dirty="0"/>
          </a:p>
        </p:txBody>
      </p:sp>
      <p:sp>
        <p:nvSpPr>
          <p:cNvPr id="26" name="TextBox 25"/>
          <p:cNvSpPr txBox="1"/>
          <p:nvPr/>
        </p:nvSpPr>
        <p:spPr>
          <a:xfrm>
            <a:off x="4192317" y="1767489"/>
            <a:ext cx="433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/>
              <a:t>K</a:t>
            </a:r>
            <a:r>
              <a:rPr lang="en-US" sz="4800" baseline="-25000" dirty="0" err="1" smtClean="0"/>
              <a:t>eq</a:t>
            </a:r>
            <a:r>
              <a:rPr lang="en-US" sz="4800" dirty="0" smtClean="0"/>
              <a:t> = 10 </a:t>
            </a:r>
            <a:r>
              <a:rPr lang="en-US" sz="4800" baseline="30000" dirty="0" smtClean="0"/>
              <a:t>-</a:t>
            </a:r>
            <a:r>
              <a:rPr lang="en-US" sz="4800" baseline="30000" dirty="0" smtClean="0">
                <a:sym typeface="Symbol" panose="05050102010706020507" pitchFamily="18" charset="2"/>
              </a:rPr>
              <a:t>G/RT</a:t>
            </a:r>
            <a:r>
              <a:rPr lang="en-US" sz="4800" baseline="30000" dirty="0" smtClean="0"/>
              <a:t> </a:t>
            </a:r>
            <a:endParaRPr lang="en-US" sz="4800" baseline="30000" dirty="0"/>
          </a:p>
        </p:txBody>
      </p:sp>
    </p:spTree>
    <p:extLst>
      <p:ext uri="{BB962C8B-B14F-4D97-AF65-F5344CB8AC3E}">
        <p14:creationId xmlns:p14="http://schemas.microsoft.com/office/powerpoint/2010/main" val="111175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0" grpId="0"/>
      <p:bldP spid="12" grpId="0"/>
      <p:bldP spid="13" grpId="0"/>
      <p:bldP spid="14" grpId="0"/>
      <p:bldP spid="17" grpId="0"/>
      <p:bldP spid="18" grpId="0"/>
      <p:bldP spid="19" grpId="0"/>
      <p:bldP spid="21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eaction coordinate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9" y="128017"/>
            <a:ext cx="9636370" cy="694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11680" y="3858768"/>
            <a:ext cx="8339328" cy="1627632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033044"/>
            <a:ext cx="21579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2060"/>
                </a:solidFill>
              </a:rPr>
              <a:t>Thermo</a:t>
            </a:r>
            <a:r>
              <a:rPr lang="en-US" sz="4000" b="1" dirty="0" smtClean="0">
                <a:solidFill>
                  <a:srgbClr val="002060"/>
                </a:solidFill>
              </a:rPr>
              <a:t>. piece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59535" y="4694763"/>
            <a:ext cx="1152144" cy="129917"/>
          </a:xfrm>
          <a:prstGeom prst="straightConnector1">
            <a:avLst/>
          </a:prstGeom>
          <a:ln w="857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99911" y="1117600"/>
            <a:ext cx="9651097" cy="2551289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272213" y="128017"/>
            <a:ext cx="3629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Kinetic Piece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786438" y="785813"/>
            <a:ext cx="471487" cy="33178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262130" y="1313645"/>
            <a:ext cx="1455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E</a:t>
            </a:r>
            <a:r>
              <a:rPr lang="en-US" sz="3600" baseline="-25000" dirty="0" err="1" smtClean="0"/>
              <a:t>act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0436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5303" y="2431940"/>
            <a:ext cx="5766697" cy="3844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4956" y="1724436"/>
            <a:ext cx="632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High </a:t>
            </a:r>
            <a:r>
              <a:rPr lang="en-US" sz="3200" dirty="0" smtClean="0">
                <a:solidFill>
                  <a:srgbClr val="FF0000"/>
                </a:solidFill>
              </a:rPr>
              <a:t>activation barrier energy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80" y="2431940"/>
            <a:ext cx="5888224" cy="39120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4688" y="1670981"/>
            <a:ext cx="6321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Low </a:t>
            </a:r>
            <a:r>
              <a:rPr lang="en-US" sz="3200" dirty="0" smtClean="0">
                <a:solidFill>
                  <a:srgbClr val="FF0000"/>
                </a:solidFill>
              </a:rPr>
              <a:t>activation barrier energy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77871" y="294468"/>
            <a:ext cx="101203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Think of </a:t>
            </a:r>
            <a:r>
              <a:rPr lang="en-US" sz="3600" dirty="0" smtClean="0">
                <a:solidFill>
                  <a:srgbClr val="FF0000"/>
                </a:solidFill>
              </a:rPr>
              <a:t>activation energy, </a:t>
            </a:r>
            <a:r>
              <a:rPr lang="en-US" sz="3600" dirty="0" err="1" smtClean="0">
                <a:solidFill>
                  <a:srgbClr val="FF0000"/>
                </a:solidFill>
              </a:rPr>
              <a:t>E</a:t>
            </a:r>
            <a:r>
              <a:rPr lang="en-US" sz="3600" baseline="-25000" dirty="0" err="1" smtClean="0">
                <a:solidFill>
                  <a:srgbClr val="FF0000"/>
                </a:solidFill>
              </a:rPr>
              <a:t>act</a:t>
            </a:r>
            <a:r>
              <a:rPr lang="en-US" sz="3600" dirty="0" smtClean="0">
                <a:solidFill>
                  <a:srgbClr val="FF0000"/>
                </a:solidFill>
              </a:rPr>
              <a:t> ,</a:t>
            </a:r>
            <a:r>
              <a:rPr lang="en-US" sz="3600" dirty="0" smtClean="0"/>
              <a:t>as a `barrier’ preventing spontaneous reaction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45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6503" y="5495563"/>
            <a:ext cx="4465086" cy="29688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99792" y="441511"/>
            <a:ext cx="10071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The </a:t>
            </a:r>
            <a:r>
              <a:rPr lang="en-US" sz="3200" b="1" dirty="0" err="1" smtClean="0"/>
              <a:t>E</a:t>
            </a:r>
            <a:r>
              <a:rPr lang="en-US" sz="3200" b="1" baseline="-25000" dirty="0" err="1" smtClean="0"/>
              <a:t>act</a:t>
            </a:r>
            <a:r>
              <a:rPr lang="en-US" sz="3200" b="1" dirty="0" smtClean="0"/>
              <a:t> represents the minimum energy that must be available to a molecule during a collision  (or internally if self-destructing).</a:t>
            </a:r>
            <a:endParaRPr lang="en-US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163548" y="2859579"/>
            <a:ext cx="10507521" cy="3539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Reaction rate, R , measured as the change in concentration of a  product or reactant in time:</a:t>
            </a:r>
          </a:p>
          <a:p>
            <a:endParaRPr lang="en-US" sz="3200" b="1" dirty="0">
              <a:sym typeface="Symbol" panose="05050102010706020507" pitchFamily="18" charset="2"/>
            </a:endParaRPr>
          </a:p>
          <a:p>
            <a:r>
              <a:rPr lang="en-US" sz="3200" b="1" dirty="0" smtClean="0">
                <a:sym typeface="Symbol" panose="05050102010706020507" pitchFamily="18" charset="2"/>
              </a:rPr>
              <a:t>			R~ [ X ]/t</a:t>
            </a:r>
            <a:endParaRPr lang="en-US" sz="3200" b="1" dirty="0" smtClean="0"/>
          </a:p>
          <a:p>
            <a:endParaRPr lang="en-US" sz="3200" b="1" dirty="0"/>
          </a:p>
          <a:p>
            <a:r>
              <a:rPr lang="en-US" sz="3200" b="1" dirty="0" smtClean="0"/>
              <a:t> R reflects </a:t>
            </a:r>
            <a:r>
              <a:rPr lang="en-US" sz="3200" b="1" dirty="0" err="1" smtClean="0"/>
              <a:t>E</a:t>
            </a:r>
            <a:r>
              <a:rPr lang="en-US" sz="3200" b="1" baseline="-25000" dirty="0" err="1" smtClean="0"/>
              <a:t>act</a:t>
            </a:r>
            <a:r>
              <a:rPr lang="en-US" sz="3200" b="1" dirty="0" smtClean="0"/>
              <a:t>,  temperature, concentration &amp; molecular geometry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0127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6503" y="5495563"/>
            <a:ext cx="4465086" cy="29688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540" y="160245"/>
            <a:ext cx="10419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</a:t>
            </a:r>
            <a:r>
              <a:rPr lang="en-US" sz="3200" dirty="0" err="1" smtClean="0"/>
              <a:t>Eact</a:t>
            </a:r>
            <a:r>
              <a:rPr lang="en-US" sz="3200" dirty="0" smtClean="0"/>
              <a:t>, T and concentration are  connected to reaction rate: </a:t>
            </a:r>
            <a:r>
              <a:rPr lang="en-US" sz="3200" dirty="0"/>
              <a:t>	</a:t>
            </a:r>
            <a:r>
              <a:rPr lang="en-US" sz="3200" dirty="0" smtClean="0"/>
              <a:t>		`first order’ (</a:t>
            </a:r>
            <a:r>
              <a:rPr lang="en-US" sz="3200" dirty="0" err="1" smtClean="0"/>
              <a:t>uni</a:t>
            </a:r>
            <a:r>
              <a:rPr lang="en-US" sz="3200" dirty="0" smtClean="0"/>
              <a:t>-molecular rate) example</a:t>
            </a:r>
            <a:endParaRPr lang="en-US" sz="3200" dirty="0"/>
          </a:p>
        </p:txBody>
      </p:sp>
      <p:sp>
        <p:nvSpPr>
          <p:cNvPr id="6" name="Oval 5"/>
          <p:cNvSpPr/>
          <p:nvPr/>
        </p:nvSpPr>
        <p:spPr>
          <a:xfrm>
            <a:off x="1674254" y="1847571"/>
            <a:ext cx="940157" cy="953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74254" y="2883032"/>
            <a:ext cx="149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Bob</a:t>
            </a:r>
            <a:endParaRPr lang="en-US" sz="4000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938256" y="2324089"/>
            <a:ext cx="2614411" cy="12879"/>
          </a:xfrm>
          <a:prstGeom prst="straightConnector1">
            <a:avLst/>
          </a:prstGeom>
          <a:ln w="793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Heart 10"/>
          <p:cNvSpPr/>
          <p:nvPr/>
        </p:nvSpPr>
        <p:spPr>
          <a:xfrm>
            <a:off x="6339801" y="1783527"/>
            <a:ext cx="1014152" cy="1017080"/>
          </a:xfrm>
          <a:prstGeom prst="heart">
            <a:avLst/>
          </a:prstGeom>
          <a:solidFill>
            <a:srgbClr val="D7079C"/>
          </a:solidFill>
          <a:ln>
            <a:solidFill>
              <a:srgbClr val="D707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614120" y="2840686"/>
            <a:ext cx="1778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D7079C"/>
                </a:solidFill>
              </a:rPr>
              <a:t>Babs</a:t>
            </a:r>
            <a:endParaRPr lang="en-US" sz="4000" b="1" dirty="0">
              <a:solidFill>
                <a:srgbClr val="D7079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896" y="3710127"/>
            <a:ext cx="56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R= rate of </a:t>
            </a:r>
            <a:r>
              <a:rPr lang="en-US" sz="3600" dirty="0" smtClean="0">
                <a:solidFill>
                  <a:srgbClr val="D7079C"/>
                </a:solidFill>
              </a:rPr>
              <a:t>Babs</a:t>
            </a:r>
            <a:r>
              <a:rPr lang="en-US" sz="3600" dirty="0" smtClean="0"/>
              <a:t> appearance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6597143" y="3698634"/>
            <a:ext cx="371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 k*[</a:t>
            </a:r>
            <a:r>
              <a:rPr lang="en-US" sz="3600" b="1" dirty="0" smtClean="0">
                <a:solidFill>
                  <a:srgbClr val="0070C0"/>
                </a:solidFill>
              </a:rPr>
              <a:t>Bob</a:t>
            </a:r>
            <a:r>
              <a:rPr lang="en-US" sz="3600" dirty="0" smtClean="0"/>
              <a:t>]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9456" y="466197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k</a:t>
            </a:r>
            <a:r>
              <a:rPr lang="en-US" sz="3600" dirty="0" smtClean="0"/>
              <a:t>=rate constant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4599336" y="4626728"/>
            <a:ext cx="432261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=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dirty="0" smtClean="0"/>
              <a:t>*</a:t>
            </a:r>
            <a:r>
              <a:rPr lang="en-US" sz="4000" dirty="0" err="1" smtClean="0"/>
              <a:t>exp</a:t>
            </a:r>
            <a:r>
              <a:rPr lang="en-US" sz="4000" dirty="0" smtClean="0"/>
              <a:t> (-</a:t>
            </a:r>
            <a:r>
              <a:rPr lang="en-US" sz="4000" dirty="0" err="1" smtClean="0"/>
              <a:t>E</a:t>
            </a:r>
            <a:r>
              <a:rPr lang="en-US" sz="4000" baseline="-25000" dirty="0" err="1" smtClean="0"/>
              <a:t>act</a:t>
            </a:r>
            <a:r>
              <a:rPr lang="en-US" sz="4000" dirty="0" smtClean="0"/>
              <a:t>/</a:t>
            </a:r>
            <a:r>
              <a:rPr lang="en-US" sz="4000" dirty="0" err="1" smtClean="0"/>
              <a:t>kT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17" name="TextBox 16"/>
          <p:cNvSpPr txBox="1"/>
          <p:nvPr/>
        </p:nvSpPr>
        <p:spPr>
          <a:xfrm>
            <a:off x="394855" y="5613829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pre-exponent, </a:t>
            </a:r>
            <a:r>
              <a:rPr lang="en-US" sz="3600" b="1" dirty="0" smtClean="0">
                <a:solidFill>
                  <a:srgbClr val="FF0000"/>
                </a:solidFill>
              </a:rPr>
              <a:t>A</a:t>
            </a:r>
            <a:r>
              <a:rPr lang="en-US" sz="3600" dirty="0" smtClean="0"/>
              <a:t> contains `collisional’ frequencies and cross sections as well as  geometry/steric effects`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89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maxwell molecular velocity distributions vs tempera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829" y="1157455"/>
            <a:ext cx="8714468" cy="589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3886" y="152400"/>
            <a:ext cx="9775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Part of what’s contained in pre-exponent A’</a:t>
            </a:r>
          </a:p>
          <a:p>
            <a:endParaRPr lang="en-US" sz="40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6422571" y="1157455"/>
            <a:ext cx="21772" cy="63319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749143" y="1654629"/>
            <a:ext cx="457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Hypothetical threshold molecular speed to get molecules to start to interact (see also fig. 6.16 of text)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045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685800"/>
            <a:ext cx="982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Example of a second order (bimolecular)  reaction</a:t>
            </a:r>
            <a:endParaRPr lang="en-US" sz="3600" dirty="0"/>
          </a:p>
        </p:txBody>
      </p:sp>
      <p:sp>
        <p:nvSpPr>
          <p:cNvPr id="3" name="Oval 2"/>
          <p:cNvSpPr/>
          <p:nvPr/>
        </p:nvSpPr>
        <p:spPr>
          <a:xfrm>
            <a:off x="1674254" y="1847571"/>
            <a:ext cx="940157" cy="9530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74254" y="2883032"/>
            <a:ext cx="1493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Bob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3765654" y="1785584"/>
            <a:ext cx="1060704" cy="914400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168203" y="1992098"/>
            <a:ext cx="394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+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3958937" y="2877391"/>
            <a:ext cx="2098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Biff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631873" y="2324089"/>
            <a:ext cx="224443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Image result for cartoon 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009" y="1332131"/>
            <a:ext cx="2392275" cy="23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5665790" y="2324089"/>
            <a:ext cx="2244436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Image result for cartoon 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26" y="1332131"/>
            <a:ext cx="2392275" cy="239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3896" y="3710127"/>
            <a:ext cx="568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R= rate of Cat</a:t>
            </a:r>
            <a:r>
              <a:rPr lang="en-US" sz="3600" dirty="0" smtClean="0">
                <a:solidFill>
                  <a:srgbClr val="D7079C"/>
                </a:solidFill>
              </a:rPr>
              <a:t> </a:t>
            </a:r>
            <a:r>
              <a:rPr lang="en-US" sz="3600" dirty="0" smtClean="0"/>
              <a:t>appearance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665790" y="3722651"/>
            <a:ext cx="3710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= k*[</a:t>
            </a:r>
            <a:r>
              <a:rPr lang="en-US" sz="3600" b="1" dirty="0" smtClean="0">
                <a:solidFill>
                  <a:srgbClr val="0070C0"/>
                </a:solidFill>
              </a:rPr>
              <a:t>Bob</a:t>
            </a:r>
            <a:r>
              <a:rPr lang="en-US" sz="3600" dirty="0" smtClean="0"/>
              <a:t>][</a:t>
            </a:r>
            <a:r>
              <a:rPr lang="en-US" sz="3600" dirty="0" smtClean="0">
                <a:solidFill>
                  <a:srgbClr val="FF0000"/>
                </a:solidFill>
              </a:rPr>
              <a:t>Biff</a:t>
            </a:r>
            <a:r>
              <a:rPr lang="en-US" sz="3600" dirty="0" smtClean="0"/>
              <a:t>]</a:t>
            </a:r>
            <a:endParaRPr lang="en-US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1109456" y="4661978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k</a:t>
            </a:r>
            <a:r>
              <a:rPr lang="en-US" sz="3600" dirty="0" smtClean="0"/>
              <a:t>=rate constant</a:t>
            </a:r>
            <a:endParaRPr lang="en-US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4599336" y="4626728"/>
            <a:ext cx="5752948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Still =</a:t>
            </a:r>
            <a:r>
              <a:rPr lang="en-US" sz="4000" b="1" dirty="0" smtClean="0">
                <a:solidFill>
                  <a:srgbClr val="FF0000"/>
                </a:solidFill>
              </a:rPr>
              <a:t>A</a:t>
            </a:r>
            <a:r>
              <a:rPr lang="en-US" sz="4000" dirty="0" smtClean="0"/>
              <a:t>*</a:t>
            </a:r>
            <a:r>
              <a:rPr lang="en-US" sz="4000" dirty="0" err="1" smtClean="0"/>
              <a:t>exp</a:t>
            </a:r>
            <a:r>
              <a:rPr lang="en-US" sz="4000" dirty="0" smtClean="0"/>
              <a:t> (-</a:t>
            </a:r>
            <a:r>
              <a:rPr lang="en-US" sz="4000" dirty="0" err="1" smtClean="0"/>
              <a:t>E</a:t>
            </a:r>
            <a:r>
              <a:rPr lang="en-US" sz="4000" baseline="-25000" dirty="0" err="1" smtClean="0"/>
              <a:t>act</a:t>
            </a:r>
            <a:r>
              <a:rPr lang="en-US" sz="4000" dirty="0" smtClean="0"/>
              <a:t>/</a:t>
            </a:r>
            <a:r>
              <a:rPr lang="en-US" sz="4000" dirty="0" err="1" smtClean="0"/>
              <a:t>kT</a:t>
            </a:r>
            <a:r>
              <a:rPr lang="en-US" sz="4000" dirty="0" smtClean="0"/>
              <a:t>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7455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/>
      <p:bldP spid="7" grpId="0"/>
      <p:bldP spid="13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72759" y="1450059"/>
            <a:ext cx="3043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dS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u="sng" dirty="0"/>
              <a:t>&gt;</a:t>
            </a:r>
            <a:r>
              <a:rPr lang="en-US" sz="4000" b="1" dirty="0"/>
              <a:t> </a:t>
            </a:r>
            <a:r>
              <a:rPr lang="en-US" sz="4000" b="1" dirty="0">
                <a:sym typeface="Symbol"/>
              </a:rPr>
              <a:t>Q/T</a:t>
            </a:r>
            <a:endParaRPr lang="en-US" sz="4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4400" y="3367541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 English…</a:t>
            </a:r>
            <a:r>
              <a:rPr lang="en-US" sz="4400" dirty="0" smtClean="0">
                <a:solidFill>
                  <a:srgbClr val="FF0000"/>
                </a:solidFill>
              </a:rPr>
              <a:t>entropy</a:t>
            </a:r>
            <a:r>
              <a:rPr lang="en-US" sz="4400" dirty="0" smtClean="0"/>
              <a:t> </a:t>
            </a:r>
            <a:r>
              <a:rPr lang="en-US" sz="4400" b="1" dirty="0">
                <a:solidFill>
                  <a:srgbClr val="7030A0"/>
                </a:solidFill>
              </a:rPr>
              <a:t>always tends to a maximum:</a:t>
            </a:r>
          </a:p>
          <a:p>
            <a:r>
              <a:rPr lang="en-US" sz="4400" dirty="0"/>
              <a:t>	</a:t>
            </a:r>
            <a:r>
              <a:rPr lang="en-US" sz="4400" b="1" dirty="0">
                <a:solidFill>
                  <a:srgbClr val="FF0000"/>
                </a:solidFill>
                <a:sym typeface="Symbol"/>
              </a:rPr>
              <a:t>S</a:t>
            </a:r>
            <a:r>
              <a:rPr lang="en-US" sz="4400" b="1" baseline="-25000" dirty="0">
                <a:solidFill>
                  <a:srgbClr val="FF0000"/>
                </a:solidFill>
                <a:sym typeface="Symbol"/>
              </a:rPr>
              <a:t> system </a:t>
            </a:r>
            <a:r>
              <a:rPr lang="en-US" sz="4400" b="1" dirty="0">
                <a:solidFill>
                  <a:srgbClr val="FF0000"/>
                </a:solidFill>
                <a:sym typeface="Symbol"/>
              </a:rPr>
              <a:t> +</a:t>
            </a:r>
            <a:r>
              <a:rPr lang="en-US" sz="4400" b="1" dirty="0" err="1">
                <a:solidFill>
                  <a:srgbClr val="FF0000"/>
                </a:solidFill>
                <a:sym typeface="Symbol"/>
              </a:rPr>
              <a:t>S</a:t>
            </a:r>
            <a:r>
              <a:rPr lang="en-US" sz="4400" b="1" baseline="-25000" dirty="0" err="1">
                <a:solidFill>
                  <a:srgbClr val="FF0000"/>
                </a:solidFill>
                <a:sym typeface="Symbol"/>
              </a:rPr>
              <a:t>surroundings</a:t>
            </a:r>
            <a:r>
              <a:rPr lang="en-US" sz="4400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4400" b="1" u="sng" dirty="0">
                <a:sym typeface="Symbol"/>
              </a:rPr>
              <a:t>&gt;</a:t>
            </a:r>
            <a:r>
              <a:rPr lang="en-US" sz="4400" b="1" dirty="0">
                <a:sym typeface="Symbol"/>
              </a:rPr>
              <a:t> 0</a:t>
            </a:r>
            <a:r>
              <a:rPr lang="en-US" sz="44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3232" y="287356"/>
            <a:ext cx="10143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The tendency of </a:t>
            </a:r>
            <a:r>
              <a:rPr lang="en-US" sz="3600" b="1" dirty="0" smtClean="0">
                <a:solidFill>
                  <a:srgbClr val="FF0000"/>
                </a:solidFill>
              </a:rPr>
              <a:t>S</a:t>
            </a:r>
            <a:r>
              <a:rPr lang="en-US" sz="3600" dirty="0" smtClean="0"/>
              <a:t> is reflected in the 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 Law of Thermodynamics and Boltzmann’s equation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6632" y="1255776"/>
            <a:ext cx="2697480" cy="5268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2272553"/>
            <a:ext cx="3875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2</a:t>
            </a:r>
            <a:r>
              <a:rPr lang="en-US" sz="3200" baseline="30000" dirty="0" smtClean="0"/>
              <a:t>nd</a:t>
            </a:r>
            <a:r>
              <a:rPr lang="en-US" sz="3200" dirty="0" smtClean="0"/>
              <a:t> Law in a nutshell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136777" y="1468872"/>
            <a:ext cx="3576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</a:t>
            </a:r>
            <a:r>
              <a:rPr lang="en-US" sz="4000" dirty="0" smtClean="0"/>
              <a:t>=k ln W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047757" y="2227214"/>
            <a:ext cx="393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Boltzmann’s eq.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8774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008" y="197164"/>
            <a:ext cx="7571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Homespun non-chemical analogies</a:t>
            </a:r>
            <a:endParaRPr lang="en-US" sz="4000" dirty="0"/>
          </a:p>
        </p:txBody>
      </p:sp>
      <p:pic>
        <p:nvPicPr>
          <p:cNvPr id="1026" name="Picture 2" descr="Image result for messy bedro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520" y="2786507"/>
            <a:ext cx="6096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7008" y="905050"/>
            <a:ext cx="104790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#1) My teenage daughter’s bedroom 1 day after her Mom cleaned it up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55747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7008" y="197164"/>
            <a:ext cx="11539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Homespun non-chemical analogies (continued)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2454911" y="1700784"/>
            <a:ext cx="6089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2) 52- pick-up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5445" y="2716447"/>
            <a:ext cx="5389370" cy="359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51888" y="2292935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2</a:t>
            </a:r>
            <a:r>
              <a:rPr lang="en-US" sz="4800" b="1" dirty="0" smtClean="0"/>
              <a:t>) From my </a:t>
            </a:r>
            <a:r>
              <a:rPr lang="en-US" sz="4800" b="1" dirty="0"/>
              <a:t>Dad (among others…)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10384" y="3169174"/>
            <a:ext cx="7848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“</a:t>
            </a:r>
            <a:r>
              <a:rPr lang="en-US" sz="6600" b="1" i="1" dirty="0">
                <a:solidFill>
                  <a:srgbClr val="FF0000"/>
                </a:solidFill>
              </a:rPr>
              <a:t>Life’s a bitch, </a:t>
            </a:r>
          </a:p>
          <a:p>
            <a:r>
              <a:rPr lang="en-US" sz="6600" b="1" i="1" dirty="0">
                <a:solidFill>
                  <a:srgbClr val="FF0000"/>
                </a:solidFill>
              </a:rPr>
              <a:t>then you marry her, </a:t>
            </a:r>
          </a:p>
          <a:p>
            <a:endParaRPr lang="en-US" sz="66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9344" y="79039"/>
            <a:ext cx="9506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 </a:t>
            </a:r>
            <a:r>
              <a:rPr lang="en-US" sz="3200" dirty="0" smtClean="0"/>
              <a:t>Two verbally down-to-earth versions </a:t>
            </a:r>
            <a:r>
              <a:rPr lang="en-US" sz="3200" dirty="0"/>
              <a:t>of 2</a:t>
            </a:r>
            <a:r>
              <a:rPr lang="en-US" sz="3200" baseline="30000" dirty="0"/>
              <a:t>nd</a:t>
            </a:r>
            <a:r>
              <a:rPr lang="en-US" sz="3200" dirty="0"/>
              <a:t> Law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8400" y="5292832"/>
            <a:ext cx="701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>
                <a:solidFill>
                  <a:srgbClr val="FF0000"/>
                </a:solidFill>
              </a:rPr>
              <a:t>then you die….”</a:t>
            </a:r>
            <a:endParaRPr lang="en-US" sz="6000" dirty="0"/>
          </a:p>
        </p:txBody>
      </p:sp>
      <p:sp>
        <p:nvSpPr>
          <p:cNvPr id="2" name="TextBox 1"/>
          <p:cNvSpPr txBox="1"/>
          <p:nvPr/>
        </p:nvSpPr>
        <p:spPr>
          <a:xfrm>
            <a:off x="1975104" y="841248"/>
            <a:ext cx="1021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1) Everything eventually goes to shit.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806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403" y="1118015"/>
            <a:ext cx="6134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only time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3438004" y="1066084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	</a:t>
            </a:r>
            <a:r>
              <a:rPr lang="en-US" sz="4400" b="1" dirty="0">
                <a:solidFill>
                  <a:srgbClr val="FF0000"/>
                </a:solidFill>
                <a:sym typeface="Symbol"/>
              </a:rPr>
              <a:t>S</a:t>
            </a:r>
            <a:r>
              <a:rPr lang="en-US" sz="4400" b="1" baseline="-25000" dirty="0">
                <a:solidFill>
                  <a:srgbClr val="FF0000"/>
                </a:solidFill>
                <a:sym typeface="Symbol"/>
              </a:rPr>
              <a:t> system </a:t>
            </a:r>
            <a:r>
              <a:rPr lang="en-US" sz="4400" b="1" dirty="0">
                <a:solidFill>
                  <a:srgbClr val="FF0000"/>
                </a:solidFill>
                <a:sym typeface="Symbol"/>
              </a:rPr>
              <a:t> +</a:t>
            </a:r>
            <a:r>
              <a:rPr lang="en-US" sz="4400" b="1" dirty="0" err="1">
                <a:solidFill>
                  <a:srgbClr val="FF0000"/>
                </a:solidFill>
                <a:sym typeface="Symbol"/>
              </a:rPr>
              <a:t>S</a:t>
            </a:r>
            <a:r>
              <a:rPr lang="en-US" sz="4400" b="1" baseline="-25000" dirty="0" err="1">
                <a:solidFill>
                  <a:srgbClr val="FF0000"/>
                </a:solidFill>
                <a:sym typeface="Symbol"/>
              </a:rPr>
              <a:t>surroundings</a:t>
            </a:r>
            <a:r>
              <a:rPr lang="en-US" sz="4400" b="1" dirty="0">
                <a:solidFill>
                  <a:srgbClr val="FF0000"/>
                </a:solidFill>
                <a:sym typeface="Symbol"/>
              </a:rPr>
              <a:t> </a:t>
            </a:r>
            <a:r>
              <a:rPr lang="en-US" sz="4400" b="1" u="sng" dirty="0">
                <a:sym typeface="Symbol"/>
              </a:rPr>
              <a:t>=</a:t>
            </a:r>
            <a:r>
              <a:rPr lang="en-US" sz="4400" b="1" dirty="0" smtClean="0">
                <a:sym typeface="Symbol"/>
              </a:rPr>
              <a:t> </a:t>
            </a:r>
            <a:r>
              <a:rPr lang="en-US" sz="4400" b="1" dirty="0">
                <a:sym typeface="Symbol"/>
              </a:rPr>
              <a:t>0</a:t>
            </a:r>
            <a:r>
              <a:rPr lang="en-US" sz="4400" dirty="0"/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3163" y="2477193"/>
            <a:ext cx="9725891" cy="249299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…</a:t>
            </a:r>
            <a:r>
              <a:rPr lang="en-US" sz="4000" dirty="0"/>
              <a:t>is when heat and work are exchange infinitely slowly between them….a condition referred to as a</a:t>
            </a:r>
            <a:r>
              <a:rPr lang="en-US" sz="4000" b="1" u="sng" dirty="0"/>
              <a:t> </a:t>
            </a:r>
            <a:r>
              <a:rPr lang="en-US" sz="4000" b="1" u="sng" dirty="0">
                <a:solidFill>
                  <a:srgbClr val="D7079C"/>
                </a:solidFill>
              </a:rPr>
              <a:t>reversible </a:t>
            </a:r>
            <a:r>
              <a:rPr lang="en-US" sz="4000" dirty="0"/>
              <a:t>change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648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8646" y="81998"/>
            <a:ext cx="89371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In-class exercises deciding if entropy increasing or decreasing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904647" y="1743784"/>
            <a:ext cx="565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Glass of water freezing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904647" y="2405836"/>
            <a:ext cx="5655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Heating a pot of coffee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745897" y="4017882"/>
            <a:ext cx="725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Spilling a glass of water 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603022" y="4735691"/>
            <a:ext cx="7845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Salt dissolving into a glass of water</a:t>
            </a:r>
            <a:endParaRPr lang="en-US" sz="40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49017" y="1641247"/>
            <a:ext cx="11289" cy="736944"/>
          </a:xfrm>
          <a:prstGeom prst="straightConnector1">
            <a:avLst/>
          </a:prstGeom>
          <a:ln w="698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960306" y="2360935"/>
            <a:ext cx="14817" cy="75278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45897" y="3282351"/>
            <a:ext cx="72587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Recrystallization of solid </a:t>
            </a:r>
            <a:endParaRPr lang="en-US" sz="40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158567" y="3267116"/>
            <a:ext cx="11289" cy="736944"/>
          </a:xfrm>
          <a:prstGeom prst="straightConnector1">
            <a:avLst/>
          </a:prstGeom>
          <a:ln w="698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143750" y="4013983"/>
            <a:ext cx="14817" cy="75278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9232018" y="4582146"/>
            <a:ext cx="14817" cy="75278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92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6996" y="334329"/>
            <a:ext cx="115776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 conundrum:</a:t>
            </a:r>
          </a:p>
          <a:p>
            <a:r>
              <a:rPr lang="en-US" sz="4000" b="1" dirty="0" smtClean="0"/>
              <a:t>when a system loses heat, it becomes more ordered…. 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906971" y="2576894"/>
            <a:ext cx="11188827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A chemical system’s `desire’ to become more chaotic is thus counterbalanced by the desire to lose energy …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5012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66544" y="2468880"/>
            <a:ext cx="4948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ym typeface="Symbol" panose="05050102010706020507" pitchFamily="18" charset="2"/>
              </a:rPr>
              <a:t>G = H - TS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822960" y="585866"/>
            <a:ext cx="116311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These two opposing forces are expressed as </a:t>
            </a:r>
            <a:r>
              <a:rPr lang="en-US" sz="4000" b="1" dirty="0" smtClean="0"/>
              <a:t>Gibbs Free energy</a:t>
            </a:r>
            <a:r>
              <a:rPr lang="en-US" sz="4000" dirty="0" smtClean="0"/>
              <a:t> (at constant P), </a:t>
            </a:r>
            <a:r>
              <a:rPr lang="en-US" sz="4000" b="1" dirty="0" smtClean="0">
                <a:sym typeface="Symbol" panose="05050102010706020507" pitchFamily="18" charset="2"/>
              </a:rPr>
              <a:t>G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6240" y="3548533"/>
            <a:ext cx="117957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A reaction is predicted to be spontaneous if </a:t>
            </a:r>
            <a:r>
              <a:rPr lang="en-US" sz="4400" dirty="0" smtClean="0">
                <a:solidFill>
                  <a:srgbClr val="FF0000"/>
                </a:solidFill>
                <a:sym typeface="Symbol" panose="05050102010706020507" pitchFamily="18" charset="2"/>
              </a:rPr>
              <a:t>G &lt; 0</a:t>
            </a:r>
          </a:p>
          <a:p>
            <a:r>
              <a:rPr lang="en-US" sz="4400" dirty="0" smtClean="0">
                <a:solidFill>
                  <a:srgbClr val="FF0000"/>
                </a:solidFill>
                <a:sym typeface="Symbol" panose="05050102010706020507" pitchFamily="18" charset="2"/>
              </a:rPr>
              <a:t>(exergonic)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" y="5243739"/>
            <a:ext cx="11692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</a:rPr>
              <a:t>A reaction is predicted to be non-spontaneous if </a:t>
            </a:r>
            <a:r>
              <a:rPr lang="en-US" sz="4000" dirty="0" smtClean="0">
                <a:solidFill>
                  <a:srgbClr val="002060"/>
                </a:solidFill>
                <a:sym typeface="Symbol" panose="05050102010706020507" pitchFamily="18" charset="2"/>
              </a:rPr>
              <a:t>G &gt; 0</a:t>
            </a:r>
          </a:p>
          <a:p>
            <a:r>
              <a:rPr lang="en-US" sz="4000" dirty="0" smtClean="0">
                <a:solidFill>
                  <a:srgbClr val="002060"/>
                </a:solidFill>
                <a:sym typeface="Symbol" panose="05050102010706020507" pitchFamily="18" charset="2"/>
              </a:rPr>
              <a:t>(endergonic)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639</Words>
  <Application>Microsoft Office PowerPoint</Application>
  <PresentationFormat>Widescreen</PresentationFormat>
  <Paragraphs>103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Alfred State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Fong, Jerry</dc:creator>
  <cp:lastModifiedBy>Fong, Jerry</cp:lastModifiedBy>
  <cp:revision>48</cp:revision>
  <dcterms:created xsi:type="dcterms:W3CDTF">2017-10-10T15:47:13Z</dcterms:created>
  <dcterms:modified xsi:type="dcterms:W3CDTF">2017-10-16T18:01:09Z</dcterms:modified>
</cp:coreProperties>
</file>