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E0D36-C7B6-4785-A3DA-C4FCA8823C79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3FECF-2958-4729-9A7B-1A826F339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3FECF-2958-4729-9A7B-1A826F339F2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5F3E7-0841-4A32-922D-82803364B46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A02B-7918-40E5-A742-B5B4506032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alert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78897"/>
            <a:ext cx="9144000" cy="56791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S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1 and S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2 drill and practice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562600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Pleez</a:t>
            </a:r>
            <a:r>
              <a:rPr lang="en-US" sz="4400" dirty="0" smtClean="0"/>
              <a:t> don’t picks </a:t>
            </a:r>
            <a:r>
              <a:rPr lang="en-US" sz="4400" dirty="0" err="1" smtClean="0"/>
              <a:t>meh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positive species the </a:t>
            </a:r>
            <a:r>
              <a:rPr lang="en-US" sz="2800" b="1" dirty="0" err="1" smtClean="0"/>
              <a:t>nucleophile</a:t>
            </a:r>
            <a:r>
              <a:rPr lang="en-US" sz="2800" b="1" dirty="0" smtClean="0"/>
              <a:t> attacks in either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1 or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</a:t>
            </a:r>
            <a:r>
              <a:rPr lang="en-US" sz="2800" b="1" dirty="0" err="1" smtClean="0"/>
              <a:t>halogenation</a:t>
            </a:r>
            <a:r>
              <a:rPr lang="en-US" sz="2800" b="1" dirty="0" smtClean="0"/>
              <a:t> of ROH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76600" y="1219200"/>
            <a:ext cx="518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ROH</a:t>
            </a:r>
            <a:r>
              <a:rPr lang="en-US" sz="3600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aseline="30000" dirty="0" smtClean="0">
                <a:solidFill>
                  <a:srgbClr val="FF0000"/>
                </a:solidFill>
              </a:rPr>
              <a:t>+</a:t>
            </a:r>
            <a:r>
              <a:rPr lang="en-US" sz="3600" dirty="0" smtClean="0">
                <a:solidFill>
                  <a:srgbClr val="FF0000"/>
                </a:solidFill>
              </a:rPr>
              <a:t>   </a:t>
            </a:r>
            <a:r>
              <a:rPr lang="en-US" sz="3600" dirty="0" err="1" smtClean="0">
                <a:solidFill>
                  <a:srgbClr val="FF0000"/>
                </a:solidFill>
              </a:rPr>
              <a:t>protonated</a:t>
            </a:r>
            <a:r>
              <a:rPr lang="en-US" sz="3600" dirty="0" smtClean="0">
                <a:solidFill>
                  <a:srgbClr val="FF0000"/>
                </a:solidFill>
              </a:rPr>
              <a:t> alcohol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05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features </a:t>
            </a:r>
            <a:r>
              <a:rPr lang="en-US" sz="2800" b="1" dirty="0" err="1" smtClean="0"/>
              <a:t>aprotic</a:t>
            </a:r>
            <a:r>
              <a:rPr lang="en-US" sz="2800" b="1" dirty="0" smtClean="0"/>
              <a:t>, modestly polar solvents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077200" y="19812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6670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Racemization</a:t>
            </a:r>
            <a:r>
              <a:rPr lang="en-US" sz="3200" b="1" dirty="0" smtClean="0"/>
              <a:t> happens with this mechanism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077200" y="27432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2004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for </a:t>
            </a:r>
            <a:r>
              <a:rPr lang="en-US" sz="2800" b="1" dirty="0" err="1" smtClean="0"/>
              <a:t>halogenation</a:t>
            </a:r>
            <a:r>
              <a:rPr lang="en-US" sz="2800" b="1" dirty="0" smtClean="0"/>
              <a:t> of 1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alcohols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3200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9624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mechanism features rearrangement</a:t>
            </a:r>
            <a:r>
              <a:rPr lang="en-US" dirty="0" smtClean="0"/>
              <a:t>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86600" y="3962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47244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Order of halogen reactivity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substitution on ROH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51816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 &gt; Br&gt;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dirty="0" smtClean="0">
                <a:solidFill>
                  <a:srgbClr val="FF0000"/>
                </a:solidFill>
              </a:rPr>
              <a:t> &gt; F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4102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stands for…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5943600"/>
            <a:ext cx="762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Bimolecular rate determining ste</a:t>
            </a:r>
            <a:r>
              <a:rPr lang="en-US" sz="3200" b="1" dirty="0">
                <a:solidFill>
                  <a:srgbClr val="FF0000"/>
                </a:solidFill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  <p:bldP spid="10" grpId="0"/>
      <p:bldP spid="11" grpId="0" animBg="1"/>
      <p:bldP spid="12" grpId="0"/>
      <p:bldP spid="13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Inversion occurs for ________________  alcohols during </a:t>
            </a:r>
            <a:r>
              <a:rPr lang="en-US" sz="2800" b="1" dirty="0" err="1" smtClean="0"/>
              <a:t>halogenation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1524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</a:t>
            </a:r>
            <a:r>
              <a:rPr lang="en-US" sz="3600" baseline="30000" dirty="0" smtClean="0">
                <a:solidFill>
                  <a:srgbClr val="FF0000"/>
                </a:solidFill>
              </a:rPr>
              <a:t>o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Order of ROH reactivity during </a:t>
            </a:r>
            <a:r>
              <a:rPr lang="en-US" sz="3200" b="1" dirty="0" err="1" smtClean="0"/>
              <a:t>halogenation</a:t>
            </a:r>
            <a:r>
              <a:rPr lang="en-US" sz="3200" b="1" dirty="0" smtClean="0"/>
              <a:t> 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812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&gt; 2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&gt; 1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&lt; 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8194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1 prefers what kind of solvent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2819400"/>
            <a:ext cx="3657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Polar, </a:t>
            </a:r>
            <a:r>
              <a:rPr lang="en-US" sz="2800" b="1" dirty="0" err="1" smtClean="0">
                <a:solidFill>
                  <a:srgbClr val="FF0000"/>
                </a:solidFill>
              </a:rPr>
              <a:t>protic</a:t>
            </a:r>
            <a:r>
              <a:rPr lang="en-US" sz="2800" b="1" dirty="0" smtClean="0">
                <a:solidFill>
                  <a:srgbClr val="FF0000"/>
                </a:solidFill>
              </a:rPr>
              <a:t> solvents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5052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key intermediate formed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3505200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carbocation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343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key transition state formed in S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2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4876800"/>
            <a:ext cx="571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5-coordinated, activated complex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experimental conditions forces </a:t>
            </a:r>
            <a:r>
              <a:rPr lang="en-US" sz="2800" b="1" dirty="0" err="1" smtClean="0"/>
              <a:t>protonated</a:t>
            </a:r>
            <a:r>
              <a:rPr lang="en-US" sz="2800" b="1" dirty="0" smtClean="0"/>
              <a:t> alcohol concentrations higher during halide substitution on ROH 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533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Excess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and reflux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2438400"/>
          <a:ext cx="8855205" cy="990600"/>
        </p:xfrm>
        <a:graphic>
          <a:graphicData uri="http://schemas.openxmlformats.org/presentationml/2006/ole">
            <p:oleObj spid="_x0000_s14338" name="ChemSketch" r:id="rId3" imgW="5605200" imgH="627840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057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Mechanism governing the reaction below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10400" y="20574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baseline="-25000" dirty="0" smtClean="0">
                <a:solidFill>
                  <a:srgbClr val="FF0000"/>
                </a:solidFill>
              </a:rPr>
              <a:t>N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505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</a:t>
            </a:r>
            <a:r>
              <a:rPr lang="en-US" sz="3200" b="1" dirty="0" err="1" smtClean="0"/>
              <a:t>bromination</a:t>
            </a:r>
            <a:r>
              <a:rPr lang="en-US" sz="3200" b="1" dirty="0" smtClean="0"/>
              <a:t> of  ROH what is the </a:t>
            </a:r>
            <a:r>
              <a:rPr lang="en-US" sz="3200" b="1" dirty="0" err="1" smtClean="0"/>
              <a:t>nucleophile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29600" y="3429000"/>
            <a:ext cx="76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4196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</a:t>
            </a:r>
            <a:r>
              <a:rPr lang="en-US" sz="2800" b="1" dirty="0" err="1" smtClean="0"/>
              <a:t>bromination</a:t>
            </a:r>
            <a:r>
              <a:rPr lang="en-US" sz="2800" b="1" dirty="0" smtClean="0"/>
              <a:t> of ROH, what is the substrate the </a:t>
            </a:r>
            <a:r>
              <a:rPr lang="en-US" sz="2800" b="1" dirty="0" err="1" smtClean="0"/>
              <a:t>nucleophile</a:t>
            </a:r>
            <a:r>
              <a:rPr lang="en-US" sz="2800" b="1" dirty="0" smtClean="0"/>
              <a:t> seeks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43800" y="4419600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ROH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animBg="1"/>
      <p:bldP spid="9" grpId="0" animBg="1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28600" y="457200"/>
          <a:ext cx="5472113" cy="1143000"/>
        </p:xfrm>
        <a:graphic>
          <a:graphicData uri="http://schemas.openxmlformats.org/presentationml/2006/ole">
            <p:oleObj spid="_x0000_s15362" name="ChemSketch" r:id="rId3" imgW="3648600" imgH="762120" progId="ACD.ChemSketch.2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91200" y="685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12954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No.   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ROH runs 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04800" y="2133600"/>
          <a:ext cx="4518001" cy="1022350"/>
        </p:xfrm>
        <a:graphic>
          <a:graphicData uri="http://schemas.openxmlformats.org/presentationml/2006/ole">
            <p:oleObj spid="_x0000_s15363" name="ChemSketch" r:id="rId4" imgW="3648600" imgH="825840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9200" y="2209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819400"/>
            <a:ext cx="6019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No. No higher degree </a:t>
            </a:r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possible, even though 2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 </a:t>
            </a:r>
            <a:r>
              <a:rPr lang="en-US" sz="2800" b="1" dirty="0" smtClean="0">
                <a:solidFill>
                  <a:srgbClr val="FF0000"/>
                </a:solidFill>
              </a:rPr>
              <a:t>runs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04800" y="3886200"/>
          <a:ext cx="4724400" cy="1305481"/>
        </p:xfrm>
        <a:graphic>
          <a:graphicData uri="http://schemas.openxmlformats.org/presentationml/2006/ole">
            <p:oleObj spid="_x0000_s15364" name="ChemSketch" r:id="rId5" imgW="3648600" imgH="100872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81600" y="44196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Rearrangement ??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5181600"/>
            <a:ext cx="7696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Yes. Runs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1 and higher </a:t>
            </a:r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site possible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28600" y="838200"/>
          <a:ext cx="5241670" cy="1447800"/>
        </p:xfrm>
        <a:graphic>
          <a:graphicData uri="http://schemas.openxmlformats.org/presentationml/2006/ole">
            <p:oleObj spid="_x0000_s16386" name="ChemSketch" r:id="rId3" imgW="3648600" imgH="1008720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152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Draw all likely products of reaction below:</a:t>
            </a:r>
            <a:endParaRPr lang="en-US" sz="2800" b="1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324600" y="533400"/>
          <a:ext cx="1600200" cy="2875822"/>
        </p:xfrm>
        <a:graphic>
          <a:graphicData uri="http://schemas.openxmlformats.org/presentationml/2006/ole">
            <p:oleObj spid="_x0000_s16387" name="ChemSketch" r:id="rId4" imgW="1118520" imgH="201168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2438400"/>
            <a:ext cx="541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product is more likely in the above reaction ?</a:t>
            </a:r>
            <a:endParaRPr lang="en-US" sz="32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05400" y="2895600"/>
            <a:ext cx="1295400" cy="4572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28600" y="3886200"/>
          <a:ext cx="4791319" cy="1295400"/>
        </p:xfrm>
        <a:graphic>
          <a:graphicData uri="http://schemas.openxmlformats.org/presentationml/2006/ole">
            <p:oleObj spid="_x0000_s16388" name="ChemSketch" r:id="rId5" imgW="3663720" imgH="990720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81600" y="4343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????</a:t>
            </a:r>
            <a:endParaRPr lang="en-US" sz="2800" b="1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6477000" y="3429000"/>
          <a:ext cx="2286000" cy="3024213"/>
        </p:xfrm>
        <a:graphic>
          <a:graphicData uri="http://schemas.openxmlformats.org/presentationml/2006/ole">
            <p:oleObj spid="_x0000_s16389" name="ChemSketch" r:id="rId6" imgW="1475280" imgH="1950840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181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is the rearrangement product  in above?</a:t>
            </a:r>
            <a:endParaRPr lang="en-US" sz="2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791200" y="5715000"/>
            <a:ext cx="609600" cy="762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59436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is the major product in the above reaction?</a:t>
            </a:r>
            <a:endParaRPr lang="en-US" sz="28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943600" y="5943600"/>
            <a:ext cx="533400" cy="30480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  <p:bldP spid="13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ti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258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ACD/ChemSketch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6</cp:revision>
  <dcterms:created xsi:type="dcterms:W3CDTF">2016-10-29T00:25:10Z</dcterms:created>
  <dcterms:modified xsi:type="dcterms:W3CDTF">2016-10-29T01:15:22Z</dcterms:modified>
</cp:coreProperties>
</file>