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47800" y="1066800"/>
          <a:ext cx="4336565" cy="1306513"/>
        </p:xfrm>
        <a:graphic>
          <a:graphicData uri="http://schemas.openxmlformats.org/presentationml/2006/ole">
            <p:oleObj spid="_x0000_s1026" name="ChemSketch" r:id="rId3" imgW="2608920" imgH="78624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5800" y="838200"/>
            <a:ext cx="11430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1143000"/>
            <a:ext cx="1219200" cy="9233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876800" y="2590800"/>
          <a:ext cx="3039608" cy="920750"/>
        </p:xfrm>
        <a:graphic>
          <a:graphicData uri="http://schemas.openxmlformats.org/presentationml/2006/ole">
            <p:oleObj spid="_x0000_s1029" name="ChemSketch" r:id="rId4" imgW="2557440" imgH="774360" progId="ACD.ChemSketch.2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24400" y="2133600"/>
            <a:ext cx="1219200" cy="92333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2667000"/>
            <a:ext cx="7620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26670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14" name="Rectangle 13"/>
          <p:cNvSpPr/>
          <p:nvPr/>
        </p:nvSpPr>
        <p:spPr>
          <a:xfrm>
            <a:off x="1143000" y="2514600"/>
            <a:ext cx="16002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629400" y="3581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Only !</a:t>
            </a:r>
            <a:endParaRPr lang="en-US" sz="2800" b="1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048000" y="4343400"/>
          <a:ext cx="5600700" cy="1295400"/>
        </p:xfrm>
        <a:graphic>
          <a:graphicData uri="http://schemas.openxmlformats.org/presentationml/2006/ole">
            <p:oleObj spid="_x0000_s1030" name="ChemSketch" r:id="rId5" imgW="3267360" imgH="756000" progId="ACD.ChemSketch.20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371600" y="4419600"/>
            <a:ext cx="12954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495800" y="914400"/>
            <a:ext cx="11430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ethanol</a:t>
            </a:r>
            <a:endParaRPr lang="en-US" sz="2000" b="1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400800" y="1219200"/>
          <a:ext cx="1047750" cy="762000"/>
        </p:xfrm>
        <a:graphic>
          <a:graphicData uri="http://schemas.openxmlformats.org/presentationml/2006/ole">
            <p:oleObj spid="_x0000_s1031" name="ChemSketch" r:id="rId6" imgW="524160" imgH="380880" progId="ACD.ChemSketch.20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19199" y="2514600"/>
          <a:ext cx="1502833" cy="990600"/>
        </p:xfrm>
        <a:graphic>
          <a:graphicData uri="http://schemas.openxmlformats.org/presentationml/2006/ole">
            <p:oleObj spid="_x0000_s1032" name="ChemSketch" r:id="rId7" imgW="1353240" imgH="685800" progId="ACD.ChemSketch.20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810000" y="2819400"/>
          <a:ext cx="397932" cy="469900"/>
        </p:xfrm>
        <a:graphic>
          <a:graphicData uri="http://schemas.openxmlformats.org/presentationml/2006/ole">
            <p:oleObj spid="_x0000_s1033" name="ChemSketch" r:id="rId8" imgW="149400" imgH="176760" progId="ACD.ChemSketch.20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524000" y="4572000"/>
          <a:ext cx="1089509" cy="762000"/>
        </p:xfrm>
        <a:graphic>
          <a:graphicData uri="http://schemas.openxmlformats.org/presentationml/2006/ole">
            <p:oleObj spid="_x0000_s1034" name="ChemSketch" r:id="rId9" imgW="792360" imgH="554760" progId="ACD.ChemSketch.20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800600" y="2057400"/>
            <a:ext cx="1371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Pd black</a:t>
            </a:r>
          </a:p>
          <a:p>
            <a:r>
              <a:rPr lang="en-US" sz="2000" b="1" dirty="0" err="1" smtClean="0"/>
              <a:t>Lindlar’s</a:t>
            </a:r>
            <a:r>
              <a:rPr lang="en-US" sz="2000" b="1" dirty="0" smtClean="0"/>
              <a:t> catalyst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Drill and practice making alkenes (fill in left to right)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2" grpId="0" animBg="1"/>
      <p:bldP spid="13" grpId="0"/>
      <p:bldP spid="14" grpId="0" animBg="1"/>
      <p:bldP spid="15" grpId="0"/>
      <p:bldP spid="18" grpId="0" animBg="1"/>
      <p:bldP spid="19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620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 Which is </a:t>
            </a:r>
            <a:r>
              <a:rPr lang="en-US" sz="2800" b="1" dirty="0" smtClean="0">
                <a:solidFill>
                  <a:srgbClr val="FF0000"/>
                </a:solidFill>
              </a:rPr>
              <a:t>not</a:t>
            </a:r>
            <a:r>
              <a:rPr lang="en-US" sz="2800" dirty="0" smtClean="0"/>
              <a:t> a substrate for making alkenes ?</a:t>
            </a:r>
          </a:p>
          <a:p>
            <a:r>
              <a:rPr lang="en-US" sz="2800" dirty="0" smtClean="0"/>
              <a:t>a</a:t>
            </a:r>
            <a:r>
              <a:rPr lang="en-US" sz="2800" b="1" dirty="0" smtClean="0"/>
              <a:t>) ROH   b)RX    c) alkynes   d) smaller alkenes     e)</a:t>
            </a:r>
            <a:r>
              <a:rPr lang="en-US" sz="2800" b="1" dirty="0" err="1" smtClean="0"/>
              <a:t>ketones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086600" y="1066800"/>
            <a:ext cx="1676400" cy="914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To make just E form alkenes, what material serves as both solvent and source of H 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2743200"/>
            <a:ext cx="259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 (ammonia)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4114800"/>
            <a:ext cx="1828800" cy="1524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77000" y="4343400"/>
            <a:ext cx="1752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 reaction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(substrate lacks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-H)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62000" y="3929980"/>
          <a:ext cx="5133605" cy="1556420"/>
        </p:xfrm>
        <a:graphic>
          <a:graphicData uri="http://schemas.openxmlformats.org/presentationml/2006/ole">
            <p:oleObj spid="_x0000_s2052" name="ChemSketch" r:id="rId3" imgW="2843640" imgH="86256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52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 fill in left to right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2133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one not in text</a:t>
            </a:r>
            <a:endParaRPr lang="en-US" sz="24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962400" y="762000"/>
          <a:ext cx="3456696" cy="1295400"/>
        </p:xfrm>
        <a:graphic>
          <a:graphicData uri="http://schemas.openxmlformats.org/presentationml/2006/ole">
            <p:oleObj spid="_x0000_s3076" name="ChemSketch" r:id="rId3" imgW="2389680" imgH="896040" progId="ACD.ChemSketch.20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914400"/>
            <a:ext cx="1981200" cy="12954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295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772400" y="1066800"/>
            <a:ext cx="1066800" cy="9144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71800" y="1295400"/>
            <a:ext cx="762000" cy="762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0" y="1219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28956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Critical metal used to make strictly E-form alkenes 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3429000"/>
            <a:ext cx="99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28600" y="914400"/>
          <a:ext cx="1987342" cy="1447800"/>
        </p:xfrm>
        <a:graphic>
          <a:graphicData uri="http://schemas.openxmlformats.org/presentationml/2006/ole">
            <p:oleObj spid="_x0000_s3077" name="ChemSketch" r:id="rId4" imgW="1783080" imgH="1161360" progId="ACD.ChemSketch.20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971800" y="13716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Zn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72400" y="1219200"/>
            <a:ext cx="10668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ZnCl</a:t>
            </a:r>
            <a:r>
              <a:rPr lang="en-US" sz="3000" b="1" baseline="-25000" dirty="0" smtClean="0">
                <a:solidFill>
                  <a:srgbClr val="FF0000"/>
                </a:solidFill>
              </a:rPr>
              <a:t>2</a:t>
            </a:r>
            <a:endParaRPr lang="en-US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28600" y="3505200"/>
          <a:ext cx="4262544" cy="1371600"/>
        </p:xfrm>
        <a:graphic>
          <a:graphicData uri="http://schemas.openxmlformats.org/presentationml/2006/ole">
            <p:oleObj spid="_x0000_s3078" name="ChemSketch" r:id="rId5" imgW="3069360" imgH="987480" progId="ACD.ChemSketch.2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876800" y="3581400"/>
            <a:ext cx="1981200" cy="1354217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Major Product ?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953000" y="3733800"/>
          <a:ext cx="1779644" cy="1143000"/>
        </p:xfrm>
        <a:graphic>
          <a:graphicData uri="http://schemas.openxmlformats.org/presentationml/2006/ole">
            <p:oleObj spid="_x0000_s3079" name="ChemSketch" r:id="rId6" imgW="954000" imgH="612720" progId="ACD.ChemSketch.20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0" y="49530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IUPAC name of minor product for above elimination?</a:t>
            </a:r>
            <a:endParaRPr lang="en-US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0" y="5562600"/>
            <a:ext cx="4724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4-methyl-2-pentene or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 4-methyl-pent-2-ene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7162800" y="5410200"/>
          <a:ext cx="1981200" cy="1210037"/>
        </p:xfrm>
        <a:graphic>
          <a:graphicData uri="http://schemas.openxmlformats.org/presentationml/2006/ole">
            <p:oleObj spid="_x0000_s3080" name="ChemSketch" r:id="rId7" imgW="1002960" imgH="61272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/>
      <p:bldP spid="12" grpId="0" animBg="1"/>
      <p:bldP spid="13" grpId="0" animBg="1"/>
      <p:bldP spid="14" grpId="0"/>
      <p:bldP spid="15" grpId="0"/>
      <p:bldP spid="16" grpId="0" animBg="1"/>
      <p:bldP spid="19" grpId="0" animBg="1"/>
      <p:bldP spid="20" grpId="0" animBg="1"/>
      <p:bldP spid="23" grpId="0" animBg="1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514600" y="990600"/>
          <a:ext cx="5771162" cy="1447800"/>
        </p:xfrm>
        <a:graphic>
          <a:graphicData uri="http://schemas.openxmlformats.org/presentationml/2006/ole">
            <p:oleObj spid="_x0000_s4098" name="ChemSketch" r:id="rId3" imgW="3657600" imgH="917280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2286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(cont.): fill in left to right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762000"/>
            <a:ext cx="1447800" cy="838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1219200"/>
            <a:ext cx="1447800" cy="1066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04800" y="1981200"/>
            <a:ext cx="6096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" y="28956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the above reaction ?</a:t>
            </a:r>
            <a:endParaRPr lang="en-US" sz="3200" b="1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295400" y="1295400"/>
          <a:ext cx="935037" cy="917801"/>
        </p:xfrm>
        <a:graphic>
          <a:graphicData uri="http://schemas.openxmlformats.org/presentationml/2006/ole">
            <p:oleObj spid="_x0000_s4099" name="ChemSketch" r:id="rId4" imgW="344520" imgH="338400" progId="ACD.ChemSketch.20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14600" y="9144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/heat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295400"/>
            <a:ext cx="381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28956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dimerization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73380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What substrate uses H</a:t>
            </a:r>
            <a:r>
              <a:rPr lang="en-US" sz="3000" b="1" baseline="30000" dirty="0" smtClean="0"/>
              <a:t>+</a:t>
            </a:r>
            <a:r>
              <a:rPr lang="en-US" sz="3000" b="1" dirty="0" smtClean="0"/>
              <a:t> as a catalyst to form alkenes ?</a:t>
            </a:r>
            <a:endParaRPr lang="en-US" sz="3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4191000"/>
            <a:ext cx="2895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Alcohols (ROH)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48006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substrate must have a </a:t>
            </a:r>
            <a:r>
              <a:rPr lang="en-US" sz="3200" b="1" dirty="0" smtClean="0">
                <a:sym typeface="Symbol"/>
              </a:rPr>
              <a:t>H to form alkenes ? 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257800" y="5410200"/>
            <a:ext cx="3200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Alkyl halides (RX)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  <p:bldP spid="13" grpId="0" animBg="1"/>
      <p:bldP spid="14" grpId="0" animBg="1"/>
      <p:bldP spid="15" grpId="0" animBg="1"/>
      <p:bldP spid="16" grpId="0"/>
      <p:bldP spid="17" grpId="0" animBg="1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5334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Not including industrial steam cracking, how many unique laboratory preparations of alkenes have we discussed ?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267200" y="17526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362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How many use metals to make alkenes 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077200" y="2286000"/>
            <a:ext cx="685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3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048000"/>
            <a:ext cx="8991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100" dirty="0" smtClean="0"/>
              <a:t>Name metal used (in alphabetic order of the metal) and its corresponding substrate used to make alkenes: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411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Substrate class</a:t>
            </a:r>
            <a:endParaRPr lang="en-US" sz="28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4038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Metal</a:t>
            </a:r>
            <a:endParaRPr lang="en-US" sz="32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4572000"/>
            <a:ext cx="464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Na		alkynes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5181600"/>
            <a:ext cx="464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Pd black	alkynes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5791200"/>
            <a:ext cx="510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Zn</a:t>
            </a:r>
            <a:r>
              <a:rPr lang="en-US" sz="3200" dirty="0" smtClean="0">
                <a:solidFill>
                  <a:srgbClr val="FF0000"/>
                </a:solidFill>
              </a:rPr>
              <a:t>		</a:t>
            </a:r>
            <a:r>
              <a:rPr lang="en-US" sz="3200" b="1" dirty="0" smtClean="0">
                <a:solidFill>
                  <a:srgbClr val="FF0000"/>
                </a:solidFill>
              </a:rPr>
              <a:t>vicinal </a:t>
            </a:r>
            <a:r>
              <a:rPr lang="en-US" sz="3200" b="1" dirty="0" err="1" smtClean="0">
                <a:solidFill>
                  <a:srgbClr val="FF0000"/>
                </a:solidFill>
              </a:rPr>
              <a:t>dichlorides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943600" y="4648200"/>
          <a:ext cx="2819400" cy="359259"/>
        </p:xfrm>
        <a:graphic>
          <a:graphicData uri="http://schemas.openxmlformats.org/presentationml/2006/ole">
            <p:oleObj spid="_x0000_s5122" name="ChemSketch" r:id="rId3" imgW="1145880" imgH="146160" progId="ACD.ChemSketch.20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086600" y="5410200"/>
          <a:ext cx="1274057" cy="1181100"/>
        </p:xfrm>
        <a:graphic>
          <a:graphicData uri="http://schemas.openxmlformats.org/presentationml/2006/ole">
            <p:oleObj spid="_x0000_s5124" name="ChemSketch" r:id="rId4" imgW="740520" imgH="68580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fong\Pictures\imagesCAZ2UN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626698" cy="5029200"/>
          </a:xfrm>
          <a:prstGeom prst="rect">
            <a:avLst/>
          </a:prstGeom>
          <a:noFill/>
        </p:spPr>
      </p:pic>
      <p:pic>
        <p:nvPicPr>
          <p:cNvPr id="19459" name="Picture 3" descr="C:\Users\fong\Pictures\imagesCAKMLFY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0"/>
            <a:ext cx="3778577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247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ACD/ChemSketch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11</cp:revision>
  <dcterms:created xsi:type="dcterms:W3CDTF">2014-11-18T02:38:50Z</dcterms:created>
  <dcterms:modified xsi:type="dcterms:W3CDTF">2014-11-18T04:17:41Z</dcterms:modified>
</cp:coreProperties>
</file>