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265" r:id="rId3"/>
    <p:sldId id="267" r:id="rId4"/>
    <p:sldId id="264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9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E3BA4-D22A-44AC-B013-437EC2BB1826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203E8-5092-4ABB-BD80-F8AE84927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52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203E8-5092-4ABB-BD80-F8AE84927CA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63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203E8-5092-4ABB-BD80-F8AE84927CA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28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203E8-5092-4ABB-BD80-F8AE84927CA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06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203E8-5092-4ABB-BD80-F8AE84927CA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77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96AD5-D961-429A-8D20-70F38B7028EC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31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hyperlink" Target="http://www.google.com/url?sa=i&amp;rct=j&amp;q=&amp;esrc=s&amp;frm=1&amp;source=images&amp;cd=&amp;cad=rja&amp;uact=8&amp;ved=0CAcQjRxqFQoTCNnHt6Gaw8gCFQXGYwod5QAIwA&amp;url=http://www.coddledcritters.net/is-your-pet-stressed-here-are-some-signs-of-stress-in-your-cat-and-dog/&amp;bvm=bv.105039540,d.cGc&amp;psig=AFQjCNFci7K99vWFrVhfyRbTv2wynGyLnw&amp;ust=144495478493611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youtube.com/watch?v=sjzibxdFfn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4114800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https://www.youtube.com/watch?v=9eaWqvZZcig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1143000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Example of a Synthesis of an Alkyl Halide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2133600"/>
            <a:ext cx="8839200" cy="11550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33600" y="228600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Reactions </a:t>
            </a:r>
            <a:r>
              <a:rPr lang="en-US" sz="4000" u="sng" dirty="0" smtClean="0"/>
              <a:t>to</a:t>
            </a:r>
            <a:r>
              <a:rPr lang="en-US" sz="4000" dirty="0" smtClean="0"/>
              <a:t> RX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34137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28600" y="685800"/>
          <a:ext cx="25019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ChemSketch" r:id="rId3" imgW="2097024" imgH="765048" progId="ACD.ChemSketch.20">
                  <p:embed/>
                </p:oleObj>
              </mc:Choice>
              <mc:Fallback>
                <p:oleObj name="ChemSketch" r:id="rId3" imgW="2097024" imgH="765048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85800"/>
                        <a:ext cx="25019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95600" y="762000"/>
            <a:ext cx="1752600" cy="1200329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876800" y="12192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6096000" y="914400"/>
          <a:ext cx="1952624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ChemSketch" r:id="rId5" imgW="1627632" imgH="762000" progId="ACD.ChemSketch.20">
                  <p:embed/>
                </p:oleObj>
              </mc:Choice>
              <mc:Fallback>
                <p:oleObj name="ChemSketch" r:id="rId5" imgW="1627632" imgH="762000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914400"/>
                        <a:ext cx="1952624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3200400" y="838200"/>
          <a:ext cx="1066800" cy="1042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ChemSketch" r:id="rId7" imgW="484632" imgH="472440" progId="ACD.ChemSketch.20">
                  <p:embed/>
                </p:oleObj>
              </mc:Choice>
              <mc:Fallback>
                <p:oleObj name="ChemSketch" r:id="rId7" imgW="484632" imgH="472440" progId="ACD.ChemSketch.20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838200"/>
                        <a:ext cx="1066800" cy="104231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25146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Alkyl halides commonly undergo substitution, </a:t>
            </a:r>
            <a:r>
              <a:rPr lang="en-US" sz="2800" b="1" dirty="0" err="1" smtClean="0"/>
              <a:t>organometallic</a:t>
            </a:r>
            <a:r>
              <a:rPr lang="en-US" sz="2800" b="1" dirty="0" smtClean="0"/>
              <a:t>  addition</a:t>
            </a:r>
            <a:r>
              <a:rPr lang="en-US" sz="2400" b="1" dirty="0" smtClean="0"/>
              <a:t> </a:t>
            </a:r>
            <a:r>
              <a:rPr lang="en-US" sz="2800" b="1" dirty="0" smtClean="0"/>
              <a:t>and _________________ reactions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29718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Elimination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0" y="3733800"/>
          <a:ext cx="9144000" cy="1188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0" name="ChemSketch" r:id="rId9" imgW="5910072" imgH="768096" progId="ACD.ChemSketch.20">
                  <p:embed/>
                </p:oleObj>
              </mc:Choice>
              <mc:Fallback>
                <p:oleObj name="ChemSketch" r:id="rId9" imgW="5910072" imgH="768096" progId="ACD.ChemSketch.20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733800"/>
                        <a:ext cx="9144000" cy="11887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667000" y="35814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3733800"/>
            <a:ext cx="1524000" cy="6463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44958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(boom)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819400" y="3733800"/>
            <a:ext cx="1219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" y="19050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What class of compounds am I ??</a:t>
            </a:r>
            <a:endParaRPr lang="en-US" sz="2800" b="1" i="1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514600" y="1752600"/>
            <a:ext cx="5334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905000" y="152400"/>
            <a:ext cx="502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Thiol</a:t>
            </a:r>
            <a:r>
              <a:rPr lang="en-US" sz="2800" b="1" dirty="0" smtClean="0">
                <a:solidFill>
                  <a:srgbClr val="FF0000"/>
                </a:solidFill>
              </a:rPr>
              <a:t> (also called a </a:t>
            </a:r>
            <a:r>
              <a:rPr lang="en-US" sz="2800" b="1" dirty="0" err="1" smtClean="0">
                <a:solidFill>
                  <a:srgbClr val="FF0000"/>
                </a:solidFill>
              </a:rPr>
              <a:t>mercaptan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000" y="45720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What class of reaction is this undesirable event ?</a:t>
            </a:r>
            <a:endParaRPr lang="en-US" sz="2800" b="1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876800" y="5257800"/>
            <a:ext cx="42672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Reduction reaction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(makes 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or removes O from substrate)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  <p:bldP spid="13" grpId="0" animBg="1"/>
      <p:bldP spid="18" grpId="0" animBg="1"/>
      <p:bldP spid="19" grpId="0"/>
      <p:bldP spid="20" grpId="0" animBg="1"/>
      <p:bldP spid="21" grpId="0"/>
      <p:bldP spid="24" grpId="0" animBg="1"/>
      <p:bldP spid="26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Using the `hints’ …list the common classes (by name) of compounds that can be made from alkyl halides.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4191000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*Made from </a:t>
            </a:r>
            <a:r>
              <a:rPr lang="en-US" sz="2800" b="1" dirty="0" err="1" smtClean="0"/>
              <a:t>alkoxide</a:t>
            </a:r>
            <a:r>
              <a:rPr lang="en-US" sz="2800" b="1" dirty="0" smtClean="0"/>
              <a:t> salts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1430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ethers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5240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*RX + </a:t>
            </a:r>
            <a:r>
              <a:rPr lang="en-US" sz="2800" b="1" baseline="30000" dirty="0" smtClean="0"/>
              <a:t>+</a:t>
            </a:r>
            <a:r>
              <a:rPr lang="en-US" sz="2800" b="1" dirty="0" smtClean="0"/>
              <a:t>Na 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O-C=O</a:t>
            </a:r>
          </a:p>
          <a:p>
            <a:r>
              <a:rPr lang="en-US" sz="2800" b="1" dirty="0" smtClean="0"/>
              <a:t>	          |</a:t>
            </a:r>
          </a:p>
          <a:p>
            <a:r>
              <a:rPr lang="en-US" sz="2800" b="1" dirty="0" smtClean="0"/>
              <a:t>	          R	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17526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esters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819400"/>
            <a:ext cx="41148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*Makes essence of skunk;   uses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S and relatives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19600" y="2590800"/>
            <a:ext cx="2667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thiols</a:t>
            </a:r>
            <a:r>
              <a:rPr lang="en-US" sz="2800" b="1" dirty="0" smtClean="0">
                <a:solidFill>
                  <a:srgbClr val="FF0000"/>
                </a:solidFill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</a:rPr>
              <a:t>mercaptans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7338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*With NH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, NH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R, NHR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419600" y="36576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amines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419600"/>
            <a:ext cx="44958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*Add KOH and ethanol to make…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44958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alkenes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4102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*Add KOH/aqueous to make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8200" y="5486400"/>
            <a:ext cx="3352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Alcohols (same size) 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…list the common classes (by name) of compounds that can be made from alkyl halides (continued)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143000"/>
            <a:ext cx="41910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*with Mg/ dry ether, then carbonyls, then H+/H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1143000"/>
            <a:ext cx="3429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(bigger) alcohols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209800"/>
            <a:ext cx="472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*Li, then </a:t>
            </a:r>
            <a:r>
              <a:rPr lang="en-US" sz="3200" b="1" dirty="0" err="1" smtClean="0"/>
              <a:t>CuI</a:t>
            </a:r>
            <a:r>
              <a:rPr lang="en-US" sz="3200" b="1" dirty="0" smtClean="0"/>
              <a:t> and another RX all in dry ether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2286000"/>
            <a:ext cx="2971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(bigger) </a:t>
            </a:r>
            <a:r>
              <a:rPr lang="en-US" sz="3200" b="1" dirty="0" err="1" smtClean="0">
                <a:solidFill>
                  <a:srgbClr val="FF0000"/>
                </a:solidFill>
              </a:rPr>
              <a:t>alkanes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352800"/>
            <a:ext cx="4495800" cy="107721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*Starts with a poisonous sodium salt + RX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3657600"/>
            <a:ext cx="2971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Cyanides (R-CN)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419600"/>
            <a:ext cx="571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*What two classes of substrates are  used to make alkyl halides 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4343400"/>
            <a:ext cx="2743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Alcohols &amp;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Alkenes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5638800"/>
            <a:ext cx="5562600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*Any day doing organic chemistry …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5486400"/>
            <a:ext cx="3352800" cy="1077218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3200" b="1" strike="sngStrike" smtClean="0"/>
              <a:t>SUCKS SNOT!! </a:t>
            </a:r>
            <a:r>
              <a:rPr lang="en-US" sz="3200" b="1" strike="sngStrike" dirty="0" smtClean="0">
                <a:sym typeface="Wingdings" pitchFamily="2" charset="2"/>
              </a:rPr>
              <a:t> </a:t>
            </a:r>
            <a:r>
              <a:rPr lang="en-US" sz="3200" b="1" strike="sngStrike" dirty="0" smtClean="0"/>
              <a:t> 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Is a good day </a:t>
            </a:r>
            <a:r>
              <a:rPr lang="en-US" sz="3200" b="1" dirty="0" smtClean="0">
                <a:solidFill>
                  <a:srgbClr val="C00000"/>
                </a:solidFill>
                <a:sym typeface="Wingdings" pitchFamily="2" charset="2"/>
              </a:rPr>
              <a:t>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7" grpId="0" animBg="1"/>
      <p:bldP spid="8" grpId="0" animBg="1"/>
      <p:bldP spid="9" grpId="0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://www.coddledcritters.net/wp-content/uploads/2015/05/5-16-cat-stresse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533400"/>
            <a:ext cx="9144000" cy="923330"/>
          </a:xfrm>
          <a:prstGeom prst="rect">
            <a:avLst/>
          </a:prstGeom>
          <a:blipFill dpi="0" rotWithShape="1">
            <a:blip r:embed="rId4" cstate="print">
              <a:alphaModFix amt="28000"/>
            </a:blip>
            <a:srcRect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Is it too late to drop this class ??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70863" y="2354225"/>
            <a:ext cx="60731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hlinkClick r:id="rId2"/>
              </a:rPr>
              <a:t>http://www.youtube.com/watch?v=sjzibxdFfn4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3469837"/>
            <a:ext cx="7010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They’re often easy/fast (facile)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Done at room temperature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Details of solvent optimize rates</a:t>
            </a:r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823506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Qualitative nature of RX Substitutions</a:t>
            </a:r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32547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Reactions</a:t>
            </a:r>
            <a:r>
              <a:rPr lang="en-US" sz="4000" b="1" u="sng" dirty="0" smtClean="0"/>
              <a:t> of </a:t>
            </a:r>
            <a:r>
              <a:rPr lang="en-US" sz="4000" b="1" dirty="0" smtClean="0"/>
              <a:t>RX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740433"/>
            <a:ext cx="7432227" cy="1545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4" y="667323"/>
            <a:ext cx="9003116" cy="14560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71600" y="21336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X= Cl, Br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Image result for anxious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6053"/>
            <a:ext cx="9144000" cy="578194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 know what’s coming, and it’s not fun…..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5486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Reactions of RX  round robin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838200"/>
            <a:ext cx="723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class of  reaction is shown below ?: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52400" y="1600200"/>
          <a:ext cx="583968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ChemSketch" r:id="rId3" imgW="4014360" imgH="576000" progId="ACD.ChemSketch.20">
                  <p:embed/>
                </p:oleObj>
              </mc:Choice>
              <mc:Fallback>
                <p:oleObj name="ChemSketch" r:id="rId3" imgW="4014360" imgH="5760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00200"/>
                        <a:ext cx="583968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19800" y="1752600"/>
            <a:ext cx="3124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ELIMINATION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3200400"/>
            <a:ext cx="7239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general reaction form below is what class of reactions ?</a:t>
            </a:r>
          </a:p>
          <a:p>
            <a:r>
              <a:rPr lang="en-US" sz="3600" b="1" dirty="0" smtClean="0"/>
              <a:t>		R-X  + Y</a:t>
            </a:r>
            <a:r>
              <a:rPr lang="en-US" sz="3600" b="1" baseline="30000" dirty="0" smtClean="0"/>
              <a:t>-</a:t>
            </a:r>
            <a:r>
              <a:rPr lang="en-US" sz="3600" b="1" dirty="0" smtClean="0"/>
              <a:t>  ---&gt; R-Y + X</a:t>
            </a:r>
            <a:r>
              <a:rPr lang="en-US" sz="3600" b="1" baseline="30000" dirty="0" smtClean="0"/>
              <a:t>-</a:t>
            </a:r>
            <a:endParaRPr lang="en-US" sz="3600" b="1" baseline="30000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4572000"/>
            <a:ext cx="3352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n-US" sz="3600" b="1" dirty="0" err="1" smtClean="0">
                <a:solidFill>
                  <a:srgbClr val="FF0000"/>
                </a:solidFill>
              </a:rPr>
              <a:t>nucleophilic</a:t>
            </a:r>
            <a:r>
              <a:rPr lang="en-US" sz="3600" b="1" dirty="0" smtClean="0">
                <a:solidFill>
                  <a:srgbClr val="FF0000"/>
                </a:solidFill>
              </a:rPr>
              <a:t>) SUBSTITUTION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4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8200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Br  + HS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  </a:t>
            </a:r>
            <a:r>
              <a:rPr lang="en-US" sz="2800" baseline="30000" dirty="0" err="1" smtClean="0"/>
              <a:t>freons</a:t>
            </a:r>
            <a:r>
              <a:rPr lang="en-US" sz="2800" baseline="30000" dirty="0" smtClean="0">
                <a:sym typeface="Wingdings" pitchFamily="2" charset="2"/>
              </a:rPr>
              <a:t>   </a:t>
            </a:r>
            <a:r>
              <a:rPr lang="en-US" sz="2800" dirty="0" smtClean="0">
                <a:sym typeface="Wingdings" pitchFamily="2" charset="2"/>
              </a:rPr>
              <a:t>CH</a:t>
            </a:r>
            <a:r>
              <a:rPr lang="en-US" sz="2800" baseline="-25000" dirty="0" smtClean="0">
                <a:sym typeface="Wingdings" pitchFamily="2" charset="2"/>
              </a:rPr>
              <a:t>3</a:t>
            </a:r>
            <a:r>
              <a:rPr lang="en-US" sz="2800" dirty="0" smtClean="0">
                <a:sym typeface="Wingdings" pitchFamily="2" charset="2"/>
              </a:rPr>
              <a:t>CH</a:t>
            </a:r>
            <a:r>
              <a:rPr lang="en-US" sz="2800" baseline="-25000" dirty="0" smtClean="0">
                <a:sym typeface="Wingdings" pitchFamily="2" charset="2"/>
              </a:rPr>
              <a:t>2</a:t>
            </a:r>
            <a:r>
              <a:rPr lang="en-US" sz="2800" dirty="0" smtClean="0">
                <a:sym typeface="Wingdings" pitchFamily="2" charset="2"/>
              </a:rPr>
              <a:t>SH  +Br-</a:t>
            </a:r>
          </a:p>
          <a:p>
            <a:r>
              <a:rPr lang="en-US" sz="2800" dirty="0" smtClean="0">
                <a:sym typeface="Wingdings" pitchFamily="2" charset="2"/>
              </a:rPr>
              <a:t>Is an example of what class of reactions? </a:t>
            </a:r>
            <a:endParaRPr lang="en-US" sz="2800" baseline="30000" dirty="0">
              <a:sym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05600" y="1143000"/>
            <a:ext cx="2133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substitutions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514600" y="1143000"/>
            <a:ext cx="76200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" y="2057400"/>
          <a:ext cx="5410199" cy="1535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ChemSketch" r:id="rId4" imgW="4160520" imgH="908304" progId="ACD.ChemSketch.20">
                  <p:embed/>
                </p:oleObj>
              </mc:Choice>
              <mc:Fallback>
                <p:oleObj name="ChemSketch" r:id="rId4" imgW="4160520" imgH="908304" progId="ACD.ChemSketch.20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057400"/>
                        <a:ext cx="5410199" cy="15353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791200" y="2209800"/>
          <a:ext cx="297690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ChemSketch" r:id="rId6" imgW="2039112" imgH="783336" progId="ACD.ChemSketch.20">
                  <p:embed/>
                </p:oleObj>
              </mc:Choice>
              <mc:Fallback>
                <p:oleObj name="ChemSketch" r:id="rId6" imgW="2039112" imgH="783336" progId="ACD.ChemSketch.20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209800"/>
                        <a:ext cx="2976903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04800" y="4648200"/>
          <a:ext cx="498615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ChemSketch" r:id="rId8" imgW="4376928" imgH="1002792" progId="ACD.ChemSketch.20">
                  <p:embed/>
                </p:oleObj>
              </mc:Choice>
              <mc:Fallback>
                <p:oleObj name="ChemSketch" r:id="rId8" imgW="4376928" imgH="1002792" progId="ACD.ChemSketch.20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648200"/>
                        <a:ext cx="4986156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019800" y="4343400"/>
          <a:ext cx="2590800" cy="1511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ChemSketch" r:id="rId10" imgW="2203704" imgH="1286256" progId="ACD.ChemSketch.20">
                  <p:embed/>
                </p:oleObj>
              </mc:Choice>
              <mc:Fallback>
                <p:oleObj name="ChemSketch" r:id="rId10" imgW="2203704" imgH="1286256" progId="ACD.ChemSketch.20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343400"/>
                        <a:ext cx="2590800" cy="151192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28600" y="3657600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class of compound is the one on the right, just above ?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019800" y="3657600"/>
            <a:ext cx="2819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An ether (</a:t>
            </a:r>
            <a:r>
              <a:rPr lang="en-US" sz="2800" b="1" smtClean="0">
                <a:solidFill>
                  <a:srgbClr val="FF0000"/>
                </a:solidFill>
              </a:rPr>
              <a:t>R-O-R’)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58674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class of compound is the one on the right, just above ?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6019800" y="6019800"/>
            <a:ext cx="2971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An ester (RCOOR’)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6" grpId="0"/>
      <p:bldP spid="17" grpId="0" animBg="1"/>
      <p:bldP spid="19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600" y="685800"/>
          <a:ext cx="2510415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ChemSketch" r:id="rId4" imgW="2097024" imgH="765048" progId="ACD.ChemSketch.20">
                  <p:embed/>
                </p:oleObj>
              </mc:Choice>
              <mc:Fallback>
                <p:oleObj name="ChemSketch" r:id="rId4" imgW="2097024" imgH="765048" progId="ACD.ChemSketch.20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85800"/>
                        <a:ext cx="2510415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4800600" y="1219200"/>
            <a:ext cx="91440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838200"/>
            <a:ext cx="1676400" cy="92333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867400" y="609600"/>
          <a:ext cx="3008671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ChemSketch" r:id="rId6" imgW="2429256" imgH="984504" progId="ACD.ChemSketch.20">
                  <p:embed/>
                </p:oleObj>
              </mc:Choice>
              <mc:Fallback>
                <p:oleObj name="ChemSketch" r:id="rId6" imgW="2429256" imgH="984504" progId="ACD.ChemSketch.20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609600"/>
                        <a:ext cx="3008671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429000" y="838200"/>
          <a:ext cx="6952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ChemSketch" r:id="rId8" imgW="298704" imgH="539496" progId="ACD.ChemSketch.20">
                  <p:embed/>
                </p:oleObj>
              </mc:Choice>
              <mc:Fallback>
                <p:oleObj name="ChemSketch" r:id="rId8" imgW="298704" imgH="539496" progId="ACD.ChemSketch.20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838200"/>
                        <a:ext cx="695213" cy="914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4800" y="24384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class of compound is the one on the right,  above ?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172200" y="1752600"/>
            <a:ext cx="4572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38800" y="2971800"/>
            <a:ext cx="3352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 amine  (tertiary type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57200" y="3581400"/>
          <a:ext cx="3765459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ChemSketch" r:id="rId10" imgW="3035808" imgH="798576" progId="ACD.ChemSketch.20">
                  <p:embed/>
                </p:oleObj>
              </mc:Choice>
              <mc:Fallback>
                <p:oleObj name="ChemSketch" r:id="rId10" imgW="3035808" imgH="798576" progId="ACD.ChemSketch.20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581400"/>
                        <a:ext cx="3765459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5181600" y="3581400"/>
          <a:ext cx="1295400" cy="1020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ChemSketch" r:id="rId12" imgW="1033272" imgH="813816" progId="ACD.ChemSketch.20">
                  <p:embed/>
                </p:oleObj>
              </mc:Choice>
              <mc:Fallback>
                <p:oleObj name="ChemSketch" r:id="rId12" imgW="1033272" imgH="813816" progId="ACD.ChemSketch.20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581400"/>
                        <a:ext cx="1295400" cy="102079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81000" y="48006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is the class of reactions illustrated in the reaction just above ?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410200" y="48006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Elimination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5638800" y="5486400"/>
          <a:ext cx="1828800" cy="1218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ChemSketch" r:id="rId14" imgW="1316736" imgH="877824" progId="ACD.ChemSketch.20">
                  <p:embed/>
                </p:oleObj>
              </mc:Choice>
              <mc:Fallback>
                <p:oleObj name="ChemSketch" r:id="rId14" imgW="1316736" imgH="877824" progId="ACD.ChemSketch.20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486400"/>
                        <a:ext cx="1828800" cy="12184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685800" y="5562600"/>
            <a:ext cx="2209800" cy="92333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505200" y="5791200"/>
          <a:ext cx="1700329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ChemSketch" r:id="rId16" imgW="1286256" imgH="576072" progId="ACD.ChemSketch.20">
                  <p:embed/>
                </p:oleObj>
              </mc:Choice>
              <mc:Fallback>
                <p:oleObj name="ChemSketch" r:id="rId16" imgW="1286256" imgH="576072" progId="ACD.ChemSketch.20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791200"/>
                        <a:ext cx="1700329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7391400" y="6019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Only product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62000" y="5791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914400" y="5562600"/>
          <a:ext cx="154039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ChemSketch" r:id="rId18" imgW="1441704" imgH="856488" progId="ACD.ChemSketch.20">
                  <p:embed/>
                </p:oleObj>
              </mc:Choice>
              <mc:Fallback>
                <p:oleObj name="ChemSketch" r:id="rId18" imgW="1441704" imgH="856488" progId="ACD.ChemSketch.20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562600"/>
                        <a:ext cx="1540398" cy="914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8" grpId="0" animBg="1"/>
      <p:bldP spid="27" grpId="0"/>
      <p:bldP spid="28" grpId="0" animBg="1"/>
      <p:bldP spid="31" grpId="0" animBg="1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Name two </a:t>
            </a:r>
            <a:r>
              <a:rPr lang="en-US" sz="2400" b="1" dirty="0" err="1" smtClean="0"/>
              <a:t>organometallic</a:t>
            </a:r>
            <a:r>
              <a:rPr lang="en-US" sz="2400" b="1" dirty="0" smtClean="0"/>
              <a:t> reactions that lead to bigger molecules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43600" y="381000"/>
            <a:ext cx="2743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Corey-House and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Grignard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Which of the two reactions above leads to alcohols ?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1600200"/>
            <a:ext cx="2743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Grignard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24384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Which of the two reactions above uses Li ?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2362200"/>
            <a:ext cx="2743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Corey-House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30480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 other metal compound is used in a Corey-House? 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3124200"/>
            <a:ext cx="2286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57200" y="4038600"/>
          <a:ext cx="2819400" cy="102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ChemSketch" r:id="rId3" imgW="2520696" imgH="920496" progId="ACD.ChemSketch.20">
                  <p:embed/>
                </p:oleObj>
              </mc:Choice>
              <mc:Fallback>
                <p:oleObj name="ChemSketch" r:id="rId3" imgW="2520696" imgH="920496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038600"/>
                        <a:ext cx="2819400" cy="1029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495800" y="4038600"/>
            <a:ext cx="243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Grignard Reagent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3962400"/>
            <a:ext cx="1828800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90800" y="4038600"/>
            <a:ext cx="1828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Mg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In dry ether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51054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product of this reaction ?</a:t>
            </a:r>
            <a:endParaRPr lang="en-US" sz="2800" b="1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553200" y="3962400"/>
          <a:ext cx="1524000" cy="1698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ChemSketch" r:id="rId5" imgW="1066800" imgH="1188720" progId="ACD.ChemSketch.20">
                  <p:embed/>
                </p:oleObj>
              </mc:Choice>
              <mc:Fallback>
                <p:oleObj name="ChemSketch" r:id="rId5" imgW="1066800" imgH="1188720" progId="ACD.ChemSketch.20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962400"/>
                        <a:ext cx="1524000" cy="169862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57200" y="5715000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class of compounds does Corey-House create ?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6019800"/>
            <a:ext cx="2971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Larger </a:t>
            </a:r>
            <a:r>
              <a:rPr lang="en-US" sz="3200" b="1" dirty="0" err="1" smtClean="0">
                <a:solidFill>
                  <a:srgbClr val="FF0000"/>
                </a:solidFill>
              </a:rPr>
              <a:t>alkanes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00800" y="3886200"/>
            <a:ext cx="1905000" cy="1754326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  <p:bldP spid="12" grpId="0"/>
      <p:bldP spid="13" grpId="0" animBg="1"/>
      <p:bldP spid="14" grpId="0" animBg="1"/>
      <p:bldP spid="15" grpId="0"/>
      <p:bldP spid="18" grpId="0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6960" y="837671"/>
            <a:ext cx="2895600" cy="15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81000"/>
            <a:ext cx="7467600" cy="17232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45075" y="739942"/>
            <a:ext cx="1793525" cy="12010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1676400"/>
            <a:ext cx="1449506" cy="107021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22098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 specific !!</a:t>
            </a:r>
            <a:endParaRPr lang="en-US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62055" y="774622"/>
            <a:ext cx="1676545" cy="1201016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76800" y="1676400"/>
            <a:ext cx="1298826" cy="1030842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5" name="TextBox 14"/>
          <p:cNvSpPr txBox="1"/>
          <p:nvPr/>
        </p:nvSpPr>
        <p:spPr>
          <a:xfrm>
            <a:off x="1090379" y="4128539"/>
            <a:ext cx="7543800" cy="2590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22080" y="3931714"/>
            <a:ext cx="7539849" cy="271195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0" y="3624880"/>
            <a:ext cx="1676400" cy="1251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6200" y="3443701"/>
            <a:ext cx="1515441" cy="1433099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361685" y="3387845"/>
            <a:ext cx="1247815" cy="1027343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570363" y="5511986"/>
            <a:ext cx="1325237" cy="1306037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200327" y="5943600"/>
            <a:ext cx="762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24" name="Rectangle 23"/>
          <p:cNvSpPr/>
          <p:nvPr/>
        </p:nvSpPr>
        <p:spPr>
          <a:xfrm>
            <a:off x="1777648" y="3321584"/>
            <a:ext cx="1117952" cy="92925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33848" y="3624880"/>
            <a:ext cx="1386984" cy="108361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6" name="TextBox 25"/>
          <p:cNvSpPr txBox="1"/>
          <p:nvPr/>
        </p:nvSpPr>
        <p:spPr>
          <a:xfrm>
            <a:off x="1821303" y="3410694"/>
            <a:ext cx="117554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KOH/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89385" y="3410498"/>
            <a:ext cx="1420115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HCl</a:t>
            </a:r>
            <a:r>
              <a:rPr lang="en-US" sz="2000" b="1" dirty="0" smtClean="0">
                <a:solidFill>
                  <a:srgbClr val="FF0000"/>
                </a:solidFill>
              </a:rPr>
              <a:t>/H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SO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Peroxides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reflux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821303" y="5634287"/>
            <a:ext cx="1074423" cy="85956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TextBox 28"/>
          <p:cNvSpPr txBox="1"/>
          <p:nvPr/>
        </p:nvSpPr>
        <p:spPr>
          <a:xfrm>
            <a:off x="4343400" y="47244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Kind of addition ??</a:t>
            </a:r>
            <a:endParaRPr lang="en-US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105400" y="5181600"/>
            <a:ext cx="3352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Anti-</a:t>
            </a:r>
            <a:r>
              <a:rPr lang="en-US" sz="2800" b="1" dirty="0" err="1" smtClean="0">
                <a:solidFill>
                  <a:srgbClr val="FF0000"/>
                </a:solidFill>
              </a:rPr>
              <a:t>Markovnikoff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38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9" grpId="0" animBg="1"/>
      <p:bldP spid="21" grpId="0" animBg="1"/>
      <p:bldP spid="22" grpId="0" animBg="1"/>
      <p:bldP spid="23" grpId="0"/>
      <p:bldP spid="24" grpId="0" animBg="1"/>
      <p:bldP spid="26" grpId="0" animBg="1"/>
      <p:bldP spid="27" grpId="0" animBg="1"/>
      <p:bldP spid="29" grpId="0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81000"/>
            <a:ext cx="5651625" cy="13335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00800" y="762000"/>
            <a:ext cx="1676400" cy="1600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4915" y="842587"/>
            <a:ext cx="1308170" cy="1439026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2895600"/>
            <a:ext cx="9004741" cy="15605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05000" y="2895600"/>
            <a:ext cx="914400" cy="78029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27391" y="2895599"/>
            <a:ext cx="1581434" cy="91440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2590800"/>
            <a:ext cx="882685" cy="5334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3310085"/>
            <a:ext cx="1219200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05000" y="4380485"/>
            <a:ext cx="1371600" cy="648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71800" y="2438400"/>
            <a:ext cx="1339885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90600" y="43434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Fill in from right to left (retrograde synthesis)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400800" y="2667000"/>
            <a:ext cx="838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Mg</a:t>
            </a:r>
            <a:r>
              <a:rPr lang="en-US" sz="2800" b="1" baseline="30000" dirty="0" err="1" smtClean="0">
                <a:solidFill>
                  <a:srgbClr val="FF0000"/>
                </a:solidFill>
              </a:rPr>
              <a:t>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24600" y="3276600"/>
            <a:ext cx="1371600" cy="44627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Dry ether</a:t>
            </a:r>
            <a:endParaRPr lang="en-US" sz="2300" b="1" dirty="0">
              <a:solidFill>
                <a:srgbClr val="FF0000"/>
              </a:solidFill>
            </a:endParaRP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4572000" y="2895600"/>
          <a:ext cx="1600200" cy="1095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ChemSketch" r:id="rId6" imgW="1185672" imgH="902208" progId="ACD.ChemSketch.20">
                  <p:embed/>
                </p:oleObj>
              </mc:Choice>
              <mc:Fallback>
                <p:oleObj name="ChemSketch" r:id="rId6" imgW="1185672" imgH="902208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895600"/>
                        <a:ext cx="1600200" cy="109513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905000" y="2971800"/>
            <a:ext cx="838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NBS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19400" y="2286000"/>
            <a:ext cx="152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/</a:t>
            </a:r>
            <a:r>
              <a:rPr lang="en-US" sz="2400" b="1" dirty="0" err="1" smtClean="0">
                <a:solidFill>
                  <a:srgbClr val="FF0000"/>
                </a:solidFill>
              </a:rPr>
              <a:t>uv</a:t>
            </a:r>
            <a:r>
              <a:rPr lang="en-US" sz="2400" b="1" dirty="0" smtClean="0">
                <a:solidFill>
                  <a:srgbClr val="FF0000"/>
                </a:solidFill>
              </a:rPr>
              <a:t>     light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" y="1981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Name this site</a:t>
            </a:r>
            <a:endParaRPr lang="en-US" sz="2800" b="1" i="1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990600" y="1219200"/>
            <a:ext cx="457200" cy="762000"/>
          </a:xfrm>
          <a:prstGeom prst="straightConnector1">
            <a:avLst/>
          </a:prstGeom>
          <a:ln w="635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52600" y="1371600"/>
            <a:ext cx="2057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Allylic</a:t>
            </a:r>
            <a:r>
              <a:rPr lang="en-US" sz="3200" b="1" dirty="0" smtClean="0">
                <a:solidFill>
                  <a:srgbClr val="FF0000"/>
                </a:solidFill>
              </a:rPr>
              <a:t> site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6000" y="1524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My class name?</a:t>
            </a:r>
            <a:endParaRPr lang="en-US" sz="2800" b="1" i="1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553200" y="609600"/>
            <a:ext cx="228600" cy="457200"/>
          </a:xfrm>
          <a:prstGeom prst="straightConnector1">
            <a:avLst/>
          </a:prstGeom>
          <a:ln w="666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315200" y="2286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halohydrin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20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/>
      <p:bldP spid="16" grpId="0" animBg="1"/>
      <p:bldP spid="17" grpId="0" animBg="1"/>
      <p:bldP spid="22" grpId="0" animBg="1"/>
      <p:bldP spid="23" grpId="0" animBg="1"/>
      <p:bldP spid="24" grpId="0"/>
      <p:bldP spid="27" grpId="0" animBg="1"/>
      <p:bldP spid="28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527</Words>
  <Application>Microsoft Office PowerPoint</Application>
  <PresentationFormat>On-screen Show (4:3)</PresentationFormat>
  <Paragraphs>114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37</cp:revision>
  <dcterms:created xsi:type="dcterms:W3CDTF">2012-10-13T03:04:45Z</dcterms:created>
  <dcterms:modified xsi:type="dcterms:W3CDTF">2016-10-20T18:31:15Z</dcterms:modified>
</cp:coreProperties>
</file>