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9" r:id="rId2"/>
    <p:sldId id="256" r:id="rId3"/>
    <p:sldId id="257" r:id="rId4"/>
    <p:sldId id="260" r:id="rId5"/>
    <p:sldId id="258" r:id="rId6"/>
    <p:sldId id="261" r:id="rId7"/>
    <p:sldId id="263" r:id="rId8"/>
    <p:sldId id="264" r:id="rId9"/>
    <p:sldId id="265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07230A-C59E-478C-8345-B449A51321D4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B2301-34E3-4CDB-AB4C-8CD521C8A9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950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B2301-34E3-4CDB-AB4C-8CD521C8A94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1317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B2301-34E3-4CDB-AB4C-8CD521C8A9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9355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B2301-34E3-4CDB-AB4C-8CD521C8A94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4371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B2301-34E3-4CDB-AB4C-8CD521C8A94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95089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37AF-ADB1-4836-A0FE-E49D81C2BB17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EFB5-BE96-4C2D-917F-1A10CEB4B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37AF-ADB1-4836-A0FE-E49D81C2BB17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EFB5-BE96-4C2D-917F-1A10CEB4B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37AF-ADB1-4836-A0FE-E49D81C2BB17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EFB5-BE96-4C2D-917F-1A10CEB4B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37AF-ADB1-4836-A0FE-E49D81C2BB17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EFB5-BE96-4C2D-917F-1A10CEB4B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37AF-ADB1-4836-A0FE-E49D81C2BB17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EFB5-BE96-4C2D-917F-1A10CEB4B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37AF-ADB1-4836-A0FE-E49D81C2BB17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EFB5-BE96-4C2D-917F-1A10CEB4B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37AF-ADB1-4836-A0FE-E49D81C2BB17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EFB5-BE96-4C2D-917F-1A10CEB4B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37AF-ADB1-4836-A0FE-E49D81C2BB17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EFB5-BE96-4C2D-917F-1A10CEB4B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37AF-ADB1-4836-A0FE-E49D81C2BB17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EFB5-BE96-4C2D-917F-1A10CEB4B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37AF-ADB1-4836-A0FE-E49D81C2BB17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EFB5-BE96-4C2D-917F-1A10CEB4B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37AF-ADB1-4836-A0FE-E49D81C2BB17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EFB5-BE96-4C2D-917F-1A10CEB4B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A37AF-ADB1-4836-A0FE-E49D81C2BB17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1EFB5-BE96-4C2D-917F-1A10CEB4B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&amp;esrc=s&amp;frm=1&amp;source=images&amp;cd=&amp;cad=rja&amp;docid=BmEVT8OV8b0gBM&amp;tbnid=sanAlZEqYViATM:&amp;ved=&amp;url=http://edieramer.com/2012/08/17/another-happy-post/happy-cat/&amp;ei=jKlDUoy4LYu49gSkx4BA&amp;bvm=bv.53217764,d.eWU&amp;psig=AFQjCNF007hl46zEYSZFRqYo3zr4f3IOpA&amp;ust=1380252429032146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docid=OGV5I9DVE4CDEM&amp;tbnid=gfziGGQ49gzw0M:&amp;ved=0CAUQjRw&amp;url=http://www.google.com/url?sa=i&amp;rct=j&amp;q=&amp;esrc=s&amp;frm=1&amp;source=images&amp;cd=&amp;cad=rja&amp;docid=OGV5I9DVE4CDEM&amp;tbnid=gfziGGQ49gzw0M:&amp;ved=&amp;url=http://vectors.umwblogs.org/2012/02/29/the-matrix-the-terminator/&amp;ei=DKRDUsyrF4nQ8QSg1YCQBA&amp;bvm=bv.53217764,d.eWU&amp;psig=AFQjCNENk1oCBf5SbGhGW2d5r2LpSNcF-A&amp;ust=1380251020935705&amp;ei=GKRDUuKyIIWO9ASBx4GABw&amp;bvm=bv.53217764,d.eWU&amp;psig=AFQjCNENk1oCBf5SbGhGW2d5r2LpSNcF-A&amp;ust=138025102093570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68580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Drill and Practice with Free Radical Substitution Mechanism for Chlorination of Methane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447800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Name for this step:   </a:t>
            </a:r>
            <a:r>
              <a:rPr lang="en-US" sz="4000" dirty="0"/>
              <a:t>	</a:t>
            </a:r>
            <a:r>
              <a:rPr lang="en-US" sz="4000" b="1" dirty="0" smtClean="0"/>
              <a:t>Cl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   + h</a:t>
            </a:r>
            <a:r>
              <a:rPr lang="en-US" sz="4000" b="1" dirty="0" smtClean="0">
                <a:sym typeface="Symbol"/>
              </a:rPr>
              <a:t>   </a:t>
            </a:r>
            <a:r>
              <a:rPr lang="en-US" sz="4000" b="1" dirty="0" smtClean="0">
                <a:sym typeface="Wingdings" pitchFamily="2" charset="2"/>
              </a:rPr>
              <a:t> 2Cl</a:t>
            </a:r>
            <a:r>
              <a:rPr lang="en-US" sz="4000" dirty="0" smtClean="0">
                <a:sym typeface="Wingdings" pitchFamily="2" charset="2"/>
              </a:rPr>
              <a:t>*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3048000"/>
            <a:ext cx="8001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common molecule can stop or slow the free radical substitution reaction ?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2133600"/>
            <a:ext cx="60960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CHAIN INITIATION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5200" y="4724400"/>
            <a:ext cx="1524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O</a:t>
            </a:r>
            <a:r>
              <a:rPr lang="en-US" sz="4800" b="1" baseline="-25000" dirty="0" smtClean="0">
                <a:solidFill>
                  <a:srgbClr val="FF0000"/>
                </a:solidFill>
              </a:rPr>
              <a:t>2</a:t>
            </a:r>
            <a:endParaRPr lang="en-US" sz="4800" b="1" baseline="-2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 animBg="1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7772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ANY DAY DOING</a:t>
            </a:r>
          </a:p>
          <a:p>
            <a:r>
              <a:rPr lang="en-US" sz="5400" dirty="0" smtClean="0"/>
              <a:t> ORGANIC CHEMISTRY </a:t>
            </a:r>
          </a:p>
          <a:p>
            <a:r>
              <a:rPr lang="en-US" sz="5400" dirty="0" smtClean="0"/>
              <a:t>IS A ____________DAY</a:t>
            </a:r>
            <a:endParaRPr lang="en-US" sz="5400" dirty="0"/>
          </a:p>
        </p:txBody>
      </p:sp>
      <p:pic>
        <p:nvPicPr>
          <p:cNvPr id="22530" name="Picture 2" descr="https://encrypted-tbn0.gstatic.com/images?q=tbn:ANd9GcQbiMmW4cYC41y_S-NF4x27HGmMwmYVOiZE0D6pz3W_7eGLAKCgk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3048000"/>
            <a:ext cx="3886200" cy="369189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4038600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6000" b="1" u="sng" dirty="0" smtClean="0">
                <a:solidFill>
                  <a:srgbClr val="FF0000"/>
                </a:solidFill>
              </a:rPr>
              <a:t>GOOD</a:t>
            </a:r>
            <a:endParaRPr lang="en-US" sz="60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524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Drill and Practice with Free Radical Substitution Mechanism for Chlorination of Methane (continued)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685800"/>
            <a:ext cx="838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is the second step of the methane chlorination mechanism ?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3429000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is the name of the step(s) that rationalize the high </a:t>
            </a:r>
            <a:r>
              <a:rPr lang="en-US" sz="4000" b="1" dirty="0" err="1" smtClean="0"/>
              <a:t>photoyield</a:t>
            </a:r>
            <a:r>
              <a:rPr lang="en-US" sz="4000" b="1" dirty="0" smtClean="0"/>
              <a:t> of the methane chlorination reaction ?</a:t>
            </a:r>
            <a:endParaRPr lang="en-US" sz="4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1981200"/>
            <a:ext cx="8077200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Step 2)	</a:t>
            </a:r>
            <a:r>
              <a:rPr lang="en-US" sz="4000" b="1" dirty="0" err="1" smtClean="0">
                <a:solidFill>
                  <a:srgbClr val="FF0000"/>
                </a:solidFill>
              </a:rPr>
              <a:t>Cl</a:t>
            </a:r>
            <a:r>
              <a:rPr lang="en-US" sz="4000" b="1" dirty="0" smtClean="0">
                <a:solidFill>
                  <a:srgbClr val="FF0000"/>
                </a:solidFill>
              </a:rPr>
              <a:t>* + CH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sz="4000" b="1" dirty="0" err="1" smtClean="0">
                <a:solidFill>
                  <a:srgbClr val="FF0000"/>
                </a:solidFill>
                <a:sym typeface="Wingdings" pitchFamily="2" charset="2"/>
              </a:rPr>
              <a:t>HCl</a:t>
            </a:r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 + CH</a:t>
            </a:r>
            <a:r>
              <a:rPr lang="en-US" sz="4000" b="1" baseline="-25000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*							(radical) 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90600" y="5410200"/>
            <a:ext cx="52578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CHAIN PROPAGATION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62000"/>
            <a:ext cx="891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Radical-radical recombination reactions have what effect on the radical chlorination reaction of methane ?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3200400"/>
            <a:ext cx="6096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step follows:</a:t>
            </a:r>
            <a:endParaRPr lang="en-US" sz="4000" b="1" dirty="0"/>
          </a:p>
          <a:p>
            <a:r>
              <a:rPr lang="en-US" sz="4000" b="1" dirty="0" smtClean="0"/>
              <a:t>Step 2)</a:t>
            </a:r>
          </a:p>
          <a:p>
            <a:r>
              <a:rPr lang="en-US" sz="4000" b="1" dirty="0" smtClean="0"/>
              <a:t> </a:t>
            </a:r>
            <a:r>
              <a:rPr lang="en-US" sz="4000" b="1" dirty="0" err="1" smtClean="0"/>
              <a:t>Cl</a:t>
            </a:r>
            <a:r>
              <a:rPr lang="en-US" sz="4000" b="1" dirty="0" smtClean="0"/>
              <a:t>* + CH</a:t>
            </a:r>
            <a:r>
              <a:rPr lang="en-US" sz="4000" b="1" baseline="-25000" dirty="0" smtClean="0"/>
              <a:t>4</a:t>
            </a:r>
            <a:r>
              <a:rPr lang="en-US" sz="4000" b="1" dirty="0" smtClean="0"/>
              <a:t> </a:t>
            </a:r>
            <a:r>
              <a:rPr lang="en-US" sz="4000" b="1" dirty="0" smtClean="0">
                <a:sym typeface="Wingdings" pitchFamily="2" charset="2"/>
              </a:rPr>
              <a:t> CH</a:t>
            </a:r>
            <a:r>
              <a:rPr lang="en-US" sz="4000" b="1" baseline="-25000" dirty="0" smtClean="0">
                <a:sym typeface="Wingdings" pitchFamily="2" charset="2"/>
              </a:rPr>
              <a:t>3</a:t>
            </a:r>
            <a:r>
              <a:rPr lang="en-US" sz="4000" b="1" dirty="0" smtClean="0">
                <a:sym typeface="Wingdings" pitchFamily="2" charset="2"/>
              </a:rPr>
              <a:t>* + </a:t>
            </a:r>
            <a:r>
              <a:rPr lang="en-US" sz="4000" b="1" dirty="0" err="1" smtClean="0">
                <a:sym typeface="Wingdings" pitchFamily="2" charset="2"/>
              </a:rPr>
              <a:t>HCl</a:t>
            </a:r>
            <a:endParaRPr lang="en-US" sz="4000" b="1" dirty="0" smtClean="0">
              <a:sym typeface="Wingdings" pitchFamily="2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24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Drill and Practice with Free Radical Substitution Mechanism for Chlorination of Methane (continued)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2438400"/>
            <a:ext cx="8001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TERMINATES THE CHAIN REACTION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7172" name="Picture 4" descr="http://vectors.umwblogs.org/files/2012/02/Movies_Films_T_The_Terminator_010629_-12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05501" y="3048000"/>
            <a:ext cx="3238499" cy="25908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5105400"/>
            <a:ext cx="579120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STEP 3)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CH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4400" b="1" dirty="0" smtClean="0">
                <a:solidFill>
                  <a:srgbClr val="FF0000"/>
                </a:solidFill>
              </a:rPr>
              <a:t>* + Cl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sym typeface="Wingdings" pitchFamily="2" charset="2"/>
              </a:rPr>
              <a:t> CH</a:t>
            </a:r>
            <a:r>
              <a:rPr lang="en-US" sz="4400" b="1" baseline="-25000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sz="4400" b="1" dirty="0" smtClean="0">
                <a:solidFill>
                  <a:srgbClr val="FF0000"/>
                </a:solidFill>
                <a:sym typeface="Wingdings" pitchFamily="2" charset="2"/>
              </a:rPr>
              <a:t>Cl + </a:t>
            </a:r>
            <a:r>
              <a:rPr lang="en-US" sz="4400" b="1" dirty="0" err="1" smtClean="0">
                <a:solidFill>
                  <a:srgbClr val="FF0000"/>
                </a:solidFill>
                <a:sym typeface="Wingdings" pitchFamily="2" charset="2"/>
              </a:rPr>
              <a:t>Cl</a:t>
            </a:r>
            <a:r>
              <a:rPr lang="en-US" sz="4400" b="1" dirty="0" smtClean="0">
                <a:solidFill>
                  <a:srgbClr val="FF0000"/>
                </a:solidFill>
                <a:sym typeface="Wingdings" pitchFamily="2" charset="2"/>
              </a:rPr>
              <a:t>* 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2400" y="1684230"/>
            <a:ext cx="89916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reaction will only go at &gt;250</a:t>
            </a:r>
            <a:r>
              <a:rPr kumimoji="0" lang="en-US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o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  in dark  or with input of ultraviolet (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uv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light.</a:t>
            </a:r>
            <a:endParaRPr lang="en-US" sz="2800" b="1" dirty="0"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in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xs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Cl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, a  single photon (h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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event causes thousands of halogenations.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2800" b="1" dirty="0" smtClean="0"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O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causes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halogenation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reaction to slow or stop.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2800" b="1" dirty="0" smtClean="0">
                <a:latin typeface="Calibri" pitchFamily="34" charset="0"/>
                <a:cs typeface="Arial" pitchFamily="34" charset="0"/>
                <a:sym typeface="Symbol" pitchFamily="18" charset="2"/>
              </a:rPr>
              <a:t>Reactivity rate follows: F</a:t>
            </a:r>
            <a:r>
              <a:rPr lang="en-US" sz="2800" b="1" baseline="-25000" dirty="0" smtClean="0">
                <a:latin typeface="Calibri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800" b="1" dirty="0" smtClean="0">
                <a:latin typeface="Calibri" pitchFamily="34" charset="0"/>
                <a:cs typeface="Arial" pitchFamily="34" charset="0"/>
                <a:sym typeface="Symbol" pitchFamily="18" charset="2"/>
              </a:rPr>
              <a:t> &gt; Cl</a:t>
            </a:r>
            <a:r>
              <a:rPr lang="en-US" sz="2800" b="1" baseline="-25000" dirty="0" smtClean="0">
                <a:latin typeface="Calibri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800" b="1" dirty="0" smtClean="0">
                <a:latin typeface="Calibri" pitchFamily="34" charset="0"/>
                <a:cs typeface="Arial" pitchFamily="34" charset="0"/>
                <a:sym typeface="Symbol" pitchFamily="18" charset="2"/>
              </a:rPr>
              <a:t> &gt; Br</a:t>
            </a:r>
            <a:r>
              <a:rPr lang="en-US" sz="2800" b="1" baseline="-25000" dirty="0" smtClean="0">
                <a:latin typeface="Calibri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800" b="1" dirty="0" smtClean="0">
                <a:latin typeface="Calibri" pitchFamily="34" charset="0"/>
                <a:cs typeface="Arial" pitchFamily="34" charset="0"/>
                <a:sym typeface="Symbol" pitchFamily="18" charset="2"/>
              </a:rPr>
              <a:t> &gt;I</a:t>
            </a:r>
            <a:r>
              <a:rPr lang="en-US" sz="2800" b="1" baseline="-25000" dirty="0" smtClean="0">
                <a:latin typeface="Calibri" pitchFamily="34" charset="0"/>
                <a:cs typeface="Arial" pitchFamily="34" charset="0"/>
                <a:sym typeface="Symbol" pitchFamily="18" charset="2"/>
              </a:rPr>
              <a:t>2</a:t>
            </a:r>
            <a:endParaRPr kumimoji="0" lang="en-US" sz="28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914400"/>
            <a:ext cx="784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Which of the 5 facts is missing ??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524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Drill and Practice with Free Radical Substitution Mechanism for Chlorination of Methane (continued)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4724400"/>
            <a:ext cx="7772400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Wavelength of </a:t>
            </a:r>
            <a:r>
              <a:rPr lang="en-US" sz="4000" b="1" dirty="0" err="1" smtClean="0">
                <a:solidFill>
                  <a:srgbClr val="FF0000"/>
                </a:solidFill>
              </a:rPr>
              <a:t>uv</a:t>
            </a:r>
            <a:r>
              <a:rPr lang="en-US" sz="4000" b="1" dirty="0" smtClean="0">
                <a:solidFill>
                  <a:srgbClr val="FF0000"/>
                </a:solidFill>
              </a:rPr>
              <a:t> light that initiates reaction is the decomposition wavelength for the halogen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762000"/>
            <a:ext cx="88392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Which is </a:t>
            </a:r>
            <a:r>
              <a:rPr lang="en-US" sz="4000" b="1" u="sng" dirty="0" smtClean="0"/>
              <a:t>not</a:t>
            </a:r>
            <a:r>
              <a:rPr lang="en-US" sz="4000" dirty="0" smtClean="0"/>
              <a:t> a step in the radical chlorination mechanism of methane?:</a:t>
            </a:r>
          </a:p>
          <a:p>
            <a:endParaRPr lang="en-US" dirty="0"/>
          </a:p>
          <a:p>
            <a:pPr marL="342900" indent="-342900">
              <a:buAutoNum type="alphaLcParenR"/>
            </a:pPr>
            <a:r>
              <a:rPr lang="en-US" sz="4000" b="1" dirty="0" smtClean="0"/>
              <a:t> </a:t>
            </a:r>
            <a:r>
              <a:rPr lang="en-US" sz="4000" b="1" dirty="0" err="1" smtClean="0"/>
              <a:t>Cl</a:t>
            </a:r>
            <a:r>
              <a:rPr lang="en-US" sz="4000" b="1" dirty="0" smtClean="0"/>
              <a:t>*  +CH</a:t>
            </a:r>
            <a:r>
              <a:rPr lang="en-US" sz="4000" b="1" baseline="-25000" dirty="0" smtClean="0"/>
              <a:t>4</a:t>
            </a:r>
            <a:r>
              <a:rPr lang="en-US" sz="4000" b="1" dirty="0" smtClean="0"/>
              <a:t> </a:t>
            </a:r>
            <a:r>
              <a:rPr lang="en-US" sz="4000" b="1" dirty="0" smtClean="0">
                <a:sym typeface="Wingdings" pitchFamily="2" charset="2"/>
              </a:rPr>
              <a:t> CH</a:t>
            </a:r>
            <a:r>
              <a:rPr lang="en-US" sz="4000" b="1" baseline="-25000" dirty="0" smtClean="0">
                <a:sym typeface="Wingdings" pitchFamily="2" charset="2"/>
              </a:rPr>
              <a:t>3</a:t>
            </a:r>
            <a:r>
              <a:rPr lang="en-US" sz="4000" b="1" dirty="0" smtClean="0">
                <a:sym typeface="Wingdings" pitchFamily="2" charset="2"/>
              </a:rPr>
              <a:t>* +  </a:t>
            </a:r>
            <a:r>
              <a:rPr lang="en-US" sz="4000" b="1" dirty="0" err="1" smtClean="0">
                <a:sym typeface="Wingdings" pitchFamily="2" charset="2"/>
              </a:rPr>
              <a:t>HCl</a:t>
            </a:r>
            <a:endParaRPr lang="en-US" sz="4000" b="1" dirty="0" smtClean="0">
              <a:sym typeface="Wingdings" pitchFamily="2" charset="2"/>
            </a:endParaRPr>
          </a:p>
          <a:p>
            <a:pPr marL="342900" indent="-342900">
              <a:buAutoNum type="alphaLcParenR"/>
            </a:pPr>
            <a:r>
              <a:rPr lang="en-US" sz="4000" b="1" dirty="0" smtClean="0"/>
              <a:t> </a:t>
            </a:r>
            <a:r>
              <a:rPr lang="en-US" sz="4000" b="1" dirty="0" err="1" smtClean="0"/>
              <a:t>Cl</a:t>
            </a:r>
            <a:r>
              <a:rPr lang="en-US" sz="4000" b="1" dirty="0" smtClean="0"/>
              <a:t>*  +</a:t>
            </a:r>
            <a:r>
              <a:rPr lang="en-US" sz="4000" b="1" dirty="0" err="1" smtClean="0"/>
              <a:t>Cl</a:t>
            </a:r>
            <a:r>
              <a:rPr lang="en-US" sz="4000" b="1" dirty="0" smtClean="0"/>
              <a:t>*  </a:t>
            </a:r>
            <a:r>
              <a:rPr lang="en-US" sz="4000" b="1" dirty="0" smtClean="0">
                <a:sym typeface="Wingdings" pitchFamily="2" charset="2"/>
              </a:rPr>
              <a:t> Cl</a:t>
            </a:r>
            <a:r>
              <a:rPr lang="en-US" sz="4000" b="1" baseline="-25000" dirty="0" smtClean="0">
                <a:sym typeface="Wingdings" pitchFamily="2" charset="2"/>
              </a:rPr>
              <a:t>2</a:t>
            </a:r>
          </a:p>
          <a:p>
            <a:pPr marL="342900" indent="-342900">
              <a:buAutoNum type="alphaLcParenR"/>
            </a:pPr>
            <a:r>
              <a:rPr lang="en-US" sz="4000" b="1" dirty="0" smtClean="0">
                <a:sym typeface="Wingdings" pitchFamily="2" charset="2"/>
              </a:rPr>
              <a:t> CH</a:t>
            </a:r>
            <a:r>
              <a:rPr lang="en-US" sz="4000" b="1" baseline="-25000" dirty="0" smtClean="0">
                <a:sym typeface="Wingdings" pitchFamily="2" charset="2"/>
              </a:rPr>
              <a:t>3</a:t>
            </a:r>
            <a:r>
              <a:rPr lang="en-US" sz="4000" b="1" dirty="0" smtClean="0">
                <a:sym typeface="Wingdings" pitchFamily="2" charset="2"/>
              </a:rPr>
              <a:t> + </a:t>
            </a:r>
            <a:r>
              <a:rPr lang="en-US" sz="4000" b="1" dirty="0" err="1" smtClean="0">
                <a:sym typeface="Wingdings" pitchFamily="2" charset="2"/>
              </a:rPr>
              <a:t>HCl</a:t>
            </a:r>
            <a:r>
              <a:rPr lang="en-US" sz="4000" b="1" dirty="0" smtClean="0">
                <a:sym typeface="Wingdings" pitchFamily="2" charset="2"/>
              </a:rPr>
              <a:t>  CH</a:t>
            </a:r>
            <a:r>
              <a:rPr lang="en-US" sz="4000" b="1" baseline="-25000" dirty="0" smtClean="0">
                <a:sym typeface="Wingdings" pitchFamily="2" charset="2"/>
              </a:rPr>
              <a:t>3</a:t>
            </a:r>
            <a:r>
              <a:rPr lang="en-US" sz="4000" b="1" dirty="0" smtClean="0">
                <a:sym typeface="Wingdings" pitchFamily="2" charset="2"/>
              </a:rPr>
              <a:t>Cl + H*</a:t>
            </a:r>
            <a:endParaRPr lang="en-US" sz="4000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342900" indent="-342900">
              <a:buAutoNum type="alphaLcParenR"/>
            </a:pPr>
            <a:r>
              <a:rPr lang="en-US" sz="4000" b="1" dirty="0" smtClean="0">
                <a:sym typeface="Wingdings" pitchFamily="2" charset="2"/>
              </a:rPr>
              <a:t> Cl</a:t>
            </a:r>
            <a:r>
              <a:rPr lang="en-US" sz="4000" b="1" baseline="-25000" dirty="0" smtClean="0">
                <a:sym typeface="Wingdings" pitchFamily="2" charset="2"/>
              </a:rPr>
              <a:t>2</a:t>
            </a:r>
            <a:r>
              <a:rPr lang="en-US" sz="4000" b="1" dirty="0" smtClean="0">
                <a:sym typeface="Wingdings" pitchFamily="2" charset="2"/>
              </a:rPr>
              <a:t> + CH</a:t>
            </a:r>
            <a:r>
              <a:rPr lang="en-US" sz="4000" b="1" baseline="-25000" dirty="0" smtClean="0">
                <a:sym typeface="Wingdings" pitchFamily="2" charset="2"/>
              </a:rPr>
              <a:t>3</a:t>
            </a:r>
            <a:r>
              <a:rPr lang="en-US" sz="4000" b="1" dirty="0" smtClean="0">
                <a:sym typeface="Wingdings" pitchFamily="2" charset="2"/>
              </a:rPr>
              <a:t>* CH</a:t>
            </a:r>
            <a:r>
              <a:rPr lang="en-US" sz="4000" b="1" baseline="-25000" dirty="0" smtClean="0">
                <a:sym typeface="Wingdings" pitchFamily="2" charset="2"/>
              </a:rPr>
              <a:t>3</a:t>
            </a:r>
            <a:r>
              <a:rPr lang="en-US" sz="4000" b="1" dirty="0" smtClean="0">
                <a:sym typeface="Wingdings" pitchFamily="2" charset="2"/>
              </a:rPr>
              <a:t>Cl + </a:t>
            </a:r>
            <a:r>
              <a:rPr lang="en-US" sz="4000" b="1" dirty="0" err="1" smtClean="0">
                <a:sym typeface="Wingdings" pitchFamily="2" charset="2"/>
              </a:rPr>
              <a:t>Cl</a:t>
            </a:r>
            <a:r>
              <a:rPr lang="en-US" sz="4000" b="1" dirty="0" smtClean="0">
                <a:sym typeface="Wingdings" pitchFamily="2" charset="2"/>
              </a:rPr>
              <a:t>*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5181600"/>
            <a:ext cx="60198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c) CH</a:t>
            </a:r>
            <a:r>
              <a:rPr lang="en-US" sz="4000" b="1" baseline="-25000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 + </a:t>
            </a:r>
            <a:r>
              <a:rPr lang="en-US" sz="4000" b="1" dirty="0" err="1" smtClean="0">
                <a:solidFill>
                  <a:srgbClr val="FF0000"/>
                </a:solidFill>
                <a:sym typeface="Wingdings" pitchFamily="2" charset="2"/>
              </a:rPr>
              <a:t>HCl</a:t>
            </a:r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  CH</a:t>
            </a:r>
            <a:r>
              <a:rPr lang="en-US" sz="4000" b="1" baseline="-25000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Cl + H*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524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Drill and Practice with Free Radical Substitution Mechanism for Chlorination of Methane (continued)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1430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Chain termination, chain initiation and chain   </a:t>
            </a:r>
            <a:r>
              <a:rPr lang="en-US" sz="4000" dirty="0" smtClean="0"/>
              <a:t>_______________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743200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reaction explains the quenching effect of O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 on the radical substitution of </a:t>
            </a:r>
            <a:r>
              <a:rPr lang="en-US" sz="4000" b="1" dirty="0" err="1" smtClean="0"/>
              <a:t>Cl</a:t>
            </a:r>
            <a:r>
              <a:rPr lang="en-US" sz="4000" b="1" dirty="0" smtClean="0"/>
              <a:t> on methane ??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1752600"/>
            <a:ext cx="3886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rgbClr val="FF0000"/>
                </a:solidFill>
              </a:rPr>
              <a:t>propagation</a:t>
            </a:r>
            <a:endParaRPr lang="en-US" sz="4000" b="1" u="sng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5029200"/>
            <a:ext cx="8763000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CH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4000" b="1" dirty="0" smtClean="0">
                <a:solidFill>
                  <a:srgbClr val="FF0000"/>
                </a:solidFill>
              </a:rPr>
              <a:t>* + O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 CH</a:t>
            </a:r>
            <a:r>
              <a:rPr lang="en-US" sz="4000" b="1" baseline="-25000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OO *</a:t>
            </a:r>
          </a:p>
          <a:p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	       </a:t>
            </a:r>
            <a:r>
              <a:rPr lang="en-US" sz="4000" b="1" dirty="0" err="1" smtClean="0">
                <a:solidFill>
                  <a:srgbClr val="FF0000"/>
                </a:solidFill>
                <a:sym typeface="Wingdings" pitchFamily="2" charset="2"/>
              </a:rPr>
              <a:t>methylperoxy</a:t>
            </a:r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 radical (~ stable)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24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Drill and Practice with Free Radical Substitution Mechanism for Chlorination of Methane (continued)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>
            <a:spLocks/>
          </p:cNvSpPr>
          <p:nvPr/>
        </p:nvSpPr>
        <p:spPr bwMode="auto">
          <a:xfrm>
            <a:off x="1676400" y="1600200"/>
            <a:ext cx="7010399" cy="4114799"/>
          </a:xfrm>
          <a:custGeom>
            <a:avLst/>
            <a:gdLst>
              <a:gd name="T0" fmla="*/ 86 w 20000"/>
              <a:gd name="T1" fmla="*/ 8470 h 20000"/>
              <a:gd name="T2" fmla="*/ 257 w 20000"/>
              <a:gd name="T3" fmla="*/ 9165 h 20000"/>
              <a:gd name="T4" fmla="*/ 429 w 20000"/>
              <a:gd name="T5" fmla="*/ 9859 h 20000"/>
              <a:gd name="T6" fmla="*/ 687 w 20000"/>
              <a:gd name="T7" fmla="*/ 10275 h 20000"/>
              <a:gd name="T8" fmla="*/ 1116 w 20000"/>
              <a:gd name="T9" fmla="*/ 11247 h 20000"/>
              <a:gd name="T10" fmla="*/ 1545 w 20000"/>
              <a:gd name="T11" fmla="*/ 11664 h 20000"/>
              <a:gd name="T12" fmla="*/ 2918 w 20000"/>
              <a:gd name="T13" fmla="*/ 11942 h 20000"/>
              <a:gd name="T14" fmla="*/ 3519 w 20000"/>
              <a:gd name="T15" fmla="*/ 11386 h 20000"/>
              <a:gd name="T16" fmla="*/ 4120 w 20000"/>
              <a:gd name="T17" fmla="*/ 9998 h 20000"/>
              <a:gd name="T18" fmla="*/ 4377 w 20000"/>
              <a:gd name="T19" fmla="*/ 8748 h 20000"/>
              <a:gd name="T20" fmla="*/ 4806 w 20000"/>
              <a:gd name="T21" fmla="*/ 7359 h 20000"/>
              <a:gd name="T22" fmla="*/ 5235 w 20000"/>
              <a:gd name="T23" fmla="*/ 5832 h 20000"/>
              <a:gd name="T24" fmla="*/ 5579 w 20000"/>
              <a:gd name="T25" fmla="*/ 4443 h 20000"/>
              <a:gd name="T26" fmla="*/ 5836 w 20000"/>
              <a:gd name="T27" fmla="*/ 3471 h 20000"/>
              <a:gd name="T28" fmla="*/ 6008 w 20000"/>
              <a:gd name="T29" fmla="*/ 2638 h 20000"/>
              <a:gd name="T30" fmla="*/ 6265 w 20000"/>
              <a:gd name="T31" fmla="*/ 2083 h 20000"/>
              <a:gd name="T32" fmla="*/ 6523 w 20000"/>
              <a:gd name="T33" fmla="*/ 1389 h 20000"/>
              <a:gd name="T34" fmla="*/ 6694 w 20000"/>
              <a:gd name="T35" fmla="*/ 833 h 20000"/>
              <a:gd name="T36" fmla="*/ 7038 w 20000"/>
              <a:gd name="T37" fmla="*/ 278 h 20000"/>
              <a:gd name="T38" fmla="*/ 7295 w 20000"/>
              <a:gd name="T39" fmla="*/ 0 h 20000"/>
              <a:gd name="T40" fmla="*/ 7896 w 20000"/>
              <a:gd name="T41" fmla="*/ 278 h 20000"/>
              <a:gd name="T42" fmla="*/ 8153 w 20000"/>
              <a:gd name="T43" fmla="*/ 833 h 20000"/>
              <a:gd name="T44" fmla="*/ 8325 w 20000"/>
              <a:gd name="T45" fmla="*/ 1666 h 20000"/>
              <a:gd name="T46" fmla="*/ 8497 w 20000"/>
              <a:gd name="T47" fmla="*/ 2499 h 20000"/>
              <a:gd name="T48" fmla="*/ 8668 w 20000"/>
              <a:gd name="T49" fmla="*/ 3471 h 20000"/>
              <a:gd name="T50" fmla="*/ 8840 w 20000"/>
              <a:gd name="T51" fmla="*/ 4166 h 20000"/>
              <a:gd name="T52" fmla="*/ 9012 w 20000"/>
              <a:gd name="T53" fmla="*/ 4721 h 20000"/>
              <a:gd name="T54" fmla="*/ 9269 w 20000"/>
              <a:gd name="T55" fmla="*/ 5277 h 20000"/>
              <a:gd name="T56" fmla="*/ 9441 w 20000"/>
              <a:gd name="T57" fmla="*/ 5554 h 20000"/>
              <a:gd name="T58" fmla="*/ 10471 w 20000"/>
              <a:gd name="T59" fmla="*/ 5138 h 20000"/>
              <a:gd name="T60" fmla="*/ 10642 w 20000"/>
              <a:gd name="T61" fmla="*/ 4860 h 20000"/>
              <a:gd name="T62" fmla="*/ 10814 w 20000"/>
              <a:gd name="T63" fmla="*/ 4582 h 20000"/>
              <a:gd name="T64" fmla="*/ 11157 w 20000"/>
              <a:gd name="T65" fmla="*/ 4166 h 20000"/>
              <a:gd name="T66" fmla="*/ 12101 w 20000"/>
              <a:gd name="T67" fmla="*/ 3749 h 20000"/>
              <a:gd name="T68" fmla="*/ 12530 w 20000"/>
              <a:gd name="T69" fmla="*/ 4166 h 20000"/>
              <a:gd name="T70" fmla="*/ 12702 w 20000"/>
              <a:gd name="T71" fmla="*/ 4721 h 20000"/>
              <a:gd name="T72" fmla="*/ 12960 w 20000"/>
              <a:gd name="T73" fmla="*/ 5554 h 20000"/>
              <a:gd name="T74" fmla="*/ 13217 w 20000"/>
              <a:gd name="T75" fmla="*/ 6387 h 20000"/>
              <a:gd name="T76" fmla="*/ 13474 w 20000"/>
              <a:gd name="T77" fmla="*/ 7359 h 20000"/>
              <a:gd name="T78" fmla="*/ 13732 w 20000"/>
              <a:gd name="T79" fmla="*/ 8193 h 20000"/>
              <a:gd name="T80" fmla="*/ 13904 w 20000"/>
              <a:gd name="T81" fmla="*/ 9442 h 20000"/>
              <a:gd name="T82" fmla="*/ 14075 w 20000"/>
              <a:gd name="T83" fmla="*/ 10414 h 20000"/>
              <a:gd name="T84" fmla="*/ 14247 w 20000"/>
              <a:gd name="T85" fmla="*/ 11803 h 20000"/>
              <a:gd name="T86" fmla="*/ 14419 w 20000"/>
              <a:gd name="T87" fmla="*/ 12914 h 20000"/>
              <a:gd name="T88" fmla="*/ 14590 w 20000"/>
              <a:gd name="T89" fmla="*/ 14441 h 20000"/>
              <a:gd name="T90" fmla="*/ 14848 w 20000"/>
              <a:gd name="T91" fmla="*/ 15969 h 20000"/>
              <a:gd name="T92" fmla="*/ 15191 w 20000"/>
              <a:gd name="T93" fmla="*/ 17496 h 20000"/>
              <a:gd name="T94" fmla="*/ 15363 w 20000"/>
              <a:gd name="T95" fmla="*/ 18051 h 20000"/>
              <a:gd name="T96" fmla="*/ 15620 w 20000"/>
              <a:gd name="T97" fmla="*/ 18885 h 20000"/>
              <a:gd name="T98" fmla="*/ 16736 w 20000"/>
              <a:gd name="T99" fmla="*/ 19718 h 20000"/>
              <a:gd name="T100" fmla="*/ 18023 w 20000"/>
              <a:gd name="T101" fmla="*/ 19995 h 20000"/>
              <a:gd name="T102" fmla="*/ 18452 w 20000"/>
              <a:gd name="T103" fmla="*/ 19301 h 20000"/>
              <a:gd name="T104" fmla="*/ 18796 w 20000"/>
              <a:gd name="T105" fmla="*/ 18607 h 20000"/>
              <a:gd name="T106" fmla="*/ 19225 w 20000"/>
              <a:gd name="T107" fmla="*/ 17635 h 20000"/>
              <a:gd name="T108" fmla="*/ 19654 w 20000"/>
              <a:gd name="T109" fmla="*/ 16802 h 20000"/>
              <a:gd name="T110" fmla="*/ 19911 w 20000"/>
              <a:gd name="T111" fmla="*/ 16524 h 20000"/>
              <a:gd name="T112" fmla="*/ 19946 w 20000"/>
              <a:gd name="T113" fmla="*/ 16218 h 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0000" h="20000">
                <a:moveTo>
                  <a:pt x="172" y="8220"/>
                </a:moveTo>
                <a:lnTo>
                  <a:pt x="0" y="8193"/>
                </a:lnTo>
                <a:lnTo>
                  <a:pt x="0" y="8470"/>
                </a:lnTo>
                <a:lnTo>
                  <a:pt x="86" y="8470"/>
                </a:lnTo>
                <a:lnTo>
                  <a:pt x="86" y="8609"/>
                </a:lnTo>
                <a:lnTo>
                  <a:pt x="172" y="8748"/>
                </a:lnTo>
                <a:lnTo>
                  <a:pt x="172" y="8887"/>
                </a:lnTo>
                <a:lnTo>
                  <a:pt x="257" y="9165"/>
                </a:lnTo>
                <a:lnTo>
                  <a:pt x="343" y="9165"/>
                </a:lnTo>
                <a:lnTo>
                  <a:pt x="343" y="9581"/>
                </a:lnTo>
                <a:lnTo>
                  <a:pt x="429" y="9720"/>
                </a:lnTo>
                <a:lnTo>
                  <a:pt x="429" y="9859"/>
                </a:lnTo>
                <a:lnTo>
                  <a:pt x="515" y="9998"/>
                </a:lnTo>
                <a:lnTo>
                  <a:pt x="601" y="9998"/>
                </a:lnTo>
                <a:lnTo>
                  <a:pt x="601" y="10137"/>
                </a:lnTo>
                <a:lnTo>
                  <a:pt x="687" y="10275"/>
                </a:lnTo>
                <a:lnTo>
                  <a:pt x="858" y="10831"/>
                </a:lnTo>
                <a:lnTo>
                  <a:pt x="1030" y="10970"/>
                </a:lnTo>
                <a:lnTo>
                  <a:pt x="1030" y="11247"/>
                </a:lnTo>
                <a:lnTo>
                  <a:pt x="1116" y="11247"/>
                </a:lnTo>
                <a:lnTo>
                  <a:pt x="1116" y="11386"/>
                </a:lnTo>
                <a:lnTo>
                  <a:pt x="1287" y="11386"/>
                </a:lnTo>
                <a:lnTo>
                  <a:pt x="1459" y="11664"/>
                </a:lnTo>
                <a:lnTo>
                  <a:pt x="1545" y="11664"/>
                </a:lnTo>
                <a:lnTo>
                  <a:pt x="1631" y="11803"/>
                </a:lnTo>
                <a:lnTo>
                  <a:pt x="1716" y="11803"/>
                </a:lnTo>
                <a:lnTo>
                  <a:pt x="1716" y="11942"/>
                </a:lnTo>
                <a:lnTo>
                  <a:pt x="2918" y="11942"/>
                </a:lnTo>
                <a:lnTo>
                  <a:pt x="3004" y="11803"/>
                </a:lnTo>
                <a:lnTo>
                  <a:pt x="3176" y="11803"/>
                </a:lnTo>
                <a:lnTo>
                  <a:pt x="3347" y="11525"/>
                </a:lnTo>
                <a:lnTo>
                  <a:pt x="3519" y="11386"/>
                </a:lnTo>
                <a:lnTo>
                  <a:pt x="3862" y="10831"/>
                </a:lnTo>
                <a:lnTo>
                  <a:pt x="3862" y="10692"/>
                </a:lnTo>
                <a:lnTo>
                  <a:pt x="4120" y="10275"/>
                </a:lnTo>
                <a:lnTo>
                  <a:pt x="4120" y="9998"/>
                </a:lnTo>
                <a:lnTo>
                  <a:pt x="4205" y="9998"/>
                </a:lnTo>
                <a:lnTo>
                  <a:pt x="4205" y="9581"/>
                </a:lnTo>
                <a:lnTo>
                  <a:pt x="4377" y="9026"/>
                </a:lnTo>
                <a:lnTo>
                  <a:pt x="4377" y="8748"/>
                </a:lnTo>
                <a:lnTo>
                  <a:pt x="4463" y="8331"/>
                </a:lnTo>
                <a:lnTo>
                  <a:pt x="4635" y="7776"/>
                </a:lnTo>
                <a:lnTo>
                  <a:pt x="4720" y="7637"/>
                </a:lnTo>
                <a:lnTo>
                  <a:pt x="4806" y="7359"/>
                </a:lnTo>
                <a:lnTo>
                  <a:pt x="4892" y="7221"/>
                </a:lnTo>
                <a:lnTo>
                  <a:pt x="4892" y="7082"/>
                </a:lnTo>
                <a:lnTo>
                  <a:pt x="5235" y="5971"/>
                </a:lnTo>
                <a:lnTo>
                  <a:pt x="5235" y="5832"/>
                </a:lnTo>
                <a:lnTo>
                  <a:pt x="5321" y="5693"/>
                </a:lnTo>
                <a:lnTo>
                  <a:pt x="5321" y="5554"/>
                </a:lnTo>
                <a:lnTo>
                  <a:pt x="5579" y="4721"/>
                </a:lnTo>
                <a:lnTo>
                  <a:pt x="5579" y="4443"/>
                </a:lnTo>
                <a:lnTo>
                  <a:pt x="5664" y="4305"/>
                </a:lnTo>
                <a:lnTo>
                  <a:pt x="5750" y="3888"/>
                </a:lnTo>
                <a:lnTo>
                  <a:pt x="5750" y="3749"/>
                </a:lnTo>
                <a:lnTo>
                  <a:pt x="5836" y="3471"/>
                </a:lnTo>
                <a:lnTo>
                  <a:pt x="5922" y="3333"/>
                </a:lnTo>
                <a:lnTo>
                  <a:pt x="5922" y="3055"/>
                </a:lnTo>
                <a:lnTo>
                  <a:pt x="6008" y="2916"/>
                </a:lnTo>
                <a:lnTo>
                  <a:pt x="6008" y="2638"/>
                </a:lnTo>
                <a:lnTo>
                  <a:pt x="6094" y="2638"/>
                </a:lnTo>
                <a:lnTo>
                  <a:pt x="6094" y="2499"/>
                </a:lnTo>
                <a:lnTo>
                  <a:pt x="6179" y="2222"/>
                </a:lnTo>
                <a:lnTo>
                  <a:pt x="6265" y="2083"/>
                </a:lnTo>
                <a:lnTo>
                  <a:pt x="6265" y="1944"/>
                </a:lnTo>
                <a:lnTo>
                  <a:pt x="6437" y="1666"/>
                </a:lnTo>
                <a:lnTo>
                  <a:pt x="6437" y="1527"/>
                </a:lnTo>
                <a:lnTo>
                  <a:pt x="6523" y="1389"/>
                </a:lnTo>
                <a:lnTo>
                  <a:pt x="6608" y="1111"/>
                </a:lnTo>
                <a:lnTo>
                  <a:pt x="6608" y="972"/>
                </a:lnTo>
                <a:lnTo>
                  <a:pt x="6694" y="972"/>
                </a:lnTo>
                <a:lnTo>
                  <a:pt x="6694" y="833"/>
                </a:lnTo>
                <a:lnTo>
                  <a:pt x="6866" y="555"/>
                </a:lnTo>
                <a:lnTo>
                  <a:pt x="6866" y="417"/>
                </a:lnTo>
                <a:lnTo>
                  <a:pt x="7038" y="417"/>
                </a:lnTo>
                <a:lnTo>
                  <a:pt x="7038" y="278"/>
                </a:lnTo>
                <a:lnTo>
                  <a:pt x="7123" y="278"/>
                </a:lnTo>
                <a:lnTo>
                  <a:pt x="7123" y="139"/>
                </a:lnTo>
                <a:lnTo>
                  <a:pt x="7295" y="139"/>
                </a:lnTo>
                <a:lnTo>
                  <a:pt x="7295" y="0"/>
                </a:lnTo>
                <a:lnTo>
                  <a:pt x="7724" y="0"/>
                </a:lnTo>
                <a:lnTo>
                  <a:pt x="7810" y="139"/>
                </a:lnTo>
                <a:lnTo>
                  <a:pt x="7810" y="278"/>
                </a:lnTo>
                <a:lnTo>
                  <a:pt x="7896" y="278"/>
                </a:lnTo>
                <a:lnTo>
                  <a:pt x="8068" y="555"/>
                </a:lnTo>
                <a:lnTo>
                  <a:pt x="8068" y="694"/>
                </a:lnTo>
                <a:lnTo>
                  <a:pt x="8153" y="694"/>
                </a:lnTo>
                <a:lnTo>
                  <a:pt x="8153" y="833"/>
                </a:lnTo>
                <a:lnTo>
                  <a:pt x="8239" y="1111"/>
                </a:lnTo>
                <a:lnTo>
                  <a:pt x="8239" y="1250"/>
                </a:lnTo>
                <a:lnTo>
                  <a:pt x="8325" y="1389"/>
                </a:lnTo>
                <a:lnTo>
                  <a:pt x="8325" y="1666"/>
                </a:lnTo>
                <a:lnTo>
                  <a:pt x="8411" y="1805"/>
                </a:lnTo>
                <a:lnTo>
                  <a:pt x="8411" y="1944"/>
                </a:lnTo>
                <a:lnTo>
                  <a:pt x="8497" y="2083"/>
                </a:lnTo>
                <a:lnTo>
                  <a:pt x="8497" y="2499"/>
                </a:lnTo>
                <a:lnTo>
                  <a:pt x="8582" y="2777"/>
                </a:lnTo>
                <a:lnTo>
                  <a:pt x="8582" y="2916"/>
                </a:lnTo>
                <a:lnTo>
                  <a:pt x="8668" y="3194"/>
                </a:lnTo>
                <a:lnTo>
                  <a:pt x="8668" y="3471"/>
                </a:lnTo>
                <a:lnTo>
                  <a:pt x="8754" y="3610"/>
                </a:lnTo>
                <a:lnTo>
                  <a:pt x="8754" y="3888"/>
                </a:lnTo>
                <a:lnTo>
                  <a:pt x="8840" y="4027"/>
                </a:lnTo>
                <a:lnTo>
                  <a:pt x="8840" y="4166"/>
                </a:lnTo>
                <a:lnTo>
                  <a:pt x="8926" y="4305"/>
                </a:lnTo>
                <a:lnTo>
                  <a:pt x="8926" y="4443"/>
                </a:lnTo>
                <a:lnTo>
                  <a:pt x="9012" y="4582"/>
                </a:lnTo>
                <a:lnTo>
                  <a:pt x="9012" y="4721"/>
                </a:lnTo>
                <a:lnTo>
                  <a:pt x="9097" y="4721"/>
                </a:lnTo>
                <a:lnTo>
                  <a:pt x="9097" y="4860"/>
                </a:lnTo>
                <a:lnTo>
                  <a:pt x="9183" y="5138"/>
                </a:lnTo>
                <a:lnTo>
                  <a:pt x="9269" y="5277"/>
                </a:lnTo>
                <a:lnTo>
                  <a:pt x="9269" y="5415"/>
                </a:lnTo>
                <a:lnTo>
                  <a:pt x="9355" y="5415"/>
                </a:lnTo>
                <a:lnTo>
                  <a:pt x="9355" y="5554"/>
                </a:lnTo>
                <a:lnTo>
                  <a:pt x="9441" y="5554"/>
                </a:lnTo>
                <a:lnTo>
                  <a:pt x="9527" y="5693"/>
                </a:lnTo>
                <a:lnTo>
                  <a:pt x="10213" y="5693"/>
                </a:lnTo>
                <a:lnTo>
                  <a:pt x="10299" y="5415"/>
                </a:lnTo>
                <a:lnTo>
                  <a:pt x="10471" y="5138"/>
                </a:lnTo>
                <a:lnTo>
                  <a:pt x="10556" y="5138"/>
                </a:lnTo>
                <a:lnTo>
                  <a:pt x="10556" y="4999"/>
                </a:lnTo>
                <a:lnTo>
                  <a:pt x="10642" y="4999"/>
                </a:lnTo>
                <a:lnTo>
                  <a:pt x="10642" y="4860"/>
                </a:lnTo>
                <a:lnTo>
                  <a:pt x="10728" y="4860"/>
                </a:lnTo>
                <a:lnTo>
                  <a:pt x="10728" y="4721"/>
                </a:lnTo>
                <a:lnTo>
                  <a:pt x="10814" y="4721"/>
                </a:lnTo>
                <a:lnTo>
                  <a:pt x="10814" y="4582"/>
                </a:lnTo>
                <a:lnTo>
                  <a:pt x="10986" y="4305"/>
                </a:lnTo>
                <a:lnTo>
                  <a:pt x="11071" y="4305"/>
                </a:lnTo>
                <a:lnTo>
                  <a:pt x="11071" y="4166"/>
                </a:lnTo>
                <a:lnTo>
                  <a:pt x="11157" y="4166"/>
                </a:lnTo>
                <a:lnTo>
                  <a:pt x="11157" y="4027"/>
                </a:lnTo>
                <a:lnTo>
                  <a:pt x="11329" y="4027"/>
                </a:lnTo>
                <a:lnTo>
                  <a:pt x="11501" y="3749"/>
                </a:lnTo>
                <a:lnTo>
                  <a:pt x="12101" y="3749"/>
                </a:lnTo>
                <a:lnTo>
                  <a:pt x="12273" y="3888"/>
                </a:lnTo>
                <a:lnTo>
                  <a:pt x="12359" y="4027"/>
                </a:lnTo>
                <a:lnTo>
                  <a:pt x="12445" y="4027"/>
                </a:lnTo>
                <a:lnTo>
                  <a:pt x="12530" y="4166"/>
                </a:lnTo>
                <a:lnTo>
                  <a:pt x="12616" y="4166"/>
                </a:lnTo>
                <a:lnTo>
                  <a:pt x="12616" y="4443"/>
                </a:lnTo>
                <a:lnTo>
                  <a:pt x="12702" y="4582"/>
                </a:lnTo>
                <a:lnTo>
                  <a:pt x="12702" y="4721"/>
                </a:lnTo>
                <a:lnTo>
                  <a:pt x="12874" y="4999"/>
                </a:lnTo>
                <a:lnTo>
                  <a:pt x="12874" y="5277"/>
                </a:lnTo>
                <a:lnTo>
                  <a:pt x="12960" y="5415"/>
                </a:lnTo>
                <a:lnTo>
                  <a:pt x="12960" y="5554"/>
                </a:lnTo>
                <a:lnTo>
                  <a:pt x="13131" y="5832"/>
                </a:lnTo>
                <a:lnTo>
                  <a:pt x="13131" y="6110"/>
                </a:lnTo>
                <a:lnTo>
                  <a:pt x="13217" y="6249"/>
                </a:lnTo>
                <a:lnTo>
                  <a:pt x="13217" y="6387"/>
                </a:lnTo>
                <a:lnTo>
                  <a:pt x="13303" y="6526"/>
                </a:lnTo>
                <a:lnTo>
                  <a:pt x="13303" y="6665"/>
                </a:lnTo>
                <a:lnTo>
                  <a:pt x="13389" y="7082"/>
                </a:lnTo>
                <a:lnTo>
                  <a:pt x="13474" y="7359"/>
                </a:lnTo>
                <a:lnTo>
                  <a:pt x="13560" y="7776"/>
                </a:lnTo>
                <a:lnTo>
                  <a:pt x="13646" y="7915"/>
                </a:lnTo>
                <a:lnTo>
                  <a:pt x="13646" y="8054"/>
                </a:lnTo>
                <a:lnTo>
                  <a:pt x="13732" y="8193"/>
                </a:lnTo>
                <a:lnTo>
                  <a:pt x="13732" y="8331"/>
                </a:lnTo>
                <a:lnTo>
                  <a:pt x="13818" y="8609"/>
                </a:lnTo>
                <a:lnTo>
                  <a:pt x="13818" y="9026"/>
                </a:lnTo>
                <a:lnTo>
                  <a:pt x="13904" y="9442"/>
                </a:lnTo>
                <a:lnTo>
                  <a:pt x="13904" y="9720"/>
                </a:lnTo>
                <a:lnTo>
                  <a:pt x="13989" y="9998"/>
                </a:lnTo>
                <a:lnTo>
                  <a:pt x="13989" y="10275"/>
                </a:lnTo>
                <a:lnTo>
                  <a:pt x="14075" y="10414"/>
                </a:lnTo>
                <a:lnTo>
                  <a:pt x="14075" y="11109"/>
                </a:lnTo>
                <a:lnTo>
                  <a:pt x="14161" y="11247"/>
                </a:lnTo>
                <a:lnTo>
                  <a:pt x="14161" y="11525"/>
                </a:lnTo>
                <a:lnTo>
                  <a:pt x="14247" y="11803"/>
                </a:lnTo>
                <a:lnTo>
                  <a:pt x="14247" y="11942"/>
                </a:lnTo>
                <a:lnTo>
                  <a:pt x="14333" y="12358"/>
                </a:lnTo>
                <a:lnTo>
                  <a:pt x="14333" y="12636"/>
                </a:lnTo>
                <a:lnTo>
                  <a:pt x="14419" y="12914"/>
                </a:lnTo>
                <a:lnTo>
                  <a:pt x="14504" y="13330"/>
                </a:lnTo>
                <a:lnTo>
                  <a:pt x="14504" y="13608"/>
                </a:lnTo>
                <a:lnTo>
                  <a:pt x="14590" y="14025"/>
                </a:lnTo>
                <a:lnTo>
                  <a:pt x="14590" y="14441"/>
                </a:lnTo>
                <a:lnTo>
                  <a:pt x="14762" y="15274"/>
                </a:lnTo>
                <a:lnTo>
                  <a:pt x="14762" y="15552"/>
                </a:lnTo>
                <a:lnTo>
                  <a:pt x="14848" y="15691"/>
                </a:lnTo>
                <a:lnTo>
                  <a:pt x="14848" y="15969"/>
                </a:lnTo>
                <a:lnTo>
                  <a:pt x="14933" y="16107"/>
                </a:lnTo>
                <a:lnTo>
                  <a:pt x="14933" y="16385"/>
                </a:lnTo>
                <a:lnTo>
                  <a:pt x="15191" y="17218"/>
                </a:lnTo>
                <a:lnTo>
                  <a:pt x="15191" y="17496"/>
                </a:lnTo>
                <a:lnTo>
                  <a:pt x="15277" y="17635"/>
                </a:lnTo>
                <a:lnTo>
                  <a:pt x="15277" y="17774"/>
                </a:lnTo>
                <a:lnTo>
                  <a:pt x="15363" y="17774"/>
                </a:lnTo>
                <a:lnTo>
                  <a:pt x="15363" y="18051"/>
                </a:lnTo>
                <a:lnTo>
                  <a:pt x="15534" y="18329"/>
                </a:lnTo>
                <a:lnTo>
                  <a:pt x="15534" y="18607"/>
                </a:lnTo>
                <a:lnTo>
                  <a:pt x="15620" y="18746"/>
                </a:lnTo>
                <a:lnTo>
                  <a:pt x="15620" y="18885"/>
                </a:lnTo>
                <a:lnTo>
                  <a:pt x="15792" y="18885"/>
                </a:lnTo>
                <a:lnTo>
                  <a:pt x="15963" y="19162"/>
                </a:lnTo>
                <a:lnTo>
                  <a:pt x="16478" y="19579"/>
                </a:lnTo>
                <a:lnTo>
                  <a:pt x="16736" y="19718"/>
                </a:lnTo>
                <a:lnTo>
                  <a:pt x="16822" y="19857"/>
                </a:lnTo>
                <a:lnTo>
                  <a:pt x="16993" y="19857"/>
                </a:lnTo>
                <a:lnTo>
                  <a:pt x="17165" y="19995"/>
                </a:lnTo>
                <a:lnTo>
                  <a:pt x="18023" y="19995"/>
                </a:lnTo>
                <a:lnTo>
                  <a:pt x="18023" y="19857"/>
                </a:lnTo>
                <a:lnTo>
                  <a:pt x="18195" y="19579"/>
                </a:lnTo>
                <a:lnTo>
                  <a:pt x="18281" y="19579"/>
                </a:lnTo>
                <a:lnTo>
                  <a:pt x="18452" y="19301"/>
                </a:lnTo>
                <a:lnTo>
                  <a:pt x="18452" y="19162"/>
                </a:lnTo>
                <a:lnTo>
                  <a:pt x="18538" y="19162"/>
                </a:lnTo>
                <a:lnTo>
                  <a:pt x="18796" y="18746"/>
                </a:lnTo>
                <a:lnTo>
                  <a:pt x="18796" y="18607"/>
                </a:lnTo>
                <a:lnTo>
                  <a:pt x="18881" y="18468"/>
                </a:lnTo>
                <a:lnTo>
                  <a:pt x="18881" y="18329"/>
                </a:lnTo>
                <a:lnTo>
                  <a:pt x="19225" y="17774"/>
                </a:lnTo>
                <a:lnTo>
                  <a:pt x="19225" y="17635"/>
                </a:lnTo>
                <a:lnTo>
                  <a:pt x="19311" y="17635"/>
                </a:lnTo>
                <a:lnTo>
                  <a:pt x="19311" y="17496"/>
                </a:lnTo>
                <a:lnTo>
                  <a:pt x="19654" y="16941"/>
                </a:lnTo>
                <a:lnTo>
                  <a:pt x="19654" y="16802"/>
                </a:lnTo>
                <a:lnTo>
                  <a:pt x="19740" y="16802"/>
                </a:lnTo>
                <a:lnTo>
                  <a:pt x="19740" y="16663"/>
                </a:lnTo>
                <a:lnTo>
                  <a:pt x="19825" y="16524"/>
                </a:lnTo>
                <a:lnTo>
                  <a:pt x="19911" y="16524"/>
                </a:lnTo>
                <a:lnTo>
                  <a:pt x="19911" y="16385"/>
                </a:lnTo>
                <a:lnTo>
                  <a:pt x="19997" y="16246"/>
                </a:lnTo>
                <a:lnTo>
                  <a:pt x="19997" y="16107"/>
                </a:lnTo>
                <a:lnTo>
                  <a:pt x="19946" y="16218"/>
                </a:lnTo>
              </a:path>
            </a:pathLst>
          </a:custGeom>
          <a:noFill/>
          <a:ln w="25400">
            <a:solidFill>
              <a:srgbClr val="0D0D0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1524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Drill and Practice with Free Radical Substitution Mechanism for Chlorination of Methane (continued)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24134" y="4114800"/>
            <a:ext cx="312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reaction step and reaction here ? 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971800" y="6019800"/>
            <a:ext cx="6172200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Time or reaction progress</a:t>
            </a:r>
            <a:r>
              <a:rPr lang="en-US" sz="32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6764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energy</a:t>
            </a:r>
            <a:endParaRPr lang="en-US" sz="3200" b="1" dirty="0">
              <a:solidFill>
                <a:srgbClr val="0070C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04800" y="1295400"/>
            <a:ext cx="0" cy="205740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85800" y="2362200"/>
            <a:ext cx="25908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Step 2: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CH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800" b="1" dirty="0" smtClean="0">
                <a:solidFill>
                  <a:srgbClr val="FF0000"/>
                </a:solidFill>
              </a:rPr>
              <a:t> + Cl*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343400" y="1752600"/>
            <a:ext cx="0" cy="2438400"/>
          </a:xfrm>
          <a:prstGeom prst="straightConnector1">
            <a:avLst/>
          </a:prstGeom>
          <a:ln w="63500">
            <a:solidFill>
              <a:schemeClr val="tx1"/>
            </a:solidFill>
            <a:headEnd type="triangle" w="lg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28866" y="2872235"/>
            <a:ext cx="47437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What’s this barrier/energy</a:t>
            </a:r>
          </a:p>
          <a:p>
            <a:r>
              <a:rPr lang="en-US" sz="3200" b="1" dirty="0"/>
              <a:t>c</a:t>
            </a:r>
            <a:r>
              <a:rPr lang="en-US" sz="3200" b="1" dirty="0" smtClean="0"/>
              <a:t>alled ?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495800" y="798731"/>
            <a:ext cx="4648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Activation barrier/energy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254348" y="4191000"/>
            <a:ext cx="2667000" cy="0"/>
          </a:xfrm>
          <a:prstGeom prst="straightConnector1">
            <a:avLst/>
          </a:prstGeom>
          <a:ln w="793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10604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6" grpId="0"/>
      <p:bldP spid="9" grpId="0" animBg="1"/>
      <p:bldP spid="12" grpId="0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>
            <a:spLocks/>
          </p:cNvSpPr>
          <p:nvPr/>
        </p:nvSpPr>
        <p:spPr bwMode="auto">
          <a:xfrm>
            <a:off x="1676400" y="1600200"/>
            <a:ext cx="7010399" cy="4114799"/>
          </a:xfrm>
          <a:custGeom>
            <a:avLst/>
            <a:gdLst>
              <a:gd name="T0" fmla="*/ 86 w 20000"/>
              <a:gd name="T1" fmla="*/ 8470 h 20000"/>
              <a:gd name="T2" fmla="*/ 257 w 20000"/>
              <a:gd name="T3" fmla="*/ 9165 h 20000"/>
              <a:gd name="T4" fmla="*/ 429 w 20000"/>
              <a:gd name="T5" fmla="*/ 9859 h 20000"/>
              <a:gd name="T6" fmla="*/ 687 w 20000"/>
              <a:gd name="T7" fmla="*/ 10275 h 20000"/>
              <a:gd name="T8" fmla="*/ 1116 w 20000"/>
              <a:gd name="T9" fmla="*/ 11247 h 20000"/>
              <a:gd name="T10" fmla="*/ 1545 w 20000"/>
              <a:gd name="T11" fmla="*/ 11664 h 20000"/>
              <a:gd name="T12" fmla="*/ 2918 w 20000"/>
              <a:gd name="T13" fmla="*/ 11942 h 20000"/>
              <a:gd name="T14" fmla="*/ 3519 w 20000"/>
              <a:gd name="T15" fmla="*/ 11386 h 20000"/>
              <a:gd name="T16" fmla="*/ 4120 w 20000"/>
              <a:gd name="T17" fmla="*/ 9998 h 20000"/>
              <a:gd name="T18" fmla="*/ 4377 w 20000"/>
              <a:gd name="T19" fmla="*/ 8748 h 20000"/>
              <a:gd name="T20" fmla="*/ 4806 w 20000"/>
              <a:gd name="T21" fmla="*/ 7359 h 20000"/>
              <a:gd name="T22" fmla="*/ 5235 w 20000"/>
              <a:gd name="T23" fmla="*/ 5832 h 20000"/>
              <a:gd name="T24" fmla="*/ 5579 w 20000"/>
              <a:gd name="T25" fmla="*/ 4443 h 20000"/>
              <a:gd name="T26" fmla="*/ 5836 w 20000"/>
              <a:gd name="T27" fmla="*/ 3471 h 20000"/>
              <a:gd name="T28" fmla="*/ 6008 w 20000"/>
              <a:gd name="T29" fmla="*/ 2638 h 20000"/>
              <a:gd name="T30" fmla="*/ 6265 w 20000"/>
              <a:gd name="T31" fmla="*/ 2083 h 20000"/>
              <a:gd name="T32" fmla="*/ 6523 w 20000"/>
              <a:gd name="T33" fmla="*/ 1389 h 20000"/>
              <a:gd name="T34" fmla="*/ 6694 w 20000"/>
              <a:gd name="T35" fmla="*/ 833 h 20000"/>
              <a:gd name="T36" fmla="*/ 7038 w 20000"/>
              <a:gd name="T37" fmla="*/ 278 h 20000"/>
              <a:gd name="T38" fmla="*/ 7295 w 20000"/>
              <a:gd name="T39" fmla="*/ 0 h 20000"/>
              <a:gd name="T40" fmla="*/ 7896 w 20000"/>
              <a:gd name="T41" fmla="*/ 278 h 20000"/>
              <a:gd name="T42" fmla="*/ 8153 w 20000"/>
              <a:gd name="T43" fmla="*/ 833 h 20000"/>
              <a:gd name="T44" fmla="*/ 8325 w 20000"/>
              <a:gd name="T45" fmla="*/ 1666 h 20000"/>
              <a:gd name="T46" fmla="*/ 8497 w 20000"/>
              <a:gd name="T47" fmla="*/ 2499 h 20000"/>
              <a:gd name="T48" fmla="*/ 8668 w 20000"/>
              <a:gd name="T49" fmla="*/ 3471 h 20000"/>
              <a:gd name="T50" fmla="*/ 8840 w 20000"/>
              <a:gd name="T51" fmla="*/ 4166 h 20000"/>
              <a:gd name="T52" fmla="*/ 9012 w 20000"/>
              <a:gd name="T53" fmla="*/ 4721 h 20000"/>
              <a:gd name="T54" fmla="*/ 9269 w 20000"/>
              <a:gd name="T55" fmla="*/ 5277 h 20000"/>
              <a:gd name="T56" fmla="*/ 9441 w 20000"/>
              <a:gd name="T57" fmla="*/ 5554 h 20000"/>
              <a:gd name="T58" fmla="*/ 10471 w 20000"/>
              <a:gd name="T59" fmla="*/ 5138 h 20000"/>
              <a:gd name="T60" fmla="*/ 10642 w 20000"/>
              <a:gd name="T61" fmla="*/ 4860 h 20000"/>
              <a:gd name="T62" fmla="*/ 10814 w 20000"/>
              <a:gd name="T63" fmla="*/ 4582 h 20000"/>
              <a:gd name="T64" fmla="*/ 11157 w 20000"/>
              <a:gd name="T65" fmla="*/ 4166 h 20000"/>
              <a:gd name="T66" fmla="*/ 12101 w 20000"/>
              <a:gd name="T67" fmla="*/ 3749 h 20000"/>
              <a:gd name="T68" fmla="*/ 12530 w 20000"/>
              <a:gd name="T69" fmla="*/ 4166 h 20000"/>
              <a:gd name="T70" fmla="*/ 12702 w 20000"/>
              <a:gd name="T71" fmla="*/ 4721 h 20000"/>
              <a:gd name="T72" fmla="*/ 12960 w 20000"/>
              <a:gd name="T73" fmla="*/ 5554 h 20000"/>
              <a:gd name="T74" fmla="*/ 13217 w 20000"/>
              <a:gd name="T75" fmla="*/ 6387 h 20000"/>
              <a:gd name="T76" fmla="*/ 13474 w 20000"/>
              <a:gd name="T77" fmla="*/ 7359 h 20000"/>
              <a:gd name="T78" fmla="*/ 13732 w 20000"/>
              <a:gd name="T79" fmla="*/ 8193 h 20000"/>
              <a:gd name="T80" fmla="*/ 13904 w 20000"/>
              <a:gd name="T81" fmla="*/ 9442 h 20000"/>
              <a:gd name="T82" fmla="*/ 14075 w 20000"/>
              <a:gd name="T83" fmla="*/ 10414 h 20000"/>
              <a:gd name="T84" fmla="*/ 14247 w 20000"/>
              <a:gd name="T85" fmla="*/ 11803 h 20000"/>
              <a:gd name="T86" fmla="*/ 14419 w 20000"/>
              <a:gd name="T87" fmla="*/ 12914 h 20000"/>
              <a:gd name="T88" fmla="*/ 14590 w 20000"/>
              <a:gd name="T89" fmla="*/ 14441 h 20000"/>
              <a:gd name="T90" fmla="*/ 14848 w 20000"/>
              <a:gd name="T91" fmla="*/ 15969 h 20000"/>
              <a:gd name="T92" fmla="*/ 15191 w 20000"/>
              <a:gd name="T93" fmla="*/ 17496 h 20000"/>
              <a:gd name="T94" fmla="*/ 15363 w 20000"/>
              <a:gd name="T95" fmla="*/ 18051 h 20000"/>
              <a:gd name="T96" fmla="*/ 15620 w 20000"/>
              <a:gd name="T97" fmla="*/ 18885 h 20000"/>
              <a:gd name="T98" fmla="*/ 16736 w 20000"/>
              <a:gd name="T99" fmla="*/ 19718 h 20000"/>
              <a:gd name="T100" fmla="*/ 18023 w 20000"/>
              <a:gd name="T101" fmla="*/ 19995 h 20000"/>
              <a:gd name="T102" fmla="*/ 18452 w 20000"/>
              <a:gd name="T103" fmla="*/ 19301 h 20000"/>
              <a:gd name="T104" fmla="*/ 18796 w 20000"/>
              <a:gd name="T105" fmla="*/ 18607 h 20000"/>
              <a:gd name="T106" fmla="*/ 19225 w 20000"/>
              <a:gd name="T107" fmla="*/ 17635 h 20000"/>
              <a:gd name="T108" fmla="*/ 19654 w 20000"/>
              <a:gd name="T109" fmla="*/ 16802 h 20000"/>
              <a:gd name="T110" fmla="*/ 19911 w 20000"/>
              <a:gd name="T111" fmla="*/ 16524 h 20000"/>
              <a:gd name="T112" fmla="*/ 19946 w 20000"/>
              <a:gd name="T113" fmla="*/ 16218 h 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0000" h="20000">
                <a:moveTo>
                  <a:pt x="172" y="8220"/>
                </a:moveTo>
                <a:lnTo>
                  <a:pt x="0" y="8193"/>
                </a:lnTo>
                <a:lnTo>
                  <a:pt x="0" y="8470"/>
                </a:lnTo>
                <a:lnTo>
                  <a:pt x="86" y="8470"/>
                </a:lnTo>
                <a:lnTo>
                  <a:pt x="86" y="8609"/>
                </a:lnTo>
                <a:lnTo>
                  <a:pt x="172" y="8748"/>
                </a:lnTo>
                <a:lnTo>
                  <a:pt x="172" y="8887"/>
                </a:lnTo>
                <a:lnTo>
                  <a:pt x="257" y="9165"/>
                </a:lnTo>
                <a:lnTo>
                  <a:pt x="343" y="9165"/>
                </a:lnTo>
                <a:lnTo>
                  <a:pt x="343" y="9581"/>
                </a:lnTo>
                <a:lnTo>
                  <a:pt x="429" y="9720"/>
                </a:lnTo>
                <a:lnTo>
                  <a:pt x="429" y="9859"/>
                </a:lnTo>
                <a:lnTo>
                  <a:pt x="515" y="9998"/>
                </a:lnTo>
                <a:lnTo>
                  <a:pt x="601" y="9998"/>
                </a:lnTo>
                <a:lnTo>
                  <a:pt x="601" y="10137"/>
                </a:lnTo>
                <a:lnTo>
                  <a:pt x="687" y="10275"/>
                </a:lnTo>
                <a:lnTo>
                  <a:pt x="858" y="10831"/>
                </a:lnTo>
                <a:lnTo>
                  <a:pt x="1030" y="10970"/>
                </a:lnTo>
                <a:lnTo>
                  <a:pt x="1030" y="11247"/>
                </a:lnTo>
                <a:lnTo>
                  <a:pt x="1116" y="11247"/>
                </a:lnTo>
                <a:lnTo>
                  <a:pt x="1116" y="11386"/>
                </a:lnTo>
                <a:lnTo>
                  <a:pt x="1287" y="11386"/>
                </a:lnTo>
                <a:lnTo>
                  <a:pt x="1459" y="11664"/>
                </a:lnTo>
                <a:lnTo>
                  <a:pt x="1545" y="11664"/>
                </a:lnTo>
                <a:lnTo>
                  <a:pt x="1631" y="11803"/>
                </a:lnTo>
                <a:lnTo>
                  <a:pt x="1716" y="11803"/>
                </a:lnTo>
                <a:lnTo>
                  <a:pt x="1716" y="11942"/>
                </a:lnTo>
                <a:lnTo>
                  <a:pt x="2918" y="11942"/>
                </a:lnTo>
                <a:lnTo>
                  <a:pt x="3004" y="11803"/>
                </a:lnTo>
                <a:lnTo>
                  <a:pt x="3176" y="11803"/>
                </a:lnTo>
                <a:lnTo>
                  <a:pt x="3347" y="11525"/>
                </a:lnTo>
                <a:lnTo>
                  <a:pt x="3519" y="11386"/>
                </a:lnTo>
                <a:lnTo>
                  <a:pt x="3862" y="10831"/>
                </a:lnTo>
                <a:lnTo>
                  <a:pt x="3862" y="10692"/>
                </a:lnTo>
                <a:lnTo>
                  <a:pt x="4120" y="10275"/>
                </a:lnTo>
                <a:lnTo>
                  <a:pt x="4120" y="9998"/>
                </a:lnTo>
                <a:lnTo>
                  <a:pt x="4205" y="9998"/>
                </a:lnTo>
                <a:lnTo>
                  <a:pt x="4205" y="9581"/>
                </a:lnTo>
                <a:lnTo>
                  <a:pt x="4377" y="9026"/>
                </a:lnTo>
                <a:lnTo>
                  <a:pt x="4377" y="8748"/>
                </a:lnTo>
                <a:lnTo>
                  <a:pt x="4463" y="8331"/>
                </a:lnTo>
                <a:lnTo>
                  <a:pt x="4635" y="7776"/>
                </a:lnTo>
                <a:lnTo>
                  <a:pt x="4720" y="7637"/>
                </a:lnTo>
                <a:lnTo>
                  <a:pt x="4806" y="7359"/>
                </a:lnTo>
                <a:lnTo>
                  <a:pt x="4892" y="7221"/>
                </a:lnTo>
                <a:lnTo>
                  <a:pt x="4892" y="7082"/>
                </a:lnTo>
                <a:lnTo>
                  <a:pt x="5235" y="5971"/>
                </a:lnTo>
                <a:lnTo>
                  <a:pt x="5235" y="5832"/>
                </a:lnTo>
                <a:lnTo>
                  <a:pt x="5321" y="5693"/>
                </a:lnTo>
                <a:lnTo>
                  <a:pt x="5321" y="5554"/>
                </a:lnTo>
                <a:lnTo>
                  <a:pt x="5579" y="4721"/>
                </a:lnTo>
                <a:lnTo>
                  <a:pt x="5579" y="4443"/>
                </a:lnTo>
                <a:lnTo>
                  <a:pt x="5664" y="4305"/>
                </a:lnTo>
                <a:lnTo>
                  <a:pt x="5750" y="3888"/>
                </a:lnTo>
                <a:lnTo>
                  <a:pt x="5750" y="3749"/>
                </a:lnTo>
                <a:lnTo>
                  <a:pt x="5836" y="3471"/>
                </a:lnTo>
                <a:lnTo>
                  <a:pt x="5922" y="3333"/>
                </a:lnTo>
                <a:lnTo>
                  <a:pt x="5922" y="3055"/>
                </a:lnTo>
                <a:lnTo>
                  <a:pt x="6008" y="2916"/>
                </a:lnTo>
                <a:lnTo>
                  <a:pt x="6008" y="2638"/>
                </a:lnTo>
                <a:lnTo>
                  <a:pt x="6094" y="2638"/>
                </a:lnTo>
                <a:lnTo>
                  <a:pt x="6094" y="2499"/>
                </a:lnTo>
                <a:lnTo>
                  <a:pt x="6179" y="2222"/>
                </a:lnTo>
                <a:lnTo>
                  <a:pt x="6265" y="2083"/>
                </a:lnTo>
                <a:lnTo>
                  <a:pt x="6265" y="1944"/>
                </a:lnTo>
                <a:lnTo>
                  <a:pt x="6437" y="1666"/>
                </a:lnTo>
                <a:lnTo>
                  <a:pt x="6437" y="1527"/>
                </a:lnTo>
                <a:lnTo>
                  <a:pt x="6523" y="1389"/>
                </a:lnTo>
                <a:lnTo>
                  <a:pt x="6608" y="1111"/>
                </a:lnTo>
                <a:lnTo>
                  <a:pt x="6608" y="972"/>
                </a:lnTo>
                <a:lnTo>
                  <a:pt x="6694" y="972"/>
                </a:lnTo>
                <a:lnTo>
                  <a:pt x="6694" y="833"/>
                </a:lnTo>
                <a:lnTo>
                  <a:pt x="6866" y="555"/>
                </a:lnTo>
                <a:lnTo>
                  <a:pt x="6866" y="417"/>
                </a:lnTo>
                <a:lnTo>
                  <a:pt x="7038" y="417"/>
                </a:lnTo>
                <a:lnTo>
                  <a:pt x="7038" y="278"/>
                </a:lnTo>
                <a:lnTo>
                  <a:pt x="7123" y="278"/>
                </a:lnTo>
                <a:lnTo>
                  <a:pt x="7123" y="139"/>
                </a:lnTo>
                <a:lnTo>
                  <a:pt x="7295" y="139"/>
                </a:lnTo>
                <a:lnTo>
                  <a:pt x="7295" y="0"/>
                </a:lnTo>
                <a:lnTo>
                  <a:pt x="7724" y="0"/>
                </a:lnTo>
                <a:lnTo>
                  <a:pt x="7810" y="139"/>
                </a:lnTo>
                <a:lnTo>
                  <a:pt x="7810" y="278"/>
                </a:lnTo>
                <a:lnTo>
                  <a:pt x="7896" y="278"/>
                </a:lnTo>
                <a:lnTo>
                  <a:pt x="8068" y="555"/>
                </a:lnTo>
                <a:lnTo>
                  <a:pt x="8068" y="694"/>
                </a:lnTo>
                <a:lnTo>
                  <a:pt x="8153" y="694"/>
                </a:lnTo>
                <a:lnTo>
                  <a:pt x="8153" y="833"/>
                </a:lnTo>
                <a:lnTo>
                  <a:pt x="8239" y="1111"/>
                </a:lnTo>
                <a:lnTo>
                  <a:pt x="8239" y="1250"/>
                </a:lnTo>
                <a:lnTo>
                  <a:pt x="8325" y="1389"/>
                </a:lnTo>
                <a:lnTo>
                  <a:pt x="8325" y="1666"/>
                </a:lnTo>
                <a:lnTo>
                  <a:pt x="8411" y="1805"/>
                </a:lnTo>
                <a:lnTo>
                  <a:pt x="8411" y="1944"/>
                </a:lnTo>
                <a:lnTo>
                  <a:pt x="8497" y="2083"/>
                </a:lnTo>
                <a:lnTo>
                  <a:pt x="8497" y="2499"/>
                </a:lnTo>
                <a:lnTo>
                  <a:pt x="8582" y="2777"/>
                </a:lnTo>
                <a:lnTo>
                  <a:pt x="8582" y="2916"/>
                </a:lnTo>
                <a:lnTo>
                  <a:pt x="8668" y="3194"/>
                </a:lnTo>
                <a:lnTo>
                  <a:pt x="8668" y="3471"/>
                </a:lnTo>
                <a:lnTo>
                  <a:pt x="8754" y="3610"/>
                </a:lnTo>
                <a:lnTo>
                  <a:pt x="8754" y="3888"/>
                </a:lnTo>
                <a:lnTo>
                  <a:pt x="8840" y="4027"/>
                </a:lnTo>
                <a:lnTo>
                  <a:pt x="8840" y="4166"/>
                </a:lnTo>
                <a:lnTo>
                  <a:pt x="8926" y="4305"/>
                </a:lnTo>
                <a:lnTo>
                  <a:pt x="8926" y="4443"/>
                </a:lnTo>
                <a:lnTo>
                  <a:pt x="9012" y="4582"/>
                </a:lnTo>
                <a:lnTo>
                  <a:pt x="9012" y="4721"/>
                </a:lnTo>
                <a:lnTo>
                  <a:pt x="9097" y="4721"/>
                </a:lnTo>
                <a:lnTo>
                  <a:pt x="9097" y="4860"/>
                </a:lnTo>
                <a:lnTo>
                  <a:pt x="9183" y="5138"/>
                </a:lnTo>
                <a:lnTo>
                  <a:pt x="9269" y="5277"/>
                </a:lnTo>
                <a:lnTo>
                  <a:pt x="9269" y="5415"/>
                </a:lnTo>
                <a:lnTo>
                  <a:pt x="9355" y="5415"/>
                </a:lnTo>
                <a:lnTo>
                  <a:pt x="9355" y="5554"/>
                </a:lnTo>
                <a:lnTo>
                  <a:pt x="9441" y="5554"/>
                </a:lnTo>
                <a:lnTo>
                  <a:pt x="9527" y="5693"/>
                </a:lnTo>
                <a:lnTo>
                  <a:pt x="10213" y="5693"/>
                </a:lnTo>
                <a:lnTo>
                  <a:pt x="10299" y="5415"/>
                </a:lnTo>
                <a:lnTo>
                  <a:pt x="10471" y="5138"/>
                </a:lnTo>
                <a:lnTo>
                  <a:pt x="10556" y="5138"/>
                </a:lnTo>
                <a:lnTo>
                  <a:pt x="10556" y="4999"/>
                </a:lnTo>
                <a:lnTo>
                  <a:pt x="10642" y="4999"/>
                </a:lnTo>
                <a:lnTo>
                  <a:pt x="10642" y="4860"/>
                </a:lnTo>
                <a:lnTo>
                  <a:pt x="10728" y="4860"/>
                </a:lnTo>
                <a:lnTo>
                  <a:pt x="10728" y="4721"/>
                </a:lnTo>
                <a:lnTo>
                  <a:pt x="10814" y="4721"/>
                </a:lnTo>
                <a:lnTo>
                  <a:pt x="10814" y="4582"/>
                </a:lnTo>
                <a:lnTo>
                  <a:pt x="10986" y="4305"/>
                </a:lnTo>
                <a:lnTo>
                  <a:pt x="11071" y="4305"/>
                </a:lnTo>
                <a:lnTo>
                  <a:pt x="11071" y="4166"/>
                </a:lnTo>
                <a:lnTo>
                  <a:pt x="11157" y="4166"/>
                </a:lnTo>
                <a:lnTo>
                  <a:pt x="11157" y="4027"/>
                </a:lnTo>
                <a:lnTo>
                  <a:pt x="11329" y="4027"/>
                </a:lnTo>
                <a:lnTo>
                  <a:pt x="11501" y="3749"/>
                </a:lnTo>
                <a:lnTo>
                  <a:pt x="12101" y="3749"/>
                </a:lnTo>
                <a:lnTo>
                  <a:pt x="12273" y="3888"/>
                </a:lnTo>
                <a:lnTo>
                  <a:pt x="12359" y="4027"/>
                </a:lnTo>
                <a:lnTo>
                  <a:pt x="12445" y="4027"/>
                </a:lnTo>
                <a:lnTo>
                  <a:pt x="12530" y="4166"/>
                </a:lnTo>
                <a:lnTo>
                  <a:pt x="12616" y="4166"/>
                </a:lnTo>
                <a:lnTo>
                  <a:pt x="12616" y="4443"/>
                </a:lnTo>
                <a:lnTo>
                  <a:pt x="12702" y="4582"/>
                </a:lnTo>
                <a:lnTo>
                  <a:pt x="12702" y="4721"/>
                </a:lnTo>
                <a:lnTo>
                  <a:pt x="12874" y="4999"/>
                </a:lnTo>
                <a:lnTo>
                  <a:pt x="12874" y="5277"/>
                </a:lnTo>
                <a:lnTo>
                  <a:pt x="12960" y="5415"/>
                </a:lnTo>
                <a:lnTo>
                  <a:pt x="12960" y="5554"/>
                </a:lnTo>
                <a:lnTo>
                  <a:pt x="13131" y="5832"/>
                </a:lnTo>
                <a:lnTo>
                  <a:pt x="13131" y="6110"/>
                </a:lnTo>
                <a:lnTo>
                  <a:pt x="13217" y="6249"/>
                </a:lnTo>
                <a:lnTo>
                  <a:pt x="13217" y="6387"/>
                </a:lnTo>
                <a:lnTo>
                  <a:pt x="13303" y="6526"/>
                </a:lnTo>
                <a:lnTo>
                  <a:pt x="13303" y="6665"/>
                </a:lnTo>
                <a:lnTo>
                  <a:pt x="13389" y="7082"/>
                </a:lnTo>
                <a:lnTo>
                  <a:pt x="13474" y="7359"/>
                </a:lnTo>
                <a:lnTo>
                  <a:pt x="13560" y="7776"/>
                </a:lnTo>
                <a:lnTo>
                  <a:pt x="13646" y="7915"/>
                </a:lnTo>
                <a:lnTo>
                  <a:pt x="13646" y="8054"/>
                </a:lnTo>
                <a:lnTo>
                  <a:pt x="13732" y="8193"/>
                </a:lnTo>
                <a:lnTo>
                  <a:pt x="13732" y="8331"/>
                </a:lnTo>
                <a:lnTo>
                  <a:pt x="13818" y="8609"/>
                </a:lnTo>
                <a:lnTo>
                  <a:pt x="13818" y="9026"/>
                </a:lnTo>
                <a:lnTo>
                  <a:pt x="13904" y="9442"/>
                </a:lnTo>
                <a:lnTo>
                  <a:pt x="13904" y="9720"/>
                </a:lnTo>
                <a:lnTo>
                  <a:pt x="13989" y="9998"/>
                </a:lnTo>
                <a:lnTo>
                  <a:pt x="13989" y="10275"/>
                </a:lnTo>
                <a:lnTo>
                  <a:pt x="14075" y="10414"/>
                </a:lnTo>
                <a:lnTo>
                  <a:pt x="14075" y="11109"/>
                </a:lnTo>
                <a:lnTo>
                  <a:pt x="14161" y="11247"/>
                </a:lnTo>
                <a:lnTo>
                  <a:pt x="14161" y="11525"/>
                </a:lnTo>
                <a:lnTo>
                  <a:pt x="14247" y="11803"/>
                </a:lnTo>
                <a:lnTo>
                  <a:pt x="14247" y="11942"/>
                </a:lnTo>
                <a:lnTo>
                  <a:pt x="14333" y="12358"/>
                </a:lnTo>
                <a:lnTo>
                  <a:pt x="14333" y="12636"/>
                </a:lnTo>
                <a:lnTo>
                  <a:pt x="14419" y="12914"/>
                </a:lnTo>
                <a:lnTo>
                  <a:pt x="14504" y="13330"/>
                </a:lnTo>
                <a:lnTo>
                  <a:pt x="14504" y="13608"/>
                </a:lnTo>
                <a:lnTo>
                  <a:pt x="14590" y="14025"/>
                </a:lnTo>
                <a:lnTo>
                  <a:pt x="14590" y="14441"/>
                </a:lnTo>
                <a:lnTo>
                  <a:pt x="14762" y="15274"/>
                </a:lnTo>
                <a:lnTo>
                  <a:pt x="14762" y="15552"/>
                </a:lnTo>
                <a:lnTo>
                  <a:pt x="14848" y="15691"/>
                </a:lnTo>
                <a:lnTo>
                  <a:pt x="14848" y="15969"/>
                </a:lnTo>
                <a:lnTo>
                  <a:pt x="14933" y="16107"/>
                </a:lnTo>
                <a:lnTo>
                  <a:pt x="14933" y="16385"/>
                </a:lnTo>
                <a:lnTo>
                  <a:pt x="15191" y="17218"/>
                </a:lnTo>
                <a:lnTo>
                  <a:pt x="15191" y="17496"/>
                </a:lnTo>
                <a:lnTo>
                  <a:pt x="15277" y="17635"/>
                </a:lnTo>
                <a:lnTo>
                  <a:pt x="15277" y="17774"/>
                </a:lnTo>
                <a:lnTo>
                  <a:pt x="15363" y="17774"/>
                </a:lnTo>
                <a:lnTo>
                  <a:pt x="15363" y="18051"/>
                </a:lnTo>
                <a:lnTo>
                  <a:pt x="15534" y="18329"/>
                </a:lnTo>
                <a:lnTo>
                  <a:pt x="15534" y="18607"/>
                </a:lnTo>
                <a:lnTo>
                  <a:pt x="15620" y="18746"/>
                </a:lnTo>
                <a:lnTo>
                  <a:pt x="15620" y="18885"/>
                </a:lnTo>
                <a:lnTo>
                  <a:pt x="15792" y="18885"/>
                </a:lnTo>
                <a:lnTo>
                  <a:pt x="15963" y="19162"/>
                </a:lnTo>
                <a:lnTo>
                  <a:pt x="16478" y="19579"/>
                </a:lnTo>
                <a:lnTo>
                  <a:pt x="16736" y="19718"/>
                </a:lnTo>
                <a:lnTo>
                  <a:pt x="16822" y="19857"/>
                </a:lnTo>
                <a:lnTo>
                  <a:pt x="16993" y="19857"/>
                </a:lnTo>
                <a:lnTo>
                  <a:pt x="17165" y="19995"/>
                </a:lnTo>
                <a:lnTo>
                  <a:pt x="18023" y="19995"/>
                </a:lnTo>
                <a:lnTo>
                  <a:pt x="18023" y="19857"/>
                </a:lnTo>
                <a:lnTo>
                  <a:pt x="18195" y="19579"/>
                </a:lnTo>
                <a:lnTo>
                  <a:pt x="18281" y="19579"/>
                </a:lnTo>
                <a:lnTo>
                  <a:pt x="18452" y="19301"/>
                </a:lnTo>
                <a:lnTo>
                  <a:pt x="18452" y="19162"/>
                </a:lnTo>
                <a:lnTo>
                  <a:pt x="18538" y="19162"/>
                </a:lnTo>
                <a:lnTo>
                  <a:pt x="18796" y="18746"/>
                </a:lnTo>
                <a:lnTo>
                  <a:pt x="18796" y="18607"/>
                </a:lnTo>
                <a:lnTo>
                  <a:pt x="18881" y="18468"/>
                </a:lnTo>
                <a:lnTo>
                  <a:pt x="18881" y="18329"/>
                </a:lnTo>
                <a:lnTo>
                  <a:pt x="19225" y="17774"/>
                </a:lnTo>
                <a:lnTo>
                  <a:pt x="19225" y="17635"/>
                </a:lnTo>
                <a:lnTo>
                  <a:pt x="19311" y="17635"/>
                </a:lnTo>
                <a:lnTo>
                  <a:pt x="19311" y="17496"/>
                </a:lnTo>
                <a:lnTo>
                  <a:pt x="19654" y="16941"/>
                </a:lnTo>
                <a:lnTo>
                  <a:pt x="19654" y="16802"/>
                </a:lnTo>
                <a:lnTo>
                  <a:pt x="19740" y="16802"/>
                </a:lnTo>
                <a:lnTo>
                  <a:pt x="19740" y="16663"/>
                </a:lnTo>
                <a:lnTo>
                  <a:pt x="19825" y="16524"/>
                </a:lnTo>
                <a:lnTo>
                  <a:pt x="19911" y="16524"/>
                </a:lnTo>
                <a:lnTo>
                  <a:pt x="19911" y="16385"/>
                </a:lnTo>
                <a:lnTo>
                  <a:pt x="19997" y="16246"/>
                </a:lnTo>
                <a:lnTo>
                  <a:pt x="19997" y="16107"/>
                </a:lnTo>
                <a:lnTo>
                  <a:pt x="19946" y="16218"/>
                </a:lnTo>
              </a:path>
            </a:pathLst>
          </a:custGeom>
          <a:noFill/>
          <a:ln w="25400">
            <a:solidFill>
              <a:srgbClr val="0D0D0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132277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Drill and Practice with Free Radical Substitution Mechanism for Chlorination of Methane (continued)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971800" y="6019800"/>
            <a:ext cx="6172200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Time or reaction progress</a:t>
            </a:r>
            <a:r>
              <a:rPr lang="en-US" sz="32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6764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energy</a:t>
            </a:r>
            <a:endParaRPr lang="en-US" sz="3200" b="1" dirty="0">
              <a:solidFill>
                <a:srgbClr val="0070C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04800" y="1447800"/>
            <a:ext cx="0" cy="205740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191000" y="778608"/>
            <a:ext cx="0" cy="669192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962400" y="990600"/>
            <a:ext cx="381000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00500" y="1113204"/>
            <a:ext cx="381000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610100" y="595306"/>
            <a:ext cx="48387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does the </a:t>
            </a:r>
            <a:r>
              <a:rPr lang="en-US" sz="3200" b="1" dirty="0" smtClean="0">
                <a:solidFill>
                  <a:srgbClr val="FF0000"/>
                </a:solidFill>
              </a:rPr>
              <a:t>Xmas seal </a:t>
            </a:r>
          </a:p>
          <a:p>
            <a:r>
              <a:rPr lang="en-US" sz="3200" b="1" dirty="0" smtClean="0"/>
              <a:t>sign stand for ?</a:t>
            </a:r>
            <a:endParaRPr lang="en-US" sz="3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-107265" y="791021"/>
            <a:ext cx="3733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`activated complex’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86200" y="4065078"/>
            <a:ext cx="2438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species lives here?</a:t>
            </a:r>
            <a:endParaRPr lang="en-US" sz="3200" b="1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5105400" y="3657599"/>
            <a:ext cx="0" cy="502447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814689" y="2838402"/>
            <a:ext cx="23241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HX + CH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*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258400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/>
      <p:bldP spid="19" grpId="0"/>
      <p:bldP spid="20" grpId="0" animBg="1"/>
      <p:bldP spid="21" grpId="0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>
            <a:spLocks/>
          </p:cNvSpPr>
          <p:nvPr/>
        </p:nvSpPr>
        <p:spPr bwMode="auto">
          <a:xfrm>
            <a:off x="1676400" y="1600200"/>
            <a:ext cx="7010399" cy="4114799"/>
          </a:xfrm>
          <a:custGeom>
            <a:avLst/>
            <a:gdLst>
              <a:gd name="T0" fmla="*/ 86 w 20000"/>
              <a:gd name="T1" fmla="*/ 8470 h 20000"/>
              <a:gd name="T2" fmla="*/ 257 w 20000"/>
              <a:gd name="T3" fmla="*/ 9165 h 20000"/>
              <a:gd name="T4" fmla="*/ 429 w 20000"/>
              <a:gd name="T5" fmla="*/ 9859 h 20000"/>
              <a:gd name="T6" fmla="*/ 687 w 20000"/>
              <a:gd name="T7" fmla="*/ 10275 h 20000"/>
              <a:gd name="T8" fmla="*/ 1116 w 20000"/>
              <a:gd name="T9" fmla="*/ 11247 h 20000"/>
              <a:gd name="T10" fmla="*/ 1545 w 20000"/>
              <a:gd name="T11" fmla="*/ 11664 h 20000"/>
              <a:gd name="T12" fmla="*/ 2918 w 20000"/>
              <a:gd name="T13" fmla="*/ 11942 h 20000"/>
              <a:gd name="T14" fmla="*/ 3519 w 20000"/>
              <a:gd name="T15" fmla="*/ 11386 h 20000"/>
              <a:gd name="T16" fmla="*/ 4120 w 20000"/>
              <a:gd name="T17" fmla="*/ 9998 h 20000"/>
              <a:gd name="T18" fmla="*/ 4377 w 20000"/>
              <a:gd name="T19" fmla="*/ 8748 h 20000"/>
              <a:gd name="T20" fmla="*/ 4806 w 20000"/>
              <a:gd name="T21" fmla="*/ 7359 h 20000"/>
              <a:gd name="T22" fmla="*/ 5235 w 20000"/>
              <a:gd name="T23" fmla="*/ 5832 h 20000"/>
              <a:gd name="T24" fmla="*/ 5579 w 20000"/>
              <a:gd name="T25" fmla="*/ 4443 h 20000"/>
              <a:gd name="T26" fmla="*/ 5836 w 20000"/>
              <a:gd name="T27" fmla="*/ 3471 h 20000"/>
              <a:gd name="T28" fmla="*/ 6008 w 20000"/>
              <a:gd name="T29" fmla="*/ 2638 h 20000"/>
              <a:gd name="T30" fmla="*/ 6265 w 20000"/>
              <a:gd name="T31" fmla="*/ 2083 h 20000"/>
              <a:gd name="T32" fmla="*/ 6523 w 20000"/>
              <a:gd name="T33" fmla="*/ 1389 h 20000"/>
              <a:gd name="T34" fmla="*/ 6694 w 20000"/>
              <a:gd name="T35" fmla="*/ 833 h 20000"/>
              <a:gd name="T36" fmla="*/ 7038 w 20000"/>
              <a:gd name="T37" fmla="*/ 278 h 20000"/>
              <a:gd name="T38" fmla="*/ 7295 w 20000"/>
              <a:gd name="T39" fmla="*/ 0 h 20000"/>
              <a:gd name="T40" fmla="*/ 7896 w 20000"/>
              <a:gd name="T41" fmla="*/ 278 h 20000"/>
              <a:gd name="T42" fmla="*/ 8153 w 20000"/>
              <a:gd name="T43" fmla="*/ 833 h 20000"/>
              <a:gd name="T44" fmla="*/ 8325 w 20000"/>
              <a:gd name="T45" fmla="*/ 1666 h 20000"/>
              <a:gd name="T46" fmla="*/ 8497 w 20000"/>
              <a:gd name="T47" fmla="*/ 2499 h 20000"/>
              <a:gd name="T48" fmla="*/ 8668 w 20000"/>
              <a:gd name="T49" fmla="*/ 3471 h 20000"/>
              <a:gd name="T50" fmla="*/ 8840 w 20000"/>
              <a:gd name="T51" fmla="*/ 4166 h 20000"/>
              <a:gd name="T52" fmla="*/ 9012 w 20000"/>
              <a:gd name="T53" fmla="*/ 4721 h 20000"/>
              <a:gd name="T54" fmla="*/ 9269 w 20000"/>
              <a:gd name="T55" fmla="*/ 5277 h 20000"/>
              <a:gd name="T56" fmla="*/ 9441 w 20000"/>
              <a:gd name="T57" fmla="*/ 5554 h 20000"/>
              <a:gd name="T58" fmla="*/ 10471 w 20000"/>
              <a:gd name="T59" fmla="*/ 5138 h 20000"/>
              <a:gd name="T60" fmla="*/ 10642 w 20000"/>
              <a:gd name="T61" fmla="*/ 4860 h 20000"/>
              <a:gd name="T62" fmla="*/ 10814 w 20000"/>
              <a:gd name="T63" fmla="*/ 4582 h 20000"/>
              <a:gd name="T64" fmla="*/ 11157 w 20000"/>
              <a:gd name="T65" fmla="*/ 4166 h 20000"/>
              <a:gd name="T66" fmla="*/ 12101 w 20000"/>
              <a:gd name="T67" fmla="*/ 3749 h 20000"/>
              <a:gd name="T68" fmla="*/ 12530 w 20000"/>
              <a:gd name="T69" fmla="*/ 4166 h 20000"/>
              <a:gd name="T70" fmla="*/ 12702 w 20000"/>
              <a:gd name="T71" fmla="*/ 4721 h 20000"/>
              <a:gd name="T72" fmla="*/ 12960 w 20000"/>
              <a:gd name="T73" fmla="*/ 5554 h 20000"/>
              <a:gd name="T74" fmla="*/ 13217 w 20000"/>
              <a:gd name="T75" fmla="*/ 6387 h 20000"/>
              <a:gd name="T76" fmla="*/ 13474 w 20000"/>
              <a:gd name="T77" fmla="*/ 7359 h 20000"/>
              <a:gd name="T78" fmla="*/ 13732 w 20000"/>
              <a:gd name="T79" fmla="*/ 8193 h 20000"/>
              <a:gd name="T80" fmla="*/ 13904 w 20000"/>
              <a:gd name="T81" fmla="*/ 9442 h 20000"/>
              <a:gd name="T82" fmla="*/ 14075 w 20000"/>
              <a:gd name="T83" fmla="*/ 10414 h 20000"/>
              <a:gd name="T84" fmla="*/ 14247 w 20000"/>
              <a:gd name="T85" fmla="*/ 11803 h 20000"/>
              <a:gd name="T86" fmla="*/ 14419 w 20000"/>
              <a:gd name="T87" fmla="*/ 12914 h 20000"/>
              <a:gd name="T88" fmla="*/ 14590 w 20000"/>
              <a:gd name="T89" fmla="*/ 14441 h 20000"/>
              <a:gd name="T90" fmla="*/ 14848 w 20000"/>
              <a:gd name="T91" fmla="*/ 15969 h 20000"/>
              <a:gd name="T92" fmla="*/ 15191 w 20000"/>
              <a:gd name="T93" fmla="*/ 17496 h 20000"/>
              <a:gd name="T94" fmla="*/ 15363 w 20000"/>
              <a:gd name="T95" fmla="*/ 18051 h 20000"/>
              <a:gd name="T96" fmla="*/ 15620 w 20000"/>
              <a:gd name="T97" fmla="*/ 18885 h 20000"/>
              <a:gd name="T98" fmla="*/ 16736 w 20000"/>
              <a:gd name="T99" fmla="*/ 19718 h 20000"/>
              <a:gd name="T100" fmla="*/ 18023 w 20000"/>
              <a:gd name="T101" fmla="*/ 19995 h 20000"/>
              <a:gd name="T102" fmla="*/ 18452 w 20000"/>
              <a:gd name="T103" fmla="*/ 19301 h 20000"/>
              <a:gd name="T104" fmla="*/ 18796 w 20000"/>
              <a:gd name="T105" fmla="*/ 18607 h 20000"/>
              <a:gd name="T106" fmla="*/ 19225 w 20000"/>
              <a:gd name="T107" fmla="*/ 17635 h 20000"/>
              <a:gd name="T108" fmla="*/ 19654 w 20000"/>
              <a:gd name="T109" fmla="*/ 16802 h 20000"/>
              <a:gd name="T110" fmla="*/ 19911 w 20000"/>
              <a:gd name="T111" fmla="*/ 16524 h 20000"/>
              <a:gd name="T112" fmla="*/ 19946 w 20000"/>
              <a:gd name="T113" fmla="*/ 16218 h 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0000" h="20000">
                <a:moveTo>
                  <a:pt x="172" y="8220"/>
                </a:moveTo>
                <a:lnTo>
                  <a:pt x="0" y="8193"/>
                </a:lnTo>
                <a:lnTo>
                  <a:pt x="0" y="8470"/>
                </a:lnTo>
                <a:lnTo>
                  <a:pt x="86" y="8470"/>
                </a:lnTo>
                <a:lnTo>
                  <a:pt x="86" y="8609"/>
                </a:lnTo>
                <a:lnTo>
                  <a:pt x="172" y="8748"/>
                </a:lnTo>
                <a:lnTo>
                  <a:pt x="172" y="8887"/>
                </a:lnTo>
                <a:lnTo>
                  <a:pt x="257" y="9165"/>
                </a:lnTo>
                <a:lnTo>
                  <a:pt x="343" y="9165"/>
                </a:lnTo>
                <a:lnTo>
                  <a:pt x="343" y="9581"/>
                </a:lnTo>
                <a:lnTo>
                  <a:pt x="429" y="9720"/>
                </a:lnTo>
                <a:lnTo>
                  <a:pt x="429" y="9859"/>
                </a:lnTo>
                <a:lnTo>
                  <a:pt x="515" y="9998"/>
                </a:lnTo>
                <a:lnTo>
                  <a:pt x="601" y="9998"/>
                </a:lnTo>
                <a:lnTo>
                  <a:pt x="601" y="10137"/>
                </a:lnTo>
                <a:lnTo>
                  <a:pt x="687" y="10275"/>
                </a:lnTo>
                <a:lnTo>
                  <a:pt x="858" y="10831"/>
                </a:lnTo>
                <a:lnTo>
                  <a:pt x="1030" y="10970"/>
                </a:lnTo>
                <a:lnTo>
                  <a:pt x="1030" y="11247"/>
                </a:lnTo>
                <a:lnTo>
                  <a:pt x="1116" y="11247"/>
                </a:lnTo>
                <a:lnTo>
                  <a:pt x="1116" y="11386"/>
                </a:lnTo>
                <a:lnTo>
                  <a:pt x="1287" y="11386"/>
                </a:lnTo>
                <a:lnTo>
                  <a:pt x="1459" y="11664"/>
                </a:lnTo>
                <a:lnTo>
                  <a:pt x="1545" y="11664"/>
                </a:lnTo>
                <a:lnTo>
                  <a:pt x="1631" y="11803"/>
                </a:lnTo>
                <a:lnTo>
                  <a:pt x="1716" y="11803"/>
                </a:lnTo>
                <a:lnTo>
                  <a:pt x="1716" y="11942"/>
                </a:lnTo>
                <a:lnTo>
                  <a:pt x="2918" y="11942"/>
                </a:lnTo>
                <a:lnTo>
                  <a:pt x="3004" y="11803"/>
                </a:lnTo>
                <a:lnTo>
                  <a:pt x="3176" y="11803"/>
                </a:lnTo>
                <a:lnTo>
                  <a:pt x="3347" y="11525"/>
                </a:lnTo>
                <a:lnTo>
                  <a:pt x="3519" y="11386"/>
                </a:lnTo>
                <a:lnTo>
                  <a:pt x="3862" y="10831"/>
                </a:lnTo>
                <a:lnTo>
                  <a:pt x="3862" y="10692"/>
                </a:lnTo>
                <a:lnTo>
                  <a:pt x="4120" y="10275"/>
                </a:lnTo>
                <a:lnTo>
                  <a:pt x="4120" y="9998"/>
                </a:lnTo>
                <a:lnTo>
                  <a:pt x="4205" y="9998"/>
                </a:lnTo>
                <a:lnTo>
                  <a:pt x="4205" y="9581"/>
                </a:lnTo>
                <a:lnTo>
                  <a:pt x="4377" y="9026"/>
                </a:lnTo>
                <a:lnTo>
                  <a:pt x="4377" y="8748"/>
                </a:lnTo>
                <a:lnTo>
                  <a:pt x="4463" y="8331"/>
                </a:lnTo>
                <a:lnTo>
                  <a:pt x="4635" y="7776"/>
                </a:lnTo>
                <a:lnTo>
                  <a:pt x="4720" y="7637"/>
                </a:lnTo>
                <a:lnTo>
                  <a:pt x="4806" y="7359"/>
                </a:lnTo>
                <a:lnTo>
                  <a:pt x="4892" y="7221"/>
                </a:lnTo>
                <a:lnTo>
                  <a:pt x="4892" y="7082"/>
                </a:lnTo>
                <a:lnTo>
                  <a:pt x="5235" y="5971"/>
                </a:lnTo>
                <a:lnTo>
                  <a:pt x="5235" y="5832"/>
                </a:lnTo>
                <a:lnTo>
                  <a:pt x="5321" y="5693"/>
                </a:lnTo>
                <a:lnTo>
                  <a:pt x="5321" y="5554"/>
                </a:lnTo>
                <a:lnTo>
                  <a:pt x="5579" y="4721"/>
                </a:lnTo>
                <a:lnTo>
                  <a:pt x="5579" y="4443"/>
                </a:lnTo>
                <a:lnTo>
                  <a:pt x="5664" y="4305"/>
                </a:lnTo>
                <a:lnTo>
                  <a:pt x="5750" y="3888"/>
                </a:lnTo>
                <a:lnTo>
                  <a:pt x="5750" y="3749"/>
                </a:lnTo>
                <a:lnTo>
                  <a:pt x="5836" y="3471"/>
                </a:lnTo>
                <a:lnTo>
                  <a:pt x="5922" y="3333"/>
                </a:lnTo>
                <a:lnTo>
                  <a:pt x="5922" y="3055"/>
                </a:lnTo>
                <a:lnTo>
                  <a:pt x="6008" y="2916"/>
                </a:lnTo>
                <a:lnTo>
                  <a:pt x="6008" y="2638"/>
                </a:lnTo>
                <a:lnTo>
                  <a:pt x="6094" y="2638"/>
                </a:lnTo>
                <a:lnTo>
                  <a:pt x="6094" y="2499"/>
                </a:lnTo>
                <a:lnTo>
                  <a:pt x="6179" y="2222"/>
                </a:lnTo>
                <a:lnTo>
                  <a:pt x="6265" y="2083"/>
                </a:lnTo>
                <a:lnTo>
                  <a:pt x="6265" y="1944"/>
                </a:lnTo>
                <a:lnTo>
                  <a:pt x="6437" y="1666"/>
                </a:lnTo>
                <a:lnTo>
                  <a:pt x="6437" y="1527"/>
                </a:lnTo>
                <a:lnTo>
                  <a:pt x="6523" y="1389"/>
                </a:lnTo>
                <a:lnTo>
                  <a:pt x="6608" y="1111"/>
                </a:lnTo>
                <a:lnTo>
                  <a:pt x="6608" y="972"/>
                </a:lnTo>
                <a:lnTo>
                  <a:pt x="6694" y="972"/>
                </a:lnTo>
                <a:lnTo>
                  <a:pt x="6694" y="833"/>
                </a:lnTo>
                <a:lnTo>
                  <a:pt x="6866" y="555"/>
                </a:lnTo>
                <a:lnTo>
                  <a:pt x="6866" y="417"/>
                </a:lnTo>
                <a:lnTo>
                  <a:pt x="7038" y="417"/>
                </a:lnTo>
                <a:lnTo>
                  <a:pt x="7038" y="278"/>
                </a:lnTo>
                <a:lnTo>
                  <a:pt x="7123" y="278"/>
                </a:lnTo>
                <a:lnTo>
                  <a:pt x="7123" y="139"/>
                </a:lnTo>
                <a:lnTo>
                  <a:pt x="7295" y="139"/>
                </a:lnTo>
                <a:lnTo>
                  <a:pt x="7295" y="0"/>
                </a:lnTo>
                <a:lnTo>
                  <a:pt x="7724" y="0"/>
                </a:lnTo>
                <a:lnTo>
                  <a:pt x="7810" y="139"/>
                </a:lnTo>
                <a:lnTo>
                  <a:pt x="7810" y="278"/>
                </a:lnTo>
                <a:lnTo>
                  <a:pt x="7896" y="278"/>
                </a:lnTo>
                <a:lnTo>
                  <a:pt x="8068" y="555"/>
                </a:lnTo>
                <a:lnTo>
                  <a:pt x="8068" y="694"/>
                </a:lnTo>
                <a:lnTo>
                  <a:pt x="8153" y="694"/>
                </a:lnTo>
                <a:lnTo>
                  <a:pt x="8153" y="833"/>
                </a:lnTo>
                <a:lnTo>
                  <a:pt x="8239" y="1111"/>
                </a:lnTo>
                <a:lnTo>
                  <a:pt x="8239" y="1250"/>
                </a:lnTo>
                <a:lnTo>
                  <a:pt x="8325" y="1389"/>
                </a:lnTo>
                <a:lnTo>
                  <a:pt x="8325" y="1666"/>
                </a:lnTo>
                <a:lnTo>
                  <a:pt x="8411" y="1805"/>
                </a:lnTo>
                <a:lnTo>
                  <a:pt x="8411" y="1944"/>
                </a:lnTo>
                <a:lnTo>
                  <a:pt x="8497" y="2083"/>
                </a:lnTo>
                <a:lnTo>
                  <a:pt x="8497" y="2499"/>
                </a:lnTo>
                <a:lnTo>
                  <a:pt x="8582" y="2777"/>
                </a:lnTo>
                <a:lnTo>
                  <a:pt x="8582" y="2916"/>
                </a:lnTo>
                <a:lnTo>
                  <a:pt x="8668" y="3194"/>
                </a:lnTo>
                <a:lnTo>
                  <a:pt x="8668" y="3471"/>
                </a:lnTo>
                <a:lnTo>
                  <a:pt x="8754" y="3610"/>
                </a:lnTo>
                <a:lnTo>
                  <a:pt x="8754" y="3888"/>
                </a:lnTo>
                <a:lnTo>
                  <a:pt x="8840" y="4027"/>
                </a:lnTo>
                <a:lnTo>
                  <a:pt x="8840" y="4166"/>
                </a:lnTo>
                <a:lnTo>
                  <a:pt x="8926" y="4305"/>
                </a:lnTo>
                <a:lnTo>
                  <a:pt x="8926" y="4443"/>
                </a:lnTo>
                <a:lnTo>
                  <a:pt x="9012" y="4582"/>
                </a:lnTo>
                <a:lnTo>
                  <a:pt x="9012" y="4721"/>
                </a:lnTo>
                <a:lnTo>
                  <a:pt x="9097" y="4721"/>
                </a:lnTo>
                <a:lnTo>
                  <a:pt x="9097" y="4860"/>
                </a:lnTo>
                <a:lnTo>
                  <a:pt x="9183" y="5138"/>
                </a:lnTo>
                <a:lnTo>
                  <a:pt x="9269" y="5277"/>
                </a:lnTo>
                <a:lnTo>
                  <a:pt x="9269" y="5415"/>
                </a:lnTo>
                <a:lnTo>
                  <a:pt x="9355" y="5415"/>
                </a:lnTo>
                <a:lnTo>
                  <a:pt x="9355" y="5554"/>
                </a:lnTo>
                <a:lnTo>
                  <a:pt x="9441" y="5554"/>
                </a:lnTo>
                <a:lnTo>
                  <a:pt x="9527" y="5693"/>
                </a:lnTo>
                <a:lnTo>
                  <a:pt x="10213" y="5693"/>
                </a:lnTo>
                <a:lnTo>
                  <a:pt x="10299" y="5415"/>
                </a:lnTo>
                <a:lnTo>
                  <a:pt x="10471" y="5138"/>
                </a:lnTo>
                <a:lnTo>
                  <a:pt x="10556" y="5138"/>
                </a:lnTo>
                <a:lnTo>
                  <a:pt x="10556" y="4999"/>
                </a:lnTo>
                <a:lnTo>
                  <a:pt x="10642" y="4999"/>
                </a:lnTo>
                <a:lnTo>
                  <a:pt x="10642" y="4860"/>
                </a:lnTo>
                <a:lnTo>
                  <a:pt x="10728" y="4860"/>
                </a:lnTo>
                <a:lnTo>
                  <a:pt x="10728" y="4721"/>
                </a:lnTo>
                <a:lnTo>
                  <a:pt x="10814" y="4721"/>
                </a:lnTo>
                <a:lnTo>
                  <a:pt x="10814" y="4582"/>
                </a:lnTo>
                <a:lnTo>
                  <a:pt x="10986" y="4305"/>
                </a:lnTo>
                <a:lnTo>
                  <a:pt x="11071" y="4305"/>
                </a:lnTo>
                <a:lnTo>
                  <a:pt x="11071" y="4166"/>
                </a:lnTo>
                <a:lnTo>
                  <a:pt x="11157" y="4166"/>
                </a:lnTo>
                <a:lnTo>
                  <a:pt x="11157" y="4027"/>
                </a:lnTo>
                <a:lnTo>
                  <a:pt x="11329" y="4027"/>
                </a:lnTo>
                <a:lnTo>
                  <a:pt x="11501" y="3749"/>
                </a:lnTo>
                <a:lnTo>
                  <a:pt x="12101" y="3749"/>
                </a:lnTo>
                <a:lnTo>
                  <a:pt x="12273" y="3888"/>
                </a:lnTo>
                <a:lnTo>
                  <a:pt x="12359" y="4027"/>
                </a:lnTo>
                <a:lnTo>
                  <a:pt x="12445" y="4027"/>
                </a:lnTo>
                <a:lnTo>
                  <a:pt x="12530" y="4166"/>
                </a:lnTo>
                <a:lnTo>
                  <a:pt x="12616" y="4166"/>
                </a:lnTo>
                <a:lnTo>
                  <a:pt x="12616" y="4443"/>
                </a:lnTo>
                <a:lnTo>
                  <a:pt x="12702" y="4582"/>
                </a:lnTo>
                <a:lnTo>
                  <a:pt x="12702" y="4721"/>
                </a:lnTo>
                <a:lnTo>
                  <a:pt x="12874" y="4999"/>
                </a:lnTo>
                <a:lnTo>
                  <a:pt x="12874" y="5277"/>
                </a:lnTo>
                <a:lnTo>
                  <a:pt x="12960" y="5415"/>
                </a:lnTo>
                <a:lnTo>
                  <a:pt x="12960" y="5554"/>
                </a:lnTo>
                <a:lnTo>
                  <a:pt x="13131" y="5832"/>
                </a:lnTo>
                <a:lnTo>
                  <a:pt x="13131" y="6110"/>
                </a:lnTo>
                <a:lnTo>
                  <a:pt x="13217" y="6249"/>
                </a:lnTo>
                <a:lnTo>
                  <a:pt x="13217" y="6387"/>
                </a:lnTo>
                <a:lnTo>
                  <a:pt x="13303" y="6526"/>
                </a:lnTo>
                <a:lnTo>
                  <a:pt x="13303" y="6665"/>
                </a:lnTo>
                <a:lnTo>
                  <a:pt x="13389" y="7082"/>
                </a:lnTo>
                <a:lnTo>
                  <a:pt x="13474" y="7359"/>
                </a:lnTo>
                <a:lnTo>
                  <a:pt x="13560" y="7776"/>
                </a:lnTo>
                <a:lnTo>
                  <a:pt x="13646" y="7915"/>
                </a:lnTo>
                <a:lnTo>
                  <a:pt x="13646" y="8054"/>
                </a:lnTo>
                <a:lnTo>
                  <a:pt x="13732" y="8193"/>
                </a:lnTo>
                <a:lnTo>
                  <a:pt x="13732" y="8331"/>
                </a:lnTo>
                <a:lnTo>
                  <a:pt x="13818" y="8609"/>
                </a:lnTo>
                <a:lnTo>
                  <a:pt x="13818" y="9026"/>
                </a:lnTo>
                <a:lnTo>
                  <a:pt x="13904" y="9442"/>
                </a:lnTo>
                <a:lnTo>
                  <a:pt x="13904" y="9720"/>
                </a:lnTo>
                <a:lnTo>
                  <a:pt x="13989" y="9998"/>
                </a:lnTo>
                <a:lnTo>
                  <a:pt x="13989" y="10275"/>
                </a:lnTo>
                <a:lnTo>
                  <a:pt x="14075" y="10414"/>
                </a:lnTo>
                <a:lnTo>
                  <a:pt x="14075" y="11109"/>
                </a:lnTo>
                <a:lnTo>
                  <a:pt x="14161" y="11247"/>
                </a:lnTo>
                <a:lnTo>
                  <a:pt x="14161" y="11525"/>
                </a:lnTo>
                <a:lnTo>
                  <a:pt x="14247" y="11803"/>
                </a:lnTo>
                <a:lnTo>
                  <a:pt x="14247" y="11942"/>
                </a:lnTo>
                <a:lnTo>
                  <a:pt x="14333" y="12358"/>
                </a:lnTo>
                <a:lnTo>
                  <a:pt x="14333" y="12636"/>
                </a:lnTo>
                <a:lnTo>
                  <a:pt x="14419" y="12914"/>
                </a:lnTo>
                <a:lnTo>
                  <a:pt x="14504" y="13330"/>
                </a:lnTo>
                <a:lnTo>
                  <a:pt x="14504" y="13608"/>
                </a:lnTo>
                <a:lnTo>
                  <a:pt x="14590" y="14025"/>
                </a:lnTo>
                <a:lnTo>
                  <a:pt x="14590" y="14441"/>
                </a:lnTo>
                <a:lnTo>
                  <a:pt x="14762" y="15274"/>
                </a:lnTo>
                <a:lnTo>
                  <a:pt x="14762" y="15552"/>
                </a:lnTo>
                <a:lnTo>
                  <a:pt x="14848" y="15691"/>
                </a:lnTo>
                <a:lnTo>
                  <a:pt x="14848" y="15969"/>
                </a:lnTo>
                <a:lnTo>
                  <a:pt x="14933" y="16107"/>
                </a:lnTo>
                <a:lnTo>
                  <a:pt x="14933" y="16385"/>
                </a:lnTo>
                <a:lnTo>
                  <a:pt x="15191" y="17218"/>
                </a:lnTo>
                <a:lnTo>
                  <a:pt x="15191" y="17496"/>
                </a:lnTo>
                <a:lnTo>
                  <a:pt x="15277" y="17635"/>
                </a:lnTo>
                <a:lnTo>
                  <a:pt x="15277" y="17774"/>
                </a:lnTo>
                <a:lnTo>
                  <a:pt x="15363" y="17774"/>
                </a:lnTo>
                <a:lnTo>
                  <a:pt x="15363" y="18051"/>
                </a:lnTo>
                <a:lnTo>
                  <a:pt x="15534" y="18329"/>
                </a:lnTo>
                <a:lnTo>
                  <a:pt x="15534" y="18607"/>
                </a:lnTo>
                <a:lnTo>
                  <a:pt x="15620" y="18746"/>
                </a:lnTo>
                <a:lnTo>
                  <a:pt x="15620" y="18885"/>
                </a:lnTo>
                <a:lnTo>
                  <a:pt x="15792" y="18885"/>
                </a:lnTo>
                <a:lnTo>
                  <a:pt x="15963" y="19162"/>
                </a:lnTo>
                <a:lnTo>
                  <a:pt x="16478" y="19579"/>
                </a:lnTo>
                <a:lnTo>
                  <a:pt x="16736" y="19718"/>
                </a:lnTo>
                <a:lnTo>
                  <a:pt x="16822" y="19857"/>
                </a:lnTo>
                <a:lnTo>
                  <a:pt x="16993" y="19857"/>
                </a:lnTo>
                <a:lnTo>
                  <a:pt x="17165" y="19995"/>
                </a:lnTo>
                <a:lnTo>
                  <a:pt x="18023" y="19995"/>
                </a:lnTo>
                <a:lnTo>
                  <a:pt x="18023" y="19857"/>
                </a:lnTo>
                <a:lnTo>
                  <a:pt x="18195" y="19579"/>
                </a:lnTo>
                <a:lnTo>
                  <a:pt x="18281" y="19579"/>
                </a:lnTo>
                <a:lnTo>
                  <a:pt x="18452" y="19301"/>
                </a:lnTo>
                <a:lnTo>
                  <a:pt x="18452" y="19162"/>
                </a:lnTo>
                <a:lnTo>
                  <a:pt x="18538" y="19162"/>
                </a:lnTo>
                <a:lnTo>
                  <a:pt x="18796" y="18746"/>
                </a:lnTo>
                <a:lnTo>
                  <a:pt x="18796" y="18607"/>
                </a:lnTo>
                <a:lnTo>
                  <a:pt x="18881" y="18468"/>
                </a:lnTo>
                <a:lnTo>
                  <a:pt x="18881" y="18329"/>
                </a:lnTo>
                <a:lnTo>
                  <a:pt x="19225" y="17774"/>
                </a:lnTo>
                <a:lnTo>
                  <a:pt x="19225" y="17635"/>
                </a:lnTo>
                <a:lnTo>
                  <a:pt x="19311" y="17635"/>
                </a:lnTo>
                <a:lnTo>
                  <a:pt x="19311" y="17496"/>
                </a:lnTo>
                <a:lnTo>
                  <a:pt x="19654" y="16941"/>
                </a:lnTo>
                <a:lnTo>
                  <a:pt x="19654" y="16802"/>
                </a:lnTo>
                <a:lnTo>
                  <a:pt x="19740" y="16802"/>
                </a:lnTo>
                <a:lnTo>
                  <a:pt x="19740" y="16663"/>
                </a:lnTo>
                <a:lnTo>
                  <a:pt x="19825" y="16524"/>
                </a:lnTo>
                <a:lnTo>
                  <a:pt x="19911" y="16524"/>
                </a:lnTo>
                <a:lnTo>
                  <a:pt x="19911" y="16385"/>
                </a:lnTo>
                <a:lnTo>
                  <a:pt x="19997" y="16246"/>
                </a:lnTo>
                <a:lnTo>
                  <a:pt x="19997" y="16107"/>
                </a:lnTo>
                <a:lnTo>
                  <a:pt x="19946" y="16218"/>
                </a:lnTo>
              </a:path>
            </a:pathLst>
          </a:custGeom>
          <a:noFill/>
          <a:ln w="25400">
            <a:solidFill>
              <a:srgbClr val="0D0D0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1524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Drill and Practice with Free Radical Substitution Mechanism for Chlorination of Methane (continued)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876800" y="641868"/>
            <a:ext cx="4267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reaction step and reaction here ? 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162300" y="6088556"/>
            <a:ext cx="6172200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Time or reaction progress</a:t>
            </a:r>
            <a:r>
              <a:rPr lang="en-US" sz="32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6764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energy</a:t>
            </a:r>
            <a:endParaRPr lang="en-US" sz="3200" b="1" dirty="0">
              <a:solidFill>
                <a:srgbClr val="0070C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04800" y="1295400"/>
            <a:ext cx="0" cy="205740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04824" y="3554105"/>
            <a:ext cx="4610100" cy="1200329"/>
          </a:xfrm>
          <a:prstGeom prst="rect">
            <a:avLst/>
          </a:prstGeom>
          <a:solidFill>
            <a:srgbClr val="FFFF00">
              <a:alpha val="42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Step 3:</a:t>
            </a:r>
          </a:p>
          <a:p>
            <a:r>
              <a:rPr lang="en-US" sz="3600" b="1" dirty="0" smtClean="0"/>
              <a:t>Cl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 +CH</a:t>
            </a:r>
            <a:r>
              <a:rPr lang="en-US" sz="3600" b="1" baseline="-25000" dirty="0" smtClean="0"/>
              <a:t>3</a:t>
            </a:r>
            <a:r>
              <a:rPr lang="en-US" sz="3600" b="1" dirty="0" smtClean="0">
                <a:sym typeface="Wingdings" panose="05000000000000000000" pitchFamily="2" charset="2"/>
              </a:rPr>
              <a:t> CH</a:t>
            </a:r>
            <a:r>
              <a:rPr lang="en-US" sz="3600" b="1" baseline="-25000" dirty="0" smtClean="0">
                <a:sym typeface="Wingdings" panose="05000000000000000000" pitchFamily="2" charset="2"/>
              </a:rPr>
              <a:t>3</a:t>
            </a:r>
            <a:r>
              <a:rPr lang="en-US" sz="3600" b="1" dirty="0" smtClean="0">
                <a:sym typeface="Wingdings" panose="05000000000000000000" pitchFamily="2" charset="2"/>
              </a:rPr>
              <a:t>Cl + Cl*</a:t>
            </a:r>
            <a:endParaRPr lang="en-US" sz="3600" b="1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181599" y="3352800"/>
            <a:ext cx="2438401" cy="0"/>
          </a:xfrm>
          <a:prstGeom prst="straightConnector1">
            <a:avLst/>
          </a:prstGeom>
          <a:ln w="698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4800" y="3986012"/>
            <a:ext cx="434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Name of postulate connected to activated complex picture</a:t>
            </a:r>
            <a:endParaRPr lang="en-US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133600" y="5424867"/>
            <a:ext cx="3657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Hammond Postulate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3540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6" grpId="0"/>
      <p:bldP spid="7" grpId="0" animBg="1"/>
      <p:bldP spid="15" grpId="0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512</Words>
  <Application>Microsoft Office PowerPoint</Application>
  <PresentationFormat>On-screen Show (4:3)</PresentationFormat>
  <Paragraphs>73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15</cp:revision>
  <dcterms:created xsi:type="dcterms:W3CDTF">2012-09-20T02:55:44Z</dcterms:created>
  <dcterms:modified xsi:type="dcterms:W3CDTF">2016-09-29T00:37:19Z</dcterms:modified>
</cp:coreProperties>
</file>