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4624" autoAdjust="0"/>
  </p:normalViewPr>
  <p:slideViewPr>
    <p:cSldViewPr>
      <p:cViewPr varScale="1">
        <p:scale>
          <a:sx n="96" d="100"/>
          <a:sy n="96" d="100"/>
        </p:scale>
        <p:origin x="-114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CF54F-1A0B-42C9-AEEA-105E89C38379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899D9-8C49-4769-9BD5-B83147585E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006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CF54F-1A0B-42C9-AEEA-105E89C38379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899D9-8C49-4769-9BD5-B83147585E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6702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CF54F-1A0B-42C9-AEEA-105E89C38379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899D9-8C49-4769-9BD5-B83147585E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64668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CF54F-1A0B-42C9-AEEA-105E89C38379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899D9-8C49-4769-9BD5-B83147585E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295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CF54F-1A0B-42C9-AEEA-105E89C38379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899D9-8C49-4769-9BD5-B83147585E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2451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CF54F-1A0B-42C9-AEEA-105E89C38379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899D9-8C49-4769-9BD5-B83147585E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6822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CF54F-1A0B-42C9-AEEA-105E89C38379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899D9-8C49-4769-9BD5-B83147585E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2136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CF54F-1A0B-42C9-AEEA-105E89C38379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899D9-8C49-4769-9BD5-B83147585E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8526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CF54F-1A0B-42C9-AEEA-105E89C38379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899D9-8C49-4769-9BD5-B83147585E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4250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CF54F-1A0B-42C9-AEEA-105E89C38379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899D9-8C49-4769-9BD5-B83147585E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026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CF54F-1A0B-42C9-AEEA-105E89C38379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899D9-8C49-4769-9BD5-B83147585E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26691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CF54F-1A0B-42C9-AEEA-105E89C38379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899D9-8C49-4769-9BD5-B83147585E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61837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scared ca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39404"/>
            <a:ext cx="9144000" cy="591859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0"/>
            <a:ext cx="899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Drill and Practice time making RX…Scary Speed is what we need (or why so many people learn to hate O </a:t>
            </a:r>
            <a:r>
              <a:rPr lang="en-US" sz="2800" b="1" dirty="0" err="1" smtClean="0"/>
              <a:t>Chem</a:t>
            </a:r>
            <a:r>
              <a:rPr lang="en-US" sz="2800" b="1" dirty="0" smtClean="0"/>
              <a:t>)</a:t>
            </a:r>
            <a:endParaRPr lang="en-US" sz="2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635167"/>
            <a:ext cx="4114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Modern chlorination reagent for solution phase chlorination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019800" y="807401"/>
            <a:ext cx="1981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SOCl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2451556"/>
            <a:ext cx="403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Reagent that adds Br </a:t>
            </a:r>
            <a:r>
              <a:rPr lang="en-US" sz="2800" dirty="0" err="1" smtClean="0"/>
              <a:t>allylically</a:t>
            </a:r>
            <a:r>
              <a:rPr lang="en-US" sz="2800" dirty="0" smtClean="0"/>
              <a:t> to alkenes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031523" y="2445694"/>
            <a:ext cx="1981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NBS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2706" y="3607712"/>
            <a:ext cx="499403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What reagent causes anti-</a:t>
            </a:r>
            <a:r>
              <a:rPr lang="en-US" sz="2800" dirty="0" err="1" smtClean="0"/>
              <a:t>Markovnikoff</a:t>
            </a:r>
            <a:r>
              <a:rPr lang="en-US" sz="2800" dirty="0" smtClean="0"/>
              <a:t> addition during  reactions of HX across alkenes 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990492" y="3759404"/>
            <a:ext cx="25146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 (peroxides)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5181600"/>
            <a:ext cx="457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Both solvent and base used in  chlorination reagent for solution phase chlorination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5867400" y="5257800"/>
            <a:ext cx="2438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pyridine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92047" y="0"/>
            <a:ext cx="624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Reactions to RX round robin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1412507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  <p:bldP spid="8" grpId="0"/>
      <p:bldP spid="9" grpId="0" animBg="1"/>
      <p:bldP spid="10" grpId="0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838200"/>
            <a:ext cx="27432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Br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+ &gt;C=C&lt;</a:t>
            </a:r>
          </a:p>
          <a:p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590800" y="1143000"/>
            <a:ext cx="16002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590800" y="524691"/>
            <a:ext cx="22098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Solvent ???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562600" y="685800"/>
            <a:ext cx="22098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CCl</a:t>
            </a:r>
            <a:r>
              <a:rPr lang="en-US" sz="2800" b="1" baseline="-25000" dirty="0">
                <a:solidFill>
                  <a:srgbClr val="FF0000"/>
                </a:solidFill>
              </a:rPr>
              <a:t>4</a:t>
            </a:r>
            <a:r>
              <a:rPr lang="en-US" sz="2800" b="1" dirty="0" smtClean="0">
                <a:solidFill>
                  <a:srgbClr val="FF0000"/>
                </a:solidFill>
              </a:rPr>
              <a:t> (carbon tetrachloride</a:t>
            </a:r>
            <a:r>
              <a:rPr lang="en-US" sz="2800" dirty="0" smtClean="0">
                <a:solidFill>
                  <a:srgbClr val="FF0000"/>
                </a:solidFill>
              </a:rPr>
              <a:t>)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2209800"/>
            <a:ext cx="5029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Modern, gas phase </a:t>
            </a:r>
            <a:r>
              <a:rPr lang="en-US" sz="2800" dirty="0" err="1" smtClean="0"/>
              <a:t>bromination</a:t>
            </a:r>
            <a:r>
              <a:rPr lang="en-US" sz="2800" dirty="0" smtClean="0"/>
              <a:t> reagent bubbled neat into ROH to brominate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5891270" y="2286000"/>
            <a:ext cx="2590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PBr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3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9728" y="3731567"/>
            <a:ext cx="5029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Inorganic acid used with </a:t>
            </a:r>
            <a:r>
              <a:rPr lang="en-US" sz="2800" dirty="0" err="1" smtClean="0"/>
              <a:t>NaBr</a:t>
            </a:r>
            <a:r>
              <a:rPr lang="en-US" sz="2800" dirty="0" smtClean="0"/>
              <a:t> and reflux to carry out `classic’ </a:t>
            </a:r>
            <a:r>
              <a:rPr lang="en-US" sz="2800" dirty="0" err="1" smtClean="0"/>
              <a:t>bromination</a:t>
            </a:r>
            <a:r>
              <a:rPr lang="en-US" sz="2800" dirty="0" smtClean="0"/>
              <a:t> of alcohols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5791200" y="3962400"/>
            <a:ext cx="25908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SO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4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9728" y="5257800"/>
            <a:ext cx="51852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</a:t>
            </a:r>
            <a:r>
              <a:rPr lang="en-US" sz="2800" dirty="0" smtClean="0"/>
              <a:t>	         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O/CCl</a:t>
            </a:r>
            <a:r>
              <a:rPr lang="en-US" sz="2800" baseline="-25000" dirty="0" smtClean="0"/>
              <a:t>4</a:t>
            </a:r>
          </a:p>
          <a:p>
            <a:r>
              <a:rPr lang="en-US" sz="2800" dirty="0" smtClean="0"/>
              <a:t>Br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+ (CH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)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C=CH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-------------</a:t>
            </a:r>
            <a:r>
              <a:rPr lang="en-US" sz="2800" dirty="0" smtClean="0">
                <a:sym typeface="Wingdings" pitchFamily="2" charset="2"/>
              </a:rPr>
              <a:t>  ??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5891270" y="5029200"/>
            <a:ext cx="294793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HO(CH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400" b="1" dirty="0" smtClean="0">
                <a:solidFill>
                  <a:srgbClr val="FF0000"/>
                </a:solidFill>
              </a:rPr>
              <a:t>)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C-CH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Br</a:t>
            </a:r>
          </a:p>
          <a:p>
            <a:endParaRPr lang="en-US" sz="2400" b="1" dirty="0">
              <a:solidFill>
                <a:srgbClr val="FF0000"/>
              </a:solidFill>
            </a:endParaRPr>
          </a:p>
          <a:p>
            <a:r>
              <a:rPr lang="en-US" sz="2400" b="1" dirty="0" smtClean="0">
                <a:solidFill>
                  <a:srgbClr val="FF0000"/>
                </a:solidFill>
              </a:rPr>
              <a:t>(OH adds </a:t>
            </a:r>
            <a:r>
              <a:rPr lang="en-US" sz="2400" b="1" dirty="0" err="1" smtClean="0">
                <a:solidFill>
                  <a:srgbClr val="FF0000"/>
                </a:solidFill>
              </a:rPr>
              <a:t>markovnikoff</a:t>
            </a:r>
            <a:r>
              <a:rPr lang="en-US" sz="2400" b="1" dirty="0" smtClean="0">
                <a:solidFill>
                  <a:srgbClr val="FF0000"/>
                </a:solidFill>
              </a:rPr>
              <a:t>) 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7118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/>
      <p:bldP spid="8" grpId="0" animBg="1"/>
      <p:bldP spid="9" grpId="0"/>
      <p:bldP spid="10" grpId="0" animBg="1"/>
      <p:bldP spid="11" grpId="0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685800"/>
            <a:ext cx="419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Reactions to form RX from ROH are what class of reaction 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867400" y="685800"/>
            <a:ext cx="2514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Substitutions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2209800"/>
            <a:ext cx="487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Reactions of alkenes with HX or 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are what class of reaction ?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994094" y="2590800"/>
            <a:ext cx="2514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Additions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5294" y="3468469"/>
            <a:ext cx="5638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 the classical substitution of Br for OH in ROH, what is typically done to drive this rather inefficient reaction forward ?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994094" y="4114800"/>
            <a:ext cx="2514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Reflux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5486400"/>
            <a:ext cx="5638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	</a:t>
            </a:r>
            <a:r>
              <a:rPr lang="en-US" sz="2400" dirty="0" smtClean="0"/>
              <a:t>NBS/light/CCl</a:t>
            </a:r>
            <a:r>
              <a:rPr lang="en-US" sz="2400" baseline="-25000" dirty="0" smtClean="0"/>
              <a:t>4</a:t>
            </a:r>
          </a:p>
          <a:p>
            <a:r>
              <a:rPr lang="en-US" sz="2400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C=CH-CH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        ---------------------</a:t>
            </a:r>
            <a:r>
              <a:rPr lang="en-US" sz="2400" dirty="0" smtClean="0">
                <a:sym typeface="Wingdings" pitchFamily="2" charset="2"/>
              </a:rPr>
              <a:t>   ?????</a:t>
            </a:r>
          </a:p>
          <a:p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477000" y="5611084"/>
            <a:ext cx="2438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C=CH-CH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Br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395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5" grpId="0" animBg="1"/>
      <p:bldP spid="6" grpId="0"/>
      <p:bldP spid="7" grpId="0" animBg="1"/>
      <p:bldP spid="8" grpId="0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722293"/>
            <a:ext cx="69957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</a:t>
            </a:r>
            <a:r>
              <a:rPr lang="en-US" sz="2800" dirty="0" smtClean="0"/>
              <a:t>	             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SO</a:t>
            </a:r>
            <a:r>
              <a:rPr lang="en-US" sz="2800" baseline="-25000" dirty="0" smtClean="0"/>
              <a:t>4</a:t>
            </a:r>
          </a:p>
          <a:p>
            <a:r>
              <a:rPr lang="en-US" sz="2800" dirty="0" smtClean="0"/>
              <a:t> </a:t>
            </a:r>
            <a:r>
              <a:rPr lang="en-US" sz="2800" dirty="0" err="1" smtClean="0"/>
              <a:t>HBr</a:t>
            </a:r>
            <a:r>
              <a:rPr lang="en-US" sz="2800" dirty="0" smtClean="0"/>
              <a:t>+ (CH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)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C=CH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-------------</a:t>
            </a:r>
            <a:r>
              <a:rPr lang="en-US" sz="2800" dirty="0" smtClean="0">
                <a:sym typeface="Wingdings" pitchFamily="2" charset="2"/>
              </a:rPr>
              <a:t>  ??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280534" y="1066800"/>
            <a:ext cx="2438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Br(CH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800" b="1" dirty="0" smtClean="0">
                <a:solidFill>
                  <a:srgbClr val="FF0000"/>
                </a:solidFill>
              </a:rPr>
              <a:t>)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C-CH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2381815"/>
            <a:ext cx="57765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</a:t>
            </a:r>
            <a:r>
              <a:rPr lang="en-US" sz="2800" dirty="0" smtClean="0"/>
              <a:t>	             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SO</a:t>
            </a:r>
            <a:r>
              <a:rPr lang="en-US" sz="2800" baseline="-25000" dirty="0" smtClean="0"/>
              <a:t>4</a:t>
            </a:r>
          </a:p>
          <a:p>
            <a:r>
              <a:rPr lang="en-US" sz="2800" dirty="0" smtClean="0"/>
              <a:t> </a:t>
            </a:r>
            <a:r>
              <a:rPr lang="en-US" sz="2800" dirty="0" err="1" smtClean="0"/>
              <a:t>HBr</a:t>
            </a:r>
            <a:r>
              <a:rPr lang="en-US" sz="2800" dirty="0" smtClean="0"/>
              <a:t>+ (CH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)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C=CH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-------------</a:t>
            </a:r>
            <a:r>
              <a:rPr lang="en-US" sz="2800" dirty="0" smtClean="0">
                <a:sym typeface="Wingdings" pitchFamily="2" charset="2"/>
              </a:rPr>
              <a:t>???</a:t>
            </a:r>
          </a:p>
          <a:p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smtClean="0">
                <a:sym typeface="Wingdings" pitchFamily="2" charset="2"/>
              </a:rPr>
              <a:t>			  H</a:t>
            </a:r>
            <a:r>
              <a:rPr lang="en-US" sz="2800" baseline="-25000" dirty="0" smtClean="0">
                <a:sym typeface="Wingdings" pitchFamily="2" charset="2"/>
              </a:rPr>
              <a:t>2</a:t>
            </a:r>
            <a:r>
              <a:rPr lang="en-US" sz="2800" dirty="0" smtClean="0">
                <a:sym typeface="Wingdings" pitchFamily="2" charset="2"/>
              </a:rPr>
              <a:t>O</a:t>
            </a:r>
            <a:r>
              <a:rPr lang="en-US" sz="2800" baseline="-25000" dirty="0" smtClean="0">
                <a:sym typeface="Wingdings" pitchFamily="2" charset="2"/>
              </a:rPr>
              <a:t>2</a:t>
            </a:r>
            <a:r>
              <a:rPr lang="en-US" sz="2800" dirty="0" smtClean="0">
                <a:sym typeface="Wingdings" pitchFamily="2" charset="2"/>
              </a:rPr>
              <a:t>	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166234" y="2667000"/>
            <a:ext cx="2667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H(CH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800" b="1" dirty="0" smtClean="0">
                <a:solidFill>
                  <a:srgbClr val="FF0000"/>
                </a:solidFill>
              </a:rPr>
              <a:t>)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C-CH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Br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9722" y="4114800"/>
            <a:ext cx="57765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</a:t>
            </a:r>
            <a:r>
              <a:rPr lang="en-US" sz="2800" dirty="0" smtClean="0"/>
              <a:t>	             CCl</a:t>
            </a:r>
            <a:r>
              <a:rPr lang="en-US" sz="2800" baseline="-25000" dirty="0" smtClean="0"/>
              <a:t>4</a:t>
            </a:r>
          </a:p>
          <a:p>
            <a:r>
              <a:rPr lang="en-US" sz="2800" dirty="0" smtClean="0"/>
              <a:t> Br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+ (CH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)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C=CH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-------------</a:t>
            </a:r>
            <a:r>
              <a:rPr lang="en-US" sz="2800" dirty="0" smtClean="0">
                <a:sym typeface="Wingdings" pitchFamily="2" charset="2"/>
              </a:rPr>
              <a:t>???</a:t>
            </a:r>
          </a:p>
          <a:p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smtClean="0">
                <a:sym typeface="Wingdings" pitchFamily="2" charset="2"/>
              </a:rPr>
              <a:t>			  25</a:t>
            </a:r>
            <a:r>
              <a:rPr lang="en-US" sz="2800" baseline="30000" dirty="0" smtClean="0">
                <a:sym typeface="Wingdings" pitchFamily="2" charset="2"/>
              </a:rPr>
              <a:t>o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6166234" y="4545687"/>
            <a:ext cx="2667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Br(CH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800" b="1" dirty="0" smtClean="0">
                <a:solidFill>
                  <a:srgbClr val="FF0000"/>
                </a:solidFill>
              </a:rPr>
              <a:t>)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C-CH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Br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0" y="5715000"/>
            <a:ext cx="434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</a:t>
            </a:r>
            <a:r>
              <a:rPr lang="en-US" sz="2400" dirty="0" smtClean="0"/>
              <a:t>PBr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(g) bubbled neat</a:t>
            </a:r>
          </a:p>
          <a:p>
            <a:r>
              <a:rPr lang="en-US" sz="2400" dirty="0" smtClean="0"/>
              <a:t>C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H</a:t>
            </a:r>
            <a:r>
              <a:rPr lang="en-US" sz="2400" baseline="-25000" dirty="0" smtClean="0"/>
              <a:t>9</a:t>
            </a:r>
            <a:r>
              <a:rPr lang="en-US" sz="2400" dirty="0" smtClean="0"/>
              <a:t>OH  -----------------</a:t>
            </a:r>
            <a:r>
              <a:rPr lang="en-US" sz="2400" dirty="0" smtClean="0">
                <a:sym typeface="Wingdings" pitchFamily="2" charset="2"/>
              </a:rPr>
              <a:t>  ??????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6166234" y="5715000"/>
            <a:ext cx="2215766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2800" b="1" dirty="0" smtClean="0">
                <a:solidFill>
                  <a:srgbClr val="FF0000"/>
                </a:solidFill>
              </a:rPr>
              <a:t>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9</a:t>
            </a:r>
            <a:r>
              <a:rPr lang="en-US" sz="2800" b="1" dirty="0" smtClean="0">
                <a:solidFill>
                  <a:srgbClr val="FF0000"/>
                </a:solidFill>
              </a:rPr>
              <a:t>Br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3881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  <p:bldP spid="8" grpId="0"/>
      <p:bldP spid="9" grpId="0" animBg="1"/>
      <p:bldP spid="10" grpId="0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Image result for scared ca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81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177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Alfred State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</cp:lastModifiedBy>
  <cp:revision>9</cp:revision>
  <dcterms:created xsi:type="dcterms:W3CDTF">2012-10-08T20:25:58Z</dcterms:created>
  <dcterms:modified xsi:type="dcterms:W3CDTF">2016-10-08T01:31:57Z</dcterms:modified>
</cp:coreProperties>
</file>