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9" r:id="rId3"/>
    <p:sldId id="260" r:id="rId4"/>
    <p:sldId id="261" r:id="rId5"/>
    <p:sldId id="267" r:id="rId6"/>
    <p:sldId id="268" r:id="rId7"/>
    <p:sldId id="275" r:id="rId8"/>
    <p:sldId id="274" r:id="rId9"/>
    <p:sldId id="270" r:id="rId10"/>
    <p:sldId id="269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  <a:srgbClr val="FF535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DA0723-58EC-4DE2-A064-E5BD6CAFF1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88314-74CE-49EC-B60F-5BC60C9243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AD996-3045-4F21-9DC1-3586467A84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DA64C-418D-43D8-8821-579018C10D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9DDA9-564F-4D4F-8EB0-D212A31648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C9803-7E59-43A4-A0E2-1B611C6D77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3A669-92F6-4FF3-9234-E72CEFDC2F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7DA28-1DB1-4A77-A05C-99399480D6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8CE31-253D-470E-B71E-B0BA69189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26B29-CE48-4822-A67D-253C2AF12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0E375-1C28-4F38-B89D-03E7B567D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D7C2AE-A8CC-458C-823A-1A5031328D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frm=1&amp;source=images&amp;cd=&amp;cad=rja&amp;uact=8&amp;ved=0CAcQjRxqFQoTCPH_963nscgCFYhxPgod0JEBqw&amp;url=http://catsandgadgets.com/2013/08/23/happy-cat-friday/&amp;psig=AFQjCNFSjRTJj6XE5bHgLdSZ8jCVR6H2xw&amp;ust=144435698643330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ool.com/definition/electron.html" TargetMode="External"/><Relationship Id="rId7" Type="http://schemas.openxmlformats.org/officeDocument/2006/relationships/hyperlink" Target="http://www.chemicool.com/definition/dipole_moment.html" TargetMode="External"/><Relationship Id="rId2" Type="http://schemas.openxmlformats.org/officeDocument/2006/relationships/hyperlink" Target="http://www.chemicool.com/definition/distortion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hemicool.com/definition/ratio.html" TargetMode="External"/><Relationship Id="rId5" Type="http://schemas.openxmlformats.org/officeDocument/2006/relationships/hyperlink" Target="http://www.chemicool.com/definition/field.html" TargetMode="External"/><Relationship Id="rId4" Type="http://schemas.openxmlformats.org/officeDocument/2006/relationships/hyperlink" Target="http://www.chemicool.com/definition/cloud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889127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30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85800" y="608013"/>
          <a:ext cx="7924800" cy="575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Chart" r:id="rId3" imgW="4829251" imgH="3505200" progId="Excel.Sheet.8">
                  <p:embed/>
                </p:oleObj>
              </mc:Choice>
              <mc:Fallback>
                <p:oleObj name="Chart" r:id="rId3" imgW="4829251" imgH="3505200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8013"/>
                        <a:ext cx="7924800" cy="575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048000" y="43434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F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343400" y="3200400"/>
            <a:ext cx="5334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Cl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638800" y="2133600"/>
            <a:ext cx="4572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Br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7543800" y="1066800"/>
            <a:ext cx="30480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I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209800" y="0"/>
            <a:ext cx="69342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Plot of observed CH</a:t>
            </a:r>
            <a:r>
              <a:rPr lang="en-US" sz="2000" b="1" baseline="-25000" dirty="0"/>
              <a:t>3</a:t>
            </a:r>
            <a:r>
              <a:rPr lang="en-US" sz="2000" b="1" dirty="0"/>
              <a:t>X boiling point </a:t>
            </a:r>
            <a:r>
              <a:rPr lang="en-US" sz="2000" b="1" dirty="0" smtClean="0"/>
              <a:t>vs. </a:t>
            </a:r>
            <a:r>
              <a:rPr lang="en-US" sz="2000" b="1" smtClean="0"/>
              <a:t>Doc’s rough </a:t>
            </a:r>
            <a:r>
              <a:rPr lang="en-US" sz="2000" b="1" dirty="0"/>
              <a:t>polarizability measure: </a:t>
            </a:r>
            <a:r>
              <a:rPr lang="en-US" sz="2000" b="1" dirty="0">
                <a:solidFill>
                  <a:srgbClr val="FF0000"/>
                </a:solidFill>
              </a:rPr>
              <a:t>P</a:t>
            </a:r>
            <a:r>
              <a:rPr lang="en-US" sz="2000" b="1" dirty="0"/>
              <a:t> ~ 1/valence electron density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0" y="0"/>
            <a:ext cx="2057400" cy="1446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/>
              <a:t>Test of the model: do you get linear relationship ?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648200" y="4724400"/>
            <a:ext cx="34290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Least square r</a:t>
            </a:r>
            <a:r>
              <a:rPr lang="en-US" sz="2400" b="1" baseline="30000"/>
              <a:t>2</a:t>
            </a:r>
            <a:r>
              <a:rPr lang="en-US" sz="2400" b="1"/>
              <a:t> ~ 1 </a:t>
            </a:r>
            <a:r>
              <a:rPr lang="en-US" sz="2400" b="1">
                <a:sym typeface="Wingdings" pitchFamily="2" charset="2"/>
              </a:rPr>
              <a:t>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1509" grpId="0"/>
      <p:bldP spid="21510" grpId="0" animBg="1"/>
      <p:bldP spid="21511" grpId="0" animBg="1"/>
      <p:bldP spid="21512" grpId="0" animBg="1"/>
      <p:bldP spid="21513" grpId="0" animBg="1"/>
      <p:bldP spid="21514" grpId="0" animBg="1"/>
      <p:bldP spid="215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l33tch1k.files.wordpress.com/2013/08/dancing-ca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8768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29200" y="457200"/>
            <a:ext cx="411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Linear correlation of a model with physical observations makes for a….</a:t>
            </a:r>
          </a:p>
          <a:p>
            <a:endParaRPr lang="en-US" sz="4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257800" y="4343400"/>
            <a:ext cx="388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Happy Physical Organic Chemistry Cat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9154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i="1" dirty="0"/>
              <a:t>a)	</a:t>
            </a:r>
            <a:r>
              <a:rPr lang="en-US" sz="2400" b="1" i="1" dirty="0"/>
              <a:t>mono-substitutions: </a:t>
            </a:r>
            <a:r>
              <a:rPr lang="en-US" sz="2400" b="1" i="1" dirty="0" err="1"/>
              <a:t>bp</a:t>
            </a:r>
            <a:r>
              <a:rPr lang="en-US" sz="2400" b="1" i="1" dirty="0"/>
              <a:t> </a:t>
            </a:r>
            <a:r>
              <a:rPr lang="en-US" sz="2400" b="1" i="1" dirty="0" smtClean="0"/>
              <a:t>trends</a:t>
            </a:r>
            <a:r>
              <a:rPr lang="en-US" sz="2800" dirty="0"/>
              <a:t>		</a:t>
            </a:r>
            <a:r>
              <a:rPr lang="en-US" dirty="0"/>
              <a:t>	</a:t>
            </a:r>
            <a:endParaRPr lang="en-US" i="1" u="sng" dirty="0"/>
          </a:p>
          <a:p>
            <a:r>
              <a:rPr lang="en-US" sz="2800" i="1" dirty="0"/>
              <a:t>ALKANES			ALKYL HALIDES	</a:t>
            </a:r>
            <a:r>
              <a:rPr lang="en-US" sz="1600" i="1" dirty="0"/>
              <a:t>	   	</a:t>
            </a:r>
            <a:endParaRPr lang="en-US" sz="1600" dirty="0"/>
          </a:p>
          <a:p>
            <a:r>
              <a:rPr lang="en-US" sz="2800" dirty="0"/>
              <a:t>#</a:t>
            </a:r>
            <a:r>
              <a:rPr lang="en-US" sz="2800" u="sng" dirty="0"/>
              <a:t>C	</a:t>
            </a:r>
            <a:r>
              <a:rPr lang="en-US" sz="2800" i="1" u="sng" dirty="0"/>
              <a:t>R-H	</a:t>
            </a:r>
            <a:r>
              <a:rPr lang="en-US" sz="2800" i="1" u="sng" dirty="0" smtClean="0"/>
              <a:t>	R-F</a:t>
            </a:r>
            <a:r>
              <a:rPr lang="en-US" sz="2800" i="1" u="sng" dirty="0"/>
              <a:t>	</a:t>
            </a:r>
            <a:r>
              <a:rPr lang="en-US" sz="2800" i="1" u="sng" dirty="0" smtClean="0"/>
              <a:t>R-</a:t>
            </a:r>
            <a:r>
              <a:rPr lang="en-US" sz="2800" i="1" u="sng" dirty="0" err="1" smtClean="0"/>
              <a:t>Cl</a:t>
            </a:r>
            <a:r>
              <a:rPr lang="en-US" sz="2800" i="1" u="sng" dirty="0"/>
              <a:t>	</a:t>
            </a:r>
            <a:r>
              <a:rPr lang="en-US" sz="2800" i="1" u="sng" dirty="0" smtClean="0"/>
              <a:t>   R-Br     R-I</a:t>
            </a:r>
            <a:endParaRPr lang="en-US" sz="2800" u="sng" dirty="0" smtClean="0"/>
          </a:p>
          <a:p>
            <a:r>
              <a:rPr lang="en-US" sz="2800" dirty="0" smtClean="0"/>
              <a:t>1	</a:t>
            </a:r>
            <a:r>
              <a:rPr lang="en-US" sz="2800" b="1" dirty="0" smtClean="0"/>
              <a:t>-</a:t>
            </a:r>
            <a:r>
              <a:rPr lang="en-US" sz="2800" b="1" dirty="0"/>
              <a:t>162</a:t>
            </a: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FF0066"/>
                </a:solidFill>
              </a:rPr>
              <a:t>-</a:t>
            </a:r>
            <a:r>
              <a:rPr lang="en-US" sz="2800" b="1" dirty="0">
                <a:solidFill>
                  <a:srgbClr val="FF0066"/>
                </a:solidFill>
              </a:rPr>
              <a:t>78	</a:t>
            </a:r>
            <a:r>
              <a:rPr lang="en-US" sz="2800" b="1" dirty="0" smtClean="0">
                <a:solidFill>
                  <a:srgbClr val="FF0066"/>
                </a:solidFill>
              </a:rPr>
              <a:t>-</a:t>
            </a:r>
            <a:r>
              <a:rPr lang="en-US" sz="2800" b="1" dirty="0">
                <a:solidFill>
                  <a:srgbClr val="FF0066"/>
                </a:solidFill>
              </a:rPr>
              <a:t>24	</a:t>
            </a:r>
            <a:r>
              <a:rPr lang="en-US" sz="2800" b="1" dirty="0" smtClean="0">
                <a:solidFill>
                  <a:srgbClr val="FF0066"/>
                </a:solidFill>
              </a:rPr>
              <a:t>  + </a:t>
            </a:r>
            <a:r>
              <a:rPr lang="en-US" sz="2800" b="1" dirty="0">
                <a:solidFill>
                  <a:srgbClr val="FF0066"/>
                </a:solidFill>
              </a:rPr>
              <a:t>3	   </a:t>
            </a:r>
            <a:r>
              <a:rPr lang="en-US" sz="2800" b="1" dirty="0" smtClean="0">
                <a:solidFill>
                  <a:srgbClr val="FF0066"/>
                </a:solidFill>
              </a:rPr>
              <a:t>  </a:t>
            </a:r>
            <a:r>
              <a:rPr lang="en-US" sz="2800" b="1" dirty="0">
                <a:solidFill>
                  <a:srgbClr val="FF0066"/>
                </a:solidFill>
              </a:rPr>
              <a:t>+42</a:t>
            </a:r>
            <a:r>
              <a:rPr lang="en-US" sz="2800" dirty="0"/>
              <a:t>     	</a:t>
            </a:r>
            <a:endParaRPr lang="en-US" sz="2800" dirty="0" smtClean="0"/>
          </a:p>
          <a:p>
            <a:r>
              <a:rPr lang="en-US" sz="2800" dirty="0" smtClean="0"/>
              <a:t>2	</a:t>
            </a:r>
            <a:r>
              <a:rPr lang="en-US" sz="2800" b="1" dirty="0" smtClean="0"/>
              <a:t>- 89</a:t>
            </a:r>
            <a:r>
              <a:rPr lang="en-US" sz="2800" dirty="0" smtClean="0"/>
              <a:t>		</a:t>
            </a:r>
            <a:r>
              <a:rPr lang="en-US" sz="2800" b="1" dirty="0" smtClean="0">
                <a:solidFill>
                  <a:schemeClr val="hlink"/>
                </a:solidFill>
              </a:rPr>
              <a:t>-32	+12	 +38	     +72</a:t>
            </a:r>
            <a:r>
              <a:rPr lang="en-US" sz="2800" dirty="0" smtClean="0"/>
              <a:t>     </a:t>
            </a:r>
          </a:p>
          <a:p>
            <a:r>
              <a:rPr lang="en-US" sz="2800" dirty="0" smtClean="0"/>
              <a:t>3</a:t>
            </a:r>
            <a:r>
              <a:rPr lang="en-US" sz="2800" dirty="0"/>
              <a:t>	</a:t>
            </a:r>
            <a:r>
              <a:rPr lang="en-US" sz="2800" b="1" dirty="0"/>
              <a:t>- 42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/>
              <a:t>	</a:t>
            </a:r>
            <a:r>
              <a:rPr lang="en-US" sz="2800" b="1" dirty="0" smtClean="0">
                <a:solidFill>
                  <a:schemeClr val="accent2"/>
                </a:solidFill>
              </a:rPr>
              <a:t>-</a:t>
            </a:r>
            <a:r>
              <a:rPr lang="en-US" sz="2800" b="1" dirty="0">
                <a:solidFill>
                  <a:schemeClr val="accent2"/>
                </a:solidFill>
              </a:rPr>
              <a:t>3	</a:t>
            </a:r>
            <a:r>
              <a:rPr lang="en-US" sz="2800" b="1" dirty="0" smtClean="0">
                <a:solidFill>
                  <a:schemeClr val="accent2"/>
                </a:solidFill>
              </a:rPr>
              <a:t>+</a:t>
            </a:r>
            <a:r>
              <a:rPr lang="en-US" sz="2800" b="1" dirty="0">
                <a:solidFill>
                  <a:schemeClr val="accent2"/>
                </a:solidFill>
              </a:rPr>
              <a:t>47	</a:t>
            </a:r>
            <a:r>
              <a:rPr lang="en-US" sz="2800" b="1" dirty="0" smtClean="0">
                <a:solidFill>
                  <a:schemeClr val="accent2"/>
                </a:solidFill>
              </a:rPr>
              <a:t> +</a:t>
            </a:r>
            <a:r>
              <a:rPr lang="en-US" sz="2800" b="1" dirty="0">
                <a:solidFill>
                  <a:schemeClr val="accent2"/>
                </a:solidFill>
              </a:rPr>
              <a:t>71	   </a:t>
            </a:r>
            <a:r>
              <a:rPr lang="en-US" sz="2800" b="1" dirty="0" smtClean="0">
                <a:solidFill>
                  <a:schemeClr val="accent2"/>
                </a:solidFill>
              </a:rPr>
              <a:t> +</a:t>
            </a:r>
            <a:r>
              <a:rPr lang="en-US" sz="2800" b="1" dirty="0">
                <a:solidFill>
                  <a:schemeClr val="accent2"/>
                </a:solidFill>
              </a:rPr>
              <a:t>103</a:t>
            </a:r>
            <a:r>
              <a:rPr lang="en-US" sz="2800" dirty="0"/>
              <a:t>    		</a:t>
            </a:r>
          </a:p>
          <a:p>
            <a:r>
              <a:rPr lang="en-US" sz="2800" dirty="0" smtClean="0"/>
              <a:t>6</a:t>
            </a:r>
            <a:r>
              <a:rPr lang="en-US" sz="2800" dirty="0"/>
              <a:t>	</a:t>
            </a:r>
            <a:r>
              <a:rPr lang="en-US" sz="2800" b="1" dirty="0"/>
              <a:t>+69</a:t>
            </a:r>
            <a:r>
              <a:rPr lang="en-US" sz="2800" dirty="0"/>
              <a:t>	</a:t>
            </a:r>
            <a:r>
              <a:rPr lang="en-US" sz="2800" dirty="0" smtClean="0"/>
              <a:t>        +</a:t>
            </a:r>
            <a:r>
              <a:rPr lang="en-US" sz="2800" b="1" dirty="0" smtClean="0"/>
              <a:t>92   +134</a:t>
            </a:r>
            <a:r>
              <a:rPr lang="en-US" sz="2800" b="1" dirty="0"/>
              <a:t>	</a:t>
            </a:r>
            <a:r>
              <a:rPr lang="en-US" sz="2800" b="1" dirty="0" smtClean="0"/>
              <a:t>+155</a:t>
            </a:r>
            <a:r>
              <a:rPr lang="en-US" sz="2800" b="1" dirty="0"/>
              <a:t>	   </a:t>
            </a:r>
            <a:r>
              <a:rPr lang="en-US" sz="2800" b="1" dirty="0" smtClean="0"/>
              <a:t> +180</a:t>
            </a:r>
            <a:r>
              <a:rPr lang="en-US" sz="2800" dirty="0"/>
              <a:t>	  </a:t>
            </a:r>
            <a:endParaRPr lang="en-US" sz="2800" b="1" dirty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839200" cy="1261884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66"/>
                </a:solidFill>
              </a:rPr>
              <a:t>trends verbalized:</a:t>
            </a:r>
            <a:r>
              <a:rPr lang="en-US" sz="2800" dirty="0"/>
              <a:t>	</a:t>
            </a:r>
          </a:p>
          <a:p>
            <a:r>
              <a:rPr lang="en-US" sz="2400" b="1" dirty="0"/>
              <a:t>higher Carbon count and bigger halogens (X) mean higher </a:t>
            </a:r>
            <a:r>
              <a:rPr lang="en-US" sz="2400" b="1" dirty="0" err="1"/>
              <a:t>bp</a:t>
            </a:r>
            <a:r>
              <a:rPr lang="en-US" sz="2400" b="1" dirty="0"/>
              <a:t> in </a:t>
            </a:r>
            <a:r>
              <a:rPr lang="en-US" sz="2400" b="1" dirty="0" smtClean="0"/>
              <a:t>RX.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/>
              <a:t>Physical </a:t>
            </a:r>
            <a:r>
              <a:rPr lang="en-US" sz="2800" b="1" dirty="0"/>
              <a:t>Trends in Alkyl Halides (BP</a:t>
            </a:r>
            <a:r>
              <a:rPr lang="en-US" sz="2000" b="1" dirty="0" smtClean="0"/>
              <a:t>): a modest proposal</a:t>
            </a:r>
          </a:p>
          <a:p>
            <a:pPr>
              <a:spcBef>
                <a:spcPts val="0"/>
              </a:spcBef>
            </a:pPr>
            <a:r>
              <a:rPr lang="en-US" sz="2000" b="1" dirty="0" smtClean="0"/>
              <a:t>  (see also-text pp 289-90)</a:t>
            </a:r>
            <a:r>
              <a:rPr lang="en-US" sz="2000" dirty="0" smtClean="0"/>
              <a:t> …an example of physical organic chemistry</a:t>
            </a:r>
            <a:endParaRPr lang="en-US" sz="2000" dirty="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683577" y="3962400"/>
            <a:ext cx="64604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200" i="1" dirty="0"/>
              <a:t>Dipole slightly decreasing---------</a:t>
            </a:r>
            <a:r>
              <a:rPr lang="en-US" sz="3200" i="1" dirty="0">
                <a:sym typeface="Wingdings" pitchFamily="2" charset="2"/>
              </a:rPr>
              <a:t>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" y="381000"/>
            <a:ext cx="7620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b="1" i="1" dirty="0"/>
              <a:t>b)  	</a:t>
            </a:r>
            <a:r>
              <a:rPr lang="fr-FR" sz="2400" b="1" i="1" dirty="0"/>
              <a:t>multiple </a:t>
            </a:r>
            <a:r>
              <a:rPr lang="fr-FR" sz="2400" b="1" i="1" dirty="0" err="1"/>
              <a:t>halogen</a:t>
            </a:r>
            <a:r>
              <a:rPr lang="fr-FR" sz="2400" b="1" i="1" dirty="0"/>
              <a:t> substitutions : </a:t>
            </a:r>
            <a:r>
              <a:rPr lang="fr-FR" sz="2400" b="1" i="1" dirty="0" err="1"/>
              <a:t>bp</a:t>
            </a:r>
            <a:r>
              <a:rPr lang="fr-FR" sz="2400" b="1" i="1" dirty="0"/>
              <a:t> trends</a:t>
            </a:r>
            <a:endParaRPr lang="en-US" sz="2400" u="sng" dirty="0"/>
          </a:p>
          <a:p>
            <a:r>
              <a:rPr lang="en-US" sz="2800" u="sng" dirty="0"/>
              <a:t>X	CH</a:t>
            </a:r>
            <a:r>
              <a:rPr lang="en-US" sz="2800" u="sng" baseline="-25000" dirty="0"/>
              <a:t>3</a:t>
            </a:r>
            <a:r>
              <a:rPr lang="en-US" sz="2800" u="sng" dirty="0"/>
              <a:t>X	</a:t>
            </a:r>
            <a:r>
              <a:rPr lang="en-US" sz="2800" u="sng" dirty="0" smtClean="0"/>
              <a:t>    CH</a:t>
            </a:r>
            <a:r>
              <a:rPr lang="en-US" sz="2800" u="sng" baseline="-25000" dirty="0" smtClean="0"/>
              <a:t>2</a:t>
            </a:r>
            <a:r>
              <a:rPr lang="en-US" sz="2800" u="sng" dirty="0" smtClean="0"/>
              <a:t>X</a:t>
            </a:r>
            <a:r>
              <a:rPr lang="en-US" sz="2800" u="sng" baseline="-25000" dirty="0" smtClean="0"/>
              <a:t>2</a:t>
            </a:r>
            <a:r>
              <a:rPr lang="en-US" sz="2800" u="sng" dirty="0"/>
              <a:t>		CHX</a:t>
            </a:r>
            <a:r>
              <a:rPr lang="en-US" sz="2800" u="sng" baseline="-25000" dirty="0"/>
              <a:t>3</a:t>
            </a:r>
            <a:r>
              <a:rPr lang="en-US" sz="2800" u="sng" dirty="0"/>
              <a:t>		CX</a:t>
            </a:r>
            <a:r>
              <a:rPr lang="en-US" sz="2800" u="sng" baseline="-25000" dirty="0"/>
              <a:t>4</a:t>
            </a:r>
            <a:endParaRPr lang="en-US" sz="2800" b="1" baseline="-25000" dirty="0"/>
          </a:p>
          <a:p>
            <a:r>
              <a:rPr lang="en-US" sz="2800" b="1" dirty="0">
                <a:solidFill>
                  <a:srgbClr val="FF0066"/>
                </a:solidFill>
              </a:rPr>
              <a:t>F	-78	</a:t>
            </a:r>
            <a:r>
              <a:rPr lang="en-US" sz="2800" b="1" dirty="0" smtClean="0">
                <a:solidFill>
                  <a:srgbClr val="FF0066"/>
                </a:solidFill>
              </a:rPr>
              <a:t>     -</a:t>
            </a:r>
            <a:r>
              <a:rPr lang="en-US" sz="2800" b="1" dirty="0">
                <a:solidFill>
                  <a:srgbClr val="FF0066"/>
                </a:solidFill>
              </a:rPr>
              <a:t>51		-82		-128</a:t>
            </a:r>
          </a:p>
          <a:p>
            <a:r>
              <a:rPr lang="en-US" sz="2800" b="1" dirty="0" err="1">
                <a:solidFill>
                  <a:schemeClr val="hlink"/>
                </a:solidFill>
              </a:rPr>
              <a:t>Cl</a:t>
            </a:r>
            <a:r>
              <a:rPr lang="en-US" sz="2800" b="1" dirty="0">
                <a:solidFill>
                  <a:schemeClr val="hlink"/>
                </a:solidFill>
              </a:rPr>
              <a:t>	-24	</a:t>
            </a:r>
            <a:r>
              <a:rPr lang="en-US" sz="2800" b="1" dirty="0" smtClean="0">
                <a:solidFill>
                  <a:schemeClr val="hlink"/>
                </a:solidFill>
              </a:rPr>
              <a:t>    +</a:t>
            </a:r>
            <a:r>
              <a:rPr lang="en-US" sz="2800" b="1" dirty="0">
                <a:solidFill>
                  <a:schemeClr val="hlink"/>
                </a:solidFill>
              </a:rPr>
              <a:t>40		+61		+77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Br	+3.5	</a:t>
            </a:r>
            <a:r>
              <a:rPr lang="en-US" sz="2800" b="1" dirty="0" smtClean="0">
                <a:solidFill>
                  <a:schemeClr val="accent2"/>
                </a:solidFill>
              </a:rPr>
              <a:t>    +97</a:t>
            </a:r>
            <a:r>
              <a:rPr lang="en-US" sz="2800" b="1" dirty="0">
                <a:solidFill>
                  <a:schemeClr val="accent2"/>
                </a:solidFill>
              </a:rPr>
              <a:t>	</a:t>
            </a:r>
            <a:r>
              <a:rPr lang="en-US" sz="2800" b="1" dirty="0" smtClean="0">
                <a:solidFill>
                  <a:schemeClr val="accent2"/>
                </a:solidFill>
              </a:rPr>
              <a:t>        +149</a:t>
            </a:r>
            <a:r>
              <a:rPr lang="en-US" sz="2800" b="1" dirty="0">
                <a:solidFill>
                  <a:schemeClr val="accent2"/>
                </a:solidFill>
              </a:rPr>
              <a:t>		+189</a:t>
            </a:r>
          </a:p>
          <a:p>
            <a:r>
              <a:rPr lang="en-US" sz="2800" b="1" dirty="0" smtClean="0"/>
              <a:t>I      +42.5</a:t>
            </a:r>
            <a:r>
              <a:rPr lang="en-US" sz="2800" b="1" dirty="0"/>
              <a:t>	</a:t>
            </a:r>
            <a:r>
              <a:rPr lang="en-US" sz="2800" b="1" dirty="0" smtClean="0"/>
              <a:t>  +182</a:t>
            </a:r>
            <a:r>
              <a:rPr lang="en-US" sz="2800" b="1" dirty="0"/>
              <a:t>	</a:t>
            </a:r>
            <a:r>
              <a:rPr lang="en-US" sz="2800" b="1" dirty="0" smtClean="0"/>
              <a:t>        +218</a:t>
            </a:r>
            <a:r>
              <a:rPr lang="en-US" sz="2800" b="1" dirty="0"/>
              <a:t>		+218	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57200" y="3505200"/>
            <a:ext cx="838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 dirty="0"/>
              <a:t>	</a:t>
            </a:r>
            <a:r>
              <a:rPr lang="en-US" sz="2800" b="1" u="sng" dirty="0"/>
              <a:t>CH</a:t>
            </a:r>
            <a:r>
              <a:rPr lang="en-US" sz="2800" b="1" u="sng" baseline="-25000" dirty="0"/>
              <a:t>3</a:t>
            </a:r>
            <a:r>
              <a:rPr lang="en-US" sz="2800" b="1" u="sng" dirty="0"/>
              <a:t>CH</a:t>
            </a:r>
            <a:r>
              <a:rPr lang="en-US" sz="2800" b="1" u="sng" baseline="-25000" dirty="0"/>
              <a:t>2</a:t>
            </a:r>
            <a:r>
              <a:rPr lang="en-US" sz="2800" b="1" u="sng" dirty="0"/>
              <a:t> X	CH</a:t>
            </a:r>
            <a:r>
              <a:rPr lang="en-US" sz="2800" b="1" u="sng" baseline="-25000" dirty="0"/>
              <a:t>3</a:t>
            </a:r>
            <a:r>
              <a:rPr lang="en-US" sz="2800" b="1" u="sng" dirty="0"/>
              <a:t>CHX</a:t>
            </a:r>
            <a:r>
              <a:rPr lang="en-US" sz="2800" b="1" u="sng" baseline="-25000" dirty="0"/>
              <a:t>2 </a:t>
            </a:r>
            <a:r>
              <a:rPr lang="en-US" sz="2800" b="1" u="sng" dirty="0"/>
              <a:t>    CH</a:t>
            </a:r>
            <a:r>
              <a:rPr lang="en-US" sz="2800" b="1" u="sng" baseline="-25000" dirty="0"/>
              <a:t>3</a:t>
            </a:r>
            <a:r>
              <a:rPr lang="en-US" sz="2800" b="1" u="sng" dirty="0"/>
              <a:t>CX</a:t>
            </a:r>
            <a:r>
              <a:rPr lang="en-US" sz="2800" b="1" u="sng" baseline="-25000" dirty="0"/>
              <a:t>3</a:t>
            </a:r>
            <a:r>
              <a:rPr lang="en-US" sz="2800" b="1" u="sng" dirty="0"/>
              <a:t>	  CX</a:t>
            </a:r>
            <a:r>
              <a:rPr lang="en-US" sz="2800" b="1" u="sng" baseline="-25000" dirty="0"/>
              <a:t>3</a:t>
            </a:r>
            <a:r>
              <a:rPr lang="en-US" sz="2800" b="1" u="sng" dirty="0"/>
              <a:t>CX</a:t>
            </a:r>
            <a:r>
              <a:rPr lang="en-US" sz="2800" b="1" u="sng" baseline="-25000" dirty="0"/>
              <a:t>3</a:t>
            </a:r>
            <a:endParaRPr lang="en-US" sz="2800" b="1" baseline="-25000" dirty="0"/>
          </a:p>
          <a:p>
            <a:r>
              <a:rPr lang="en-US" sz="2800" b="1" dirty="0">
                <a:solidFill>
                  <a:srgbClr val="FF0066"/>
                </a:solidFill>
              </a:rPr>
              <a:t>F	-32		-25	     </a:t>
            </a:r>
            <a:r>
              <a:rPr lang="en-US" sz="2800" b="1" dirty="0" smtClean="0">
                <a:solidFill>
                  <a:srgbClr val="FF0066"/>
                </a:solidFill>
              </a:rPr>
              <a:t>     </a:t>
            </a:r>
            <a:r>
              <a:rPr lang="en-US" sz="2800" b="1" i="1" dirty="0">
                <a:solidFill>
                  <a:srgbClr val="FF0066"/>
                </a:solidFill>
              </a:rPr>
              <a:t>-47		-78  	</a:t>
            </a:r>
          </a:p>
          <a:p>
            <a:r>
              <a:rPr lang="en-US" sz="2800" b="1" dirty="0" err="1">
                <a:solidFill>
                  <a:schemeClr val="hlink"/>
                </a:solidFill>
              </a:rPr>
              <a:t>Cl</a:t>
            </a:r>
            <a:r>
              <a:rPr lang="en-US" sz="2800" b="1" dirty="0">
                <a:solidFill>
                  <a:schemeClr val="hlink"/>
                </a:solidFill>
              </a:rPr>
              <a:t>	+12.3		+57	    </a:t>
            </a:r>
            <a:r>
              <a:rPr lang="en-US" sz="2800" b="1" dirty="0" smtClean="0">
                <a:solidFill>
                  <a:schemeClr val="hlink"/>
                </a:solidFill>
              </a:rPr>
              <a:t>       </a:t>
            </a:r>
            <a:r>
              <a:rPr lang="en-US" sz="2800" b="1" dirty="0">
                <a:solidFill>
                  <a:schemeClr val="hlink"/>
                </a:solidFill>
              </a:rPr>
              <a:t>74		146 	</a:t>
            </a:r>
            <a:endParaRPr lang="en-US" sz="2800" b="1" i="1" dirty="0">
              <a:solidFill>
                <a:schemeClr val="hlink"/>
              </a:solidFill>
            </a:endParaRPr>
          </a:p>
          <a:p>
            <a:r>
              <a:rPr lang="en-US" sz="2800" b="1" dirty="0">
                <a:solidFill>
                  <a:schemeClr val="accent2"/>
                </a:solidFill>
              </a:rPr>
              <a:t>Br	+38.5		</a:t>
            </a:r>
            <a:r>
              <a:rPr lang="en-US" sz="2800" b="1" dirty="0" smtClean="0">
                <a:solidFill>
                  <a:schemeClr val="accent2"/>
                </a:solidFill>
              </a:rPr>
              <a:t>+109</a:t>
            </a:r>
            <a:r>
              <a:rPr lang="en-US" sz="2800" b="1" dirty="0">
                <a:solidFill>
                  <a:schemeClr val="accent2"/>
                </a:solidFill>
              </a:rPr>
              <a:t>	  </a:t>
            </a:r>
            <a:r>
              <a:rPr lang="en-US" sz="2800" b="1" dirty="0" smtClean="0">
                <a:solidFill>
                  <a:schemeClr val="accent2"/>
                </a:solidFill>
              </a:rPr>
              <a:t>     +153</a:t>
            </a:r>
            <a:r>
              <a:rPr lang="en-US" sz="2800" b="1" dirty="0">
                <a:solidFill>
                  <a:schemeClr val="accent2"/>
                </a:solidFill>
              </a:rPr>
              <a:t>		</a:t>
            </a:r>
            <a:r>
              <a:rPr lang="en-US" sz="2800" b="1" dirty="0" smtClean="0">
                <a:solidFill>
                  <a:schemeClr val="accent2"/>
                </a:solidFill>
              </a:rPr>
              <a:t>318 </a:t>
            </a:r>
            <a:r>
              <a:rPr lang="en-US" sz="2800" b="1" dirty="0">
                <a:solidFill>
                  <a:schemeClr val="accent2"/>
                </a:solidFill>
              </a:rPr>
              <a:t>	</a:t>
            </a:r>
            <a:endParaRPr lang="en-US" sz="2800" b="1" i="1" dirty="0">
              <a:solidFill>
                <a:schemeClr val="accent2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81000" y="5780782"/>
            <a:ext cx="8763000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FF0000"/>
                </a:solidFill>
              </a:rPr>
              <a:t>trends verbalized: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b="1" dirty="0">
                <a:solidFill>
                  <a:srgbClr val="FF0000"/>
                </a:solidFill>
              </a:rPr>
              <a:t>in the main, more halogens correlates with higher </a:t>
            </a:r>
            <a:r>
              <a:rPr lang="en-US" sz="2000" b="1" dirty="0" err="1" smtClean="0">
                <a:solidFill>
                  <a:srgbClr val="FF0000"/>
                </a:solidFill>
              </a:rPr>
              <a:t>bp</a:t>
            </a:r>
            <a:r>
              <a:rPr lang="en-US" sz="2000" b="1" dirty="0" smtClean="0">
                <a:solidFill>
                  <a:srgbClr val="FF0000"/>
                </a:solidFill>
              </a:rPr>
              <a:t>, but something </a:t>
            </a:r>
            <a:r>
              <a:rPr lang="en-US" sz="2000" b="1" dirty="0">
                <a:solidFill>
                  <a:srgbClr val="FF0000"/>
                </a:solidFill>
              </a:rPr>
              <a:t>else unconnected to </a:t>
            </a:r>
            <a:r>
              <a:rPr lang="en-US" sz="2000" b="1" dirty="0" smtClean="0">
                <a:solidFill>
                  <a:srgbClr val="FF0000"/>
                </a:solidFill>
              </a:rPr>
              <a:t>dipole overrides </a:t>
            </a:r>
            <a:r>
              <a:rPr lang="en-US" sz="2000" b="1" dirty="0">
                <a:solidFill>
                  <a:srgbClr val="FF0000"/>
                </a:solidFill>
              </a:rPr>
              <a:t>dipole effect </a:t>
            </a:r>
            <a:r>
              <a:rPr lang="en-US" sz="2000" b="1" dirty="0" smtClean="0">
                <a:solidFill>
                  <a:srgbClr val="FF0000"/>
                </a:solidFill>
              </a:rPr>
              <a:t>and it’s not just </a:t>
            </a:r>
            <a:r>
              <a:rPr lang="en-US" sz="2000" b="1" dirty="0">
                <a:solidFill>
                  <a:srgbClr val="FF0000"/>
                </a:solidFill>
              </a:rPr>
              <a:t>a mass </a:t>
            </a:r>
            <a:r>
              <a:rPr lang="en-US" sz="2000" b="1" dirty="0" smtClean="0">
                <a:solidFill>
                  <a:srgbClr val="FF0000"/>
                </a:solidFill>
              </a:rPr>
              <a:t>effect (?? data)-see also:  </a:t>
            </a:r>
            <a:r>
              <a:rPr lang="en-US" sz="2400" b="1" dirty="0" smtClean="0">
                <a:solidFill>
                  <a:srgbClr val="FF0000"/>
                </a:solidFill>
              </a:rPr>
              <a:t>“anomalies</a:t>
            </a:r>
            <a:r>
              <a:rPr lang="en-US" sz="2000" b="1" dirty="0" smtClean="0">
                <a:solidFill>
                  <a:srgbClr val="FF0000"/>
                </a:solidFill>
              </a:rPr>
              <a:t>” 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52400" y="1981200"/>
            <a:ext cx="0" cy="1981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57200" y="28956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Dipole increases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54864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5486400" y="2971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74676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724400" y="2971800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high dipole        0 dipole</a:t>
            </a: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52578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V="1">
            <a:off x="5257800" y="5486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72390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953000" y="5257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495800" y="5410200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high dipole  </a:t>
            </a:r>
            <a:r>
              <a:rPr lang="en-US" sz="2400" dirty="0" smtClean="0"/>
              <a:t>         </a:t>
            </a:r>
            <a:r>
              <a:rPr lang="en-US" sz="2400" dirty="0"/>
              <a:t>0 dipole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1066800"/>
            <a:ext cx="3429000" cy="63389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762500" y="3884950"/>
            <a:ext cx="3429000" cy="646061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229600" y="1240284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24850" y="4098461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41259" y="2374822"/>
            <a:ext cx="3429000" cy="631990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329257" y="2422037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??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2" grpId="0" animBg="1"/>
      <p:bldP spid="17" grpId="0" animBg="1"/>
      <p:bldP spid="3" grpId="0"/>
      <p:bldP spid="19" grpId="0"/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468507"/>
            <a:ext cx="7924800" cy="1920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u="sng" dirty="0" smtClean="0"/>
              <a:t>R</a:t>
            </a:r>
            <a:r>
              <a:rPr lang="en-US" sz="2000" b="1" u="sng" dirty="0" smtClean="0">
                <a:solidFill>
                  <a:srgbClr val="FF0000"/>
                </a:solidFill>
              </a:rPr>
              <a:t>X</a:t>
            </a:r>
            <a:r>
              <a:rPr lang="en-US" u="sng" dirty="0" smtClean="0"/>
              <a:t>	</a:t>
            </a:r>
            <a:r>
              <a:rPr lang="en-US" sz="2000" u="sng" dirty="0"/>
              <a:t>			</a:t>
            </a:r>
            <a:r>
              <a:rPr lang="en-US" sz="2000" b="1" u="sng" dirty="0"/>
              <a:t>CH</a:t>
            </a:r>
            <a:r>
              <a:rPr lang="en-US" sz="2000" b="1" u="sng" baseline="-25000" dirty="0"/>
              <a:t>3</a:t>
            </a:r>
            <a:r>
              <a:rPr lang="en-US" sz="2000" b="1" u="sng" dirty="0"/>
              <a:t> </a:t>
            </a:r>
            <a:r>
              <a:rPr lang="en-US" sz="2000" b="1" u="sng" dirty="0">
                <a:solidFill>
                  <a:srgbClr val="FF0000"/>
                </a:solidFill>
              </a:rPr>
              <a:t>F</a:t>
            </a:r>
            <a:r>
              <a:rPr lang="en-US" sz="2000" b="1" u="sng" dirty="0"/>
              <a:t>	CH</a:t>
            </a:r>
            <a:r>
              <a:rPr lang="en-US" sz="2000" b="1" u="sng" baseline="-25000" dirty="0"/>
              <a:t>3</a:t>
            </a:r>
            <a:r>
              <a:rPr lang="en-US" sz="2000" b="1" u="sng" dirty="0"/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Cl</a:t>
            </a:r>
            <a:r>
              <a:rPr lang="en-US" sz="2000" b="1" u="sng" dirty="0"/>
              <a:t>	CH</a:t>
            </a:r>
            <a:r>
              <a:rPr lang="en-US" sz="2000" b="1" u="sng" baseline="-25000" dirty="0"/>
              <a:t>3</a:t>
            </a:r>
            <a:r>
              <a:rPr lang="en-US" sz="2000" b="1" u="sng" dirty="0">
                <a:solidFill>
                  <a:srgbClr val="FF0000"/>
                </a:solidFill>
              </a:rPr>
              <a:t>Br</a:t>
            </a:r>
            <a:r>
              <a:rPr lang="en-US" sz="2000" b="1" u="sng" dirty="0"/>
              <a:t>	CH</a:t>
            </a:r>
            <a:r>
              <a:rPr lang="en-US" sz="2000" b="1" u="sng" baseline="-25000" dirty="0"/>
              <a:t>3</a:t>
            </a:r>
            <a:r>
              <a:rPr lang="en-US" sz="2000" b="1" u="sng" dirty="0"/>
              <a:t> </a:t>
            </a:r>
            <a:r>
              <a:rPr lang="en-US" sz="2000" b="1" u="sng" dirty="0">
                <a:solidFill>
                  <a:srgbClr val="FF0000"/>
                </a:solidFill>
              </a:rPr>
              <a:t>I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/>
              <a:t>Molecular mass (g/mol)   	  34	  50	  95	 142</a:t>
            </a:r>
          </a:p>
          <a:p>
            <a:endParaRPr lang="en-US" sz="2000" b="1" dirty="0"/>
          </a:p>
          <a:p>
            <a:r>
              <a:rPr lang="en-US" sz="2000" b="1" dirty="0"/>
              <a:t>dipole moment(</a:t>
            </a:r>
            <a:r>
              <a:rPr lang="en-US" sz="2000" b="1" dirty="0" err="1"/>
              <a:t>debyes</a:t>
            </a:r>
            <a:r>
              <a:rPr lang="en-US" sz="2000" b="1" dirty="0"/>
              <a:t>)      	1.86	1.89	1.82	1.62	</a:t>
            </a:r>
          </a:p>
          <a:p>
            <a:endParaRPr lang="en-US" sz="2000" b="1" dirty="0"/>
          </a:p>
          <a:p>
            <a:r>
              <a:rPr lang="en-US" sz="2000" b="1" dirty="0"/>
              <a:t>boiling point	(</a:t>
            </a:r>
            <a:r>
              <a:rPr lang="en-US" sz="2000" b="1" baseline="30000" dirty="0"/>
              <a:t>o</a:t>
            </a:r>
            <a:r>
              <a:rPr lang="en-US" sz="2000" b="1" dirty="0"/>
              <a:t> C)       	-78	-24	  +3	+42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4800" y="6842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c)	</a:t>
            </a:r>
            <a:r>
              <a:rPr lang="en-US" sz="2400" b="1" dirty="0" smtClean="0"/>
              <a:t> </a:t>
            </a:r>
            <a:r>
              <a:rPr lang="en-US" sz="2400" b="1" dirty="0"/>
              <a:t>“anomalies”</a:t>
            </a:r>
            <a:r>
              <a:rPr lang="en-US" sz="2400" dirty="0"/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3838039"/>
            <a:ext cx="9144000" cy="310854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/>
              <a:t>trends verbalized</a:t>
            </a:r>
            <a:r>
              <a:rPr lang="en-US" dirty="0"/>
              <a:t>  </a:t>
            </a:r>
            <a:r>
              <a:rPr lang="en-US" b="1" i="1" dirty="0"/>
              <a:t> 	</a:t>
            </a:r>
          </a:p>
          <a:p>
            <a:r>
              <a:rPr lang="en-US" sz="2500" b="1" i="1" u="sng" dirty="0" smtClean="0">
                <a:solidFill>
                  <a:srgbClr val="FF0000"/>
                </a:solidFill>
              </a:rPr>
              <a:t>Neither</a:t>
            </a:r>
            <a:r>
              <a:rPr lang="en-US" sz="2500" b="1" i="1" dirty="0" smtClean="0"/>
              <a:t>  </a:t>
            </a:r>
            <a:r>
              <a:rPr lang="en-US" sz="2500" b="1" dirty="0">
                <a:solidFill>
                  <a:srgbClr val="FF0000"/>
                </a:solidFill>
              </a:rPr>
              <a:t>permanent dipoles </a:t>
            </a:r>
            <a:r>
              <a:rPr lang="en-US" sz="2500" b="1" dirty="0" smtClean="0">
                <a:solidFill>
                  <a:srgbClr val="FF0000"/>
                </a:solidFill>
              </a:rPr>
              <a:t>nor </a:t>
            </a:r>
            <a:r>
              <a:rPr lang="en-US" sz="2500" b="1" dirty="0">
                <a:solidFill>
                  <a:srgbClr val="FF0000"/>
                </a:solidFill>
              </a:rPr>
              <a:t>molecular mass </a:t>
            </a:r>
            <a:r>
              <a:rPr lang="en-US" sz="2500" b="1" dirty="0" smtClean="0">
                <a:solidFill>
                  <a:srgbClr val="FF0000"/>
                </a:solidFill>
              </a:rPr>
              <a:t>are the </a:t>
            </a:r>
            <a:r>
              <a:rPr lang="en-US" sz="2500" b="1" dirty="0">
                <a:solidFill>
                  <a:srgbClr val="FF0000"/>
                </a:solidFill>
              </a:rPr>
              <a:t>whole story in allowing prediction of </a:t>
            </a:r>
            <a:r>
              <a:rPr lang="en-US" sz="2500" b="1" dirty="0" err="1" smtClean="0">
                <a:solidFill>
                  <a:srgbClr val="FF0000"/>
                </a:solidFill>
              </a:rPr>
              <a:t>bp</a:t>
            </a:r>
            <a:r>
              <a:rPr lang="en-US" sz="2500" b="1" dirty="0" smtClean="0">
                <a:solidFill>
                  <a:srgbClr val="FF0000"/>
                </a:solidFill>
              </a:rPr>
              <a:t>  1) why are equivalent masses of alkanes vs alkyl halides so different in </a:t>
            </a:r>
            <a:r>
              <a:rPr lang="en-US" sz="2500" b="1" dirty="0" err="1" smtClean="0">
                <a:solidFill>
                  <a:srgbClr val="FF0000"/>
                </a:solidFill>
              </a:rPr>
              <a:t>bp</a:t>
            </a:r>
            <a:r>
              <a:rPr lang="en-US" sz="2500" b="1" dirty="0" smtClean="0">
                <a:solidFill>
                  <a:srgbClr val="FF0000"/>
                </a:solidFill>
              </a:rPr>
              <a:t>??? 2) how come a low dipole alkane beats a high dipole alkyl halide in </a:t>
            </a:r>
            <a:r>
              <a:rPr lang="en-US" sz="2500" b="1" dirty="0" err="1" smtClean="0">
                <a:solidFill>
                  <a:srgbClr val="FF0000"/>
                </a:solidFill>
              </a:rPr>
              <a:t>bp</a:t>
            </a:r>
            <a:r>
              <a:rPr lang="en-US" sz="2500" b="1" dirty="0" smtClean="0">
                <a:solidFill>
                  <a:srgbClr val="FF0000"/>
                </a:solidFill>
              </a:rPr>
              <a:t> ?…Speculation </a:t>
            </a:r>
            <a:r>
              <a:rPr lang="en-US" sz="2500" b="1" dirty="0">
                <a:solidFill>
                  <a:srgbClr val="FF0000"/>
                </a:solidFill>
              </a:rPr>
              <a:t>is that something connected to electronic cloud’s `puffiness’ (“</a:t>
            </a:r>
            <a:r>
              <a:rPr lang="en-US" sz="2500" b="1" dirty="0">
                <a:solidFill>
                  <a:srgbClr val="C00000"/>
                </a:solidFill>
              </a:rPr>
              <a:t>P</a:t>
            </a:r>
            <a:r>
              <a:rPr lang="en-US" sz="2500" b="1" dirty="0">
                <a:solidFill>
                  <a:srgbClr val="FF0000"/>
                </a:solidFill>
              </a:rPr>
              <a:t>”) is involved</a:t>
            </a:r>
            <a:r>
              <a:rPr lang="en-US" sz="2500" b="1" i="1" dirty="0">
                <a:solidFill>
                  <a:srgbClr val="FF0000"/>
                </a:solidFill>
              </a:rPr>
              <a:t>	</a:t>
            </a:r>
            <a:r>
              <a:rPr lang="en-US" sz="2800" b="1" i="1" dirty="0"/>
              <a:t>		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18364" y="2514600"/>
            <a:ext cx="8153400" cy="1323439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/>
              <a:t>bp</a:t>
            </a:r>
            <a:r>
              <a:rPr lang="en-US" sz="2000" b="1" dirty="0"/>
              <a:t> of ~equivalent </a:t>
            </a:r>
            <a:r>
              <a:rPr lang="en-US" sz="2000" b="1" dirty="0" smtClean="0"/>
              <a:t>R-</a:t>
            </a:r>
            <a:r>
              <a:rPr lang="en-US" sz="2000" b="1" dirty="0" smtClean="0">
                <a:solidFill>
                  <a:srgbClr val="0070C0"/>
                </a:solidFill>
              </a:rPr>
              <a:t>H</a:t>
            </a:r>
            <a:r>
              <a:rPr lang="en-US" sz="2000" b="1" dirty="0" smtClean="0"/>
              <a:t> </a:t>
            </a:r>
            <a:r>
              <a:rPr lang="en-US" sz="2000" b="1" dirty="0"/>
              <a:t>mass </a:t>
            </a:r>
            <a:r>
              <a:rPr lang="en-US" sz="2000" b="1" dirty="0" smtClean="0"/>
              <a:t>       -</a:t>
            </a:r>
            <a:r>
              <a:rPr lang="en-US" sz="2000" b="1" dirty="0"/>
              <a:t>32         +5            69	</a:t>
            </a:r>
            <a:r>
              <a:rPr lang="en-US" sz="2000" b="1" dirty="0" smtClean="0"/>
              <a:t>    170</a:t>
            </a:r>
            <a:endParaRPr lang="en-US" sz="2000" b="1" dirty="0"/>
          </a:p>
          <a:p>
            <a:pPr>
              <a:spcBef>
                <a:spcPct val="50000"/>
              </a:spcBef>
            </a:pPr>
            <a:r>
              <a:rPr lang="en-US" sz="2000" b="1" dirty="0"/>
              <a:t> #C in </a:t>
            </a:r>
            <a:r>
              <a:rPr lang="en-US" sz="2000" b="1" dirty="0" err="1"/>
              <a:t>alkane</a:t>
            </a:r>
            <a:r>
              <a:rPr lang="en-US" sz="2000" b="1" dirty="0"/>
              <a:t>			</a:t>
            </a:r>
            <a:r>
              <a:rPr lang="en-US" sz="2000" b="1" dirty="0" smtClean="0"/>
              <a:t>      </a:t>
            </a:r>
            <a:r>
              <a:rPr lang="en-US" sz="2000" b="1" dirty="0"/>
              <a:t>2	</a:t>
            </a:r>
            <a:r>
              <a:rPr lang="en-US" sz="2000" b="1" dirty="0" smtClean="0"/>
              <a:t>      3</a:t>
            </a:r>
            <a:r>
              <a:rPr lang="en-US" sz="2000" b="1" dirty="0"/>
              <a:t>	</a:t>
            </a:r>
            <a:r>
              <a:rPr lang="en-US" sz="2000" b="1" dirty="0" smtClean="0"/>
              <a:t>         </a:t>
            </a:r>
            <a:r>
              <a:rPr lang="en-US" sz="2000" b="1" dirty="0"/>
              <a:t>6   </a:t>
            </a:r>
            <a:r>
              <a:rPr lang="en-US" sz="2000" b="1" dirty="0" smtClean="0"/>
              <a:t>     10</a:t>
            </a:r>
            <a:endParaRPr lang="en-US" sz="2000" b="1" dirty="0"/>
          </a:p>
          <a:p>
            <a:pPr>
              <a:spcBef>
                <a:spcPct val="50000"/>
              </a:spcBef>
            </a:pPr>
            <a:r>
              <a:rPr lang="en-US" sz="2000" b="1" dirty="0"/>
              <a:t>dipole moment (</a:t>
            </a:r>
            <a:r>
              <a:rPr lang="en-US" sz="2000" b="1" dirty="0" err="1"/>
              <a:t>debyes</a:t>
            </a:r>
            <a:r>
              <a:rPr lang="en-US" sz="2000" b="1" dirty="0" smtClean="0"/>
              <a:t>)</a:t>
            </a:r>
            <a:r>
              <a:rPr lang="en-US" sz="2000" b="1" dirty="0"/>
              <a:t>	</a:t>
            </a:r>
            <a:r>
              <a:rPr lang="en-US" sz="2000" b="1" dirty="0" smtClean="0"/>
              <a:t>     0          0.08        0.08       0.07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4" grpId="0" animBg="1"/>
      <p:bldP spid="71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8686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P</a:t>
            </a:r>
            <a:r>
              <a:rPr lang="en-US" sz="2000" b="1" dirty="0" smtClean="0"/>
              <a:t>=the </a:t>
            </a:r>
            <a:r>
              <a:rPr lang="en-US" sz="2000" b="1" dirty="0"/>
              <a:t>ease of </a:t>
            </a:r>
            <a:r>
              <a:rPr lang="en-US" sz="2000" b="1" u="sng" dirty="0">
                <a:hlinkClick r:id="rId2"/>
              </a:rPr>
              <a:t>distortion</a:t>
            </a:r>
            <a:r>
              <a:rPr lang="en-US" sz="2000" b="1" dirty="0"/>
              <a:t> of the </a:t>
            </a:r>
            <a:r>
              <a:rPr lang="en-US" sz="2000" b="1" u="sng" dirty="0">
                <a:hlinkClick r:id="rId3"/>
              </a:rPr>
              <a:t>electron</a:t>
            </a:r>
            <a:r>
              <a:rPr lang="en-US" sz="2000" b="1" dirty="0"/>
              <a:t> </a:t>
            </a:r>
            <a:r>
              <a:rPr lang="en-US" sz="2000" b="1" u="sng" dirty="0">
                <a:hlinkClick r:id="rId4"/>
              </a:rPr>
              <a:t>cloud</a:t>
            </a:r>
            <a:r>
              <a:rPr lang="en-US" sz="2000" b="1" dirty="0"/>
              <a:t> of a molecular entity by an electric </a:t>
            </a:r>
            <a:r>
              <a:rPr lang="en-US" sz="2000" b="1" u="sng" dirty="0">
                <a:hlinkClick r:id="rId5"/>
              </a:rPr>
              <a:t>field</a:t>
            </a:r>
            <a:r>
              <a:rPr lang="en-US" sz="2000" b="1" dirty="0"/>
              <a:t> (such as that due to the proximity of a charged reagent). </a:t>
            </a:r>
            <a:r>
              <a:rPr lang="en-US" sz="2000" b="1" dirty="0" smtClean="0">
                <a:solidFill>
                  <a:srgbClr val="C00000"/>
                </a:solidFill>
              </a:rPr>
              <a:t>P</a:t>
            </a:r>
            <a:r>
              <a:rPr lang="en-US" sz="2000" b="1" dirty="0" smtClean="0"/>
              <a:t> </a:t>
            </a:r>
            <a:r>
              <a:rPr lang="en-US" sz="2000" b="1" dirty="0"/>
              <a:t>is experimentally measured as the </a:t>
            </a:r>
            <a:r>
              <a:rPr lang="en-US" sz="2000" b="1" u="sng" dirty="0">
                <a:hlinkClick r:id="rId6"/>
              </a:rPr>
              <a:t>ratio</a:t>
            </a:r>
            <a:r>
              <a:rPr lang="en-US" sz="2000" b="1" dirty="0"/>
              <a:t> of induced </a:t>
            </a:r>
            <a:r>
              <a:rPr lang="en-US" sz="2000" b="1" u="sng" dirty="0">
                <a:hlinkClick r:id="rId7"/>
              </a:rPr>
              <a:t>dipole moment</a:t>
            </a:r>
            <a:r>
              <a:rPr lang="en-US" sz="2000" b="1" dirty="0"/>
              <a:t> (</a:t>
            </a:r>
            <a:r>
              <a:rPr lang="en-US" sz="2000" b="1" dirty="0">
                <a:sym typeface="Symbol" pitchFamily="18" charset="2"/>
              </a:rPr>
              <a:t></a:t>
            </a:r>
            <a:r>
              <a:rPr lang="en-US" sz="2000" b="1" baseline="-25000" dirty="0">
                <a:sym typeface="Symbol" pitchFamily="18" charset="2"/>
              </a:rPr>
              <a:t>induced</a:t>
            </a:r>
            <a:r>
              <a:rPr lang="en-US" sz="2000" b="1" dirty="0"/>
              <a:t> </a:t>
            </a:r>
            <a:r>
              <a:rPr lang="en-US" sz="2000" b="1" dirty="0" smtClean="0"/>
              <a:t>) to </a:t>
            </a:r>
            <a:r>
              <a:rPr lang="en-US" sz="2000" b="1" dirty="0"/>
              <a:t>the </a:t>
            </a:r>
            <a:r>
              <a:rPr lang="en-US" sz="2000" b="1" u="sng" dirty="0">
                <a:hlinkClick r:id="rId5"/>
              </a:rPr>
              <a:t>field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70C0"/>
                </a:solidFill>
              </a:rPr>
              <a:t>E</a:t>
            </a:r>
            <a:r>
              <a:rPr lang="en-US" sz="2000" b="1" dirty="0"/>
              <a:t> which induces it: 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b="1" dirty="0"/>
              <a:t>  = </a:t>
            </a:r>
            <a:r>
              <a:rPr lang="en-US" sz="2800" b="1" dirty="0">
                <a:sym typeface="Symbol" pitchFamily="18" charset="2"/>
              </a:rPr>
              <a:t></a:t>
            </a:r>
            <a:r>
              <a:rPr lang="en-US" sz="2800" b="1" baseline="-25000" dirty="0">
                <a:sym typeface="Symbol" pitchFamily="18" charset="2"/>
              </a:rPr>
              <a:t>induced</a:t>
            </a:r>
            <a:r>
              <a:rPr lang="en-US" sz="2800" b="1" baseline="-25000" dirty="0"/>
              <a:t> </a:t>
            </a:r>
            <a:r>
              <a:rPr lang="en-US" sz="2800" b="1" dirty="0"/>
              <a:t>/</a:t>
            </a:r>
            <a:r>
              <a:rPr lang="en-US" sz="2800" b="1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0" y="1524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Electronic puffiness =</a:t>
            </a:r>
            <a:r>
              <a:rPr lang="en-US" sz="2400" b="1" dirty="0" err="1">
                <a:solidFill>
                  <a:srgbClr val="C00000"/>
                </a:solidFill>
              </a:rPr>
              <a:t>Polarizability</a:t>
            </a:r>
            <a:r>
              <a:rPr lang="en-US" sz="2400" b="1" dirty="0">
                <a:solidFill>
                  <a:srgbClr val="C00000"/>
                </a:solidFill>
              </a:rPr>
              <a:t>, P</a:t>
            </a:r>
            <a:r>
              <a:rPr lang="en-US" sz="2400" b="1" dirty="0"/>
              <a:t>, defined: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990600" y="4038600"/>
            <a:ext cx="1676400" cy="16002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7543800" y="4572000"/>
            <a:ext cx="228600" cy="2286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391400" y="4953000"/>
            <a:ext cx="1295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Test (-) charge (`E’)</a:t>
            </a:r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1295400" y="3657600"/>
            <a:ext cx="914400" cy="2362200"/>
          </a:xfrm>
          <a:prstGeom prst="ellipse">
            <a:avLst/>
          </a:prstGeom>
          <a:solidFill>
            <a:srgbClr val="FF0000">
              <a:alpha val="9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62000" y="5943600"/>
            <a:ext cx="1676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Extreme </a:t>
            </a:r>
            <a:r>
              <a:rPr lang="en-US" b="1" dirty="0" err="1">
                <a:solidFill>
                  <a:srgbClr val="C00000"/>
                </a:solidFill>
              </a:rPr>
              <a:t>polarizability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(larger atoms)</a:t>
            </a:r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990600" y="3962400"/>
            <a:ext cx="1524000" cy="1752600"/>
          </a:xfrm>
          <a:prstGeom prst="ellipse">
            <a:avLst/>
          </a:prstGeom>
          <a:solidFill>
            <a:srgbClr val="FF535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667000" y="5715000"/>
            <a:ext cx="198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Slight </a:t>
            </a:r>
            <a:r>
              <a:rPr lang="en-US" b="1" dirty="0" err="1">
                <a:solidFill>
                  <a:srgbClr val="C00000"/>
                </a:solidFill>
              </a:rPr>
              <a:t>polarizability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(smaller atoms)</a:t>
            </a: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914400" y="4038600"/>
            <a:ext cx="1676400" cy="1600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819400" y="36576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Original, undeformed electron cloud border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1000" y="2819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Polarizability pictured: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1676400" y="32766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Position of original, undeformed cloud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1752600" y="4800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743200" y="48768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Test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667 0 " pathEditMode="relative" ptsTypes="AA">
                                      <p:cBhvr>
                                        <p:cTn id="30" dur="2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1667 0 " pathEditMode="relative" ptsTypes="AA">
                                      <p:cBhvr>
                                        <p:cTn id="32" dur="2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 animBg="1"/>
      <p:bldP spid="18438" grpId="1" animBg="1"/>
      <p:bldP spid="18441" grpId="0" animBg="1"/>
      <p:bldP spid="18441" grpId="1" animBg="1"/>
      <p:bldP spid="18442" grpId="0"/>
      <p:bldP spid="18442" grpId="1"/>
      <p:bldP spid="18444" grpId="0" animBg="1"/>
      <p:bldP spid="18444" grpId="1" animBg="1"/>
      <p:bldP spid="18445" grpId="0"/>
      <p:bldP spid="18445" grpId="1"/>
      <p:bldP spid="18447" grpId="0" animBg="1"/>
      <p:bldP spid="18448" grpId="0"/>
      <p:bldP spid="18449" grpId="0" animBg="1"/>
      <p:bldP spid="18450" grpId="0"/>
      <p:bldP spid="18450" grpId="1"/>
      <p:bldP spid="18451" grpId="0"/>
      <p:bldP spid="18452" grpId="0"/>
      <p:bldP spid="18453" grpId="0" animBg="1"/>
      <p:bldP spid="18453" grpId="1" animBg="1"/>
      <p:bldP spid="18454" grpId="0"/>
      <p:bldP spid="1845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81000" y="2286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/>
              <a:t>Polarizability</a:t>
            </a:r>
            <a:r>
              <a:rPr lang="en-US" b="1" dirty="0"/>
              <a:t> quantified (sort of…)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0" y="685800"/>
            <a:ext cx="8991600" cy="33547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/>
              <a:t>The </a:t>
            </a:r>
            <a:r>
              <a:rPr lang="en-US" sz="3200" b="1" u="sng" dirty="0" smtClean="0"/>
              <a:t> Doc’s little  `intuition</a:t>
            </a:r>
            <a:r>
              <a:rPr lang="en-US" sz="2000" dirty="0" smtClean="0"/>
              <a:t>’</a:t>
            </a:r>
          </a:p>
          <a:p>
            <a:pPr algn="ctr"/>
            <a:r>
              <a:rPr lang="en-US" sz="2000" dirty="0"/>
              <a:t>	</a:t>
            </a:r>
          </a:p>
          <a:p>
            <a:r>
              <a:rPr lang="en-US" sz="4000" b="1" dirty="0" smtClean="0"/>
              <a:t>less </a:t>
            </a:r>
            <a:r>
              <a:rPr lang="en-US" sz="4000" b="1" dirty="0"/>
              <a:t>electrons per unit volume=&gt; easier to push </a:t>
            </a:r>
            <a:r>
              <a:rPr lang="en-US" sz="4000" b="1" dirty="0">
                <a:solidFill>
                  <a:srgbClr val="FF0000"/>
                </a:solidFill>
              </a:rPr>
              <a:t>e</a:t>
            </a:r>
            <a:r>
              <a:rPr lang="en-US" sz="4000" b="1" baseline="30000" dirty="0">
                <a:solidFill>
                  <a:srgbClr val="FF0000"/>
                </a:solidFill>
              </a:rPr>
              <a:t>-</a:t>
            </a:r>
            <a:r>
              <a:rPr lang="en-US" sz="4000" b="1" dirty="0"/>
              <a:t> around=higher P</a:t>
            </a:r>
          </a:p>
          <a:p>
            <a:r>
              <a:rPr lang="en-US" sz="4000" b="1" dirty="0" smtClean="0"/>
              <a:t>	</a:t>
            </a:r>
            <a:endParaRPr lang="en-US" sz="4000" b="1" dirty="0" smtClean="0"/>
          </a:p>
          <a:p>
            <a:r>
              <a:rPr lang="en-US" sz="4000" b="1" dirty="0" smtClean="0"/>
              <a:t>=&gt;</a:t>
            </a:r>
            <a:r>
              <a:rPr lang="en-US" sz="4000" b="1" dirty="0" err="1" smtClean="0"/>
              <a:t>P~inverse</a:t>
            </a:r>
            <a:r>
              <a:rPr lang="en-US" sz="4000" b="1" dirty="0" smtClean="0"/>
              <a:t> </a:t>
            </a:r>
            <a:r>
              <a:rPr lang="en-US" sz="4000" b="1" dirty="0"/>
              <a:t>to electron density</a:t>
            </a:r>
            <a:endParaRPr lang="en-US" sz="4000" b="1" dirty="0">
              <a:sym typeface="Symbol" pitchFamily="18" charset="2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7315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533400"/>
            <a:ext cx="8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Now for a little math….to quantify</a:t>
            </a:r>
          </a:p>
          <a:p>
            <a:r>
              <a:rPr lang="en-US" sz="4000" dirty="0" smtClean="0"/>
              <a:t>the intuition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64673"/>
            <a:ext cx="6447182" cy="487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3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44522" y="0"/>
            <a:ext cx="867087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>
                <a:solidFill>
                  <a:srgbClr val="002060"/>
                </a:solidFill>
              </a:rPr>
              <a:t>Quantifying the </a:t>
            </a:r>
            <a:r>
              <a:rPr lang="en-US" sz="3600" b="1" u="sng" dirty="0" smtClean="0">
                <a:solidFill>
                  <a:srgbClr val="002060"/>
                </a:solidFill>
              </a:rPr>
              <a:t>intuition</a:t>
            </a:r>
          </a:p>
          <a:p>
            <a:pPr algn="ctr"/>
            <a:endParaRPr lang="en-US" sz="3600" b="1" u="sng" dirty="0" smtClean="0">
              <a:solidFill>
                <a:srgbClr val="002060"/>
              </a:solidFill>
            </a:endParaRPr>
          </a:p>
          <a:p>
            <a:r>
              <a:rPr lang="en-US" sz="3600" b="1" dirty="0" smtClean="0"/>
              <a:t>	</a:t>
            </a:r>
            <a:r>
              <a:rPr lang="en-US" sz="3600" b="1" dirty="0" smtClean="0">
                <a:solidFill>
                  <a:srgbClr val="C00000"/>
                </a:solidFill>
              </a:rPr>
              <a:t>P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/>
              <a:t>~  </a:t>
            </a:r>
            <a:r>
              <a:rPr lang="en-US" sz="3600" b="1" dirty="0" smtClean="0"/>
              <a:t>		 </a:t>
            </a:r>
            <a:r>
              <a:rPr lang="en-US" sz="3600" b="1" u="sng" dirty="0" smtClean="0"/>
              <a:t>            1</a:t>
            </a:r>
            <a:r>
              <a:rPr lang="en-US" sz="3600" b="1" u="sng" dirty="0"/>
              <a:t>	</a:t>
            </a:r>
            <a:r>
              <a:rPr lang="en-US" sz="3600" b="1" u="sng" dirty="0" smtClean="0"/>
              <a:t>         </a:t>
            </a:r>
            <a:r>
              <a:rPr lang="en-US" sz="3600" b="1" u="sng" dirty="0"/>
              <a:t>	</a:t>
            </a:r>
            <a:r>
              <a:rPr lang="en-US" sz="3600" b="1" u="sng" dirty="0" smtClean="0"/>
              <a:t> </a:t>
            </a:r>
          </a:p>
          <a:p>
            <a:r>
              <a:rPr lang="en-US" sz="3600" b="1" dirty="0" smtClean="0"/>
              <a:t>      			relevant electron density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7315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2673965"/>
            <a:ext cx="9220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relevant electron </a:t>
            </a:r>
            <a:r>
              <a:rPr lang="en-US" sz="3200" b="1" dirty="0" smtClean="0"/>
              <a:t>density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	~ </a:t>
            </a:r>
            <a:r>
              <a:rPr lang="en-US" sz="3200" b="1" u="sng" dirty="0" smtClean="0">
                <a:solidFill>
                  <a:srgbClr val="FF0000"/>
                </a:solidFill>
              </a:rPr>
              <a:t># valence e</a:t>
            </a:r>
            <a:r>
              <a:rPr lang="en-US" sz="3200" b="1" u="sng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u="sng" dirty="0" smtClean="0">
                <a:solidFill>
                  <a:srgbClr val="FF0000"/>
                </a:solidFill>
              </a:rPr>
              <a:t> in molecule</a:t>
            </a:r>
          </a:p>
          <a:p>
            <a:r>
              <a:rPr lang="en-US" sz="3200" b="1" dirty="0" smtClean="0"/>
              <a:t>        		   </a:t>
            </a:r>
            <a:r>
              <a:rPr lang="en-US" sz="3200" b="1" dirty="0" smtClean="0"/>
              <a:t>molecular volume                                            </a:t>
            </a:r>
            <a:endParaRPr lang="en-US" sz="3200" baseline="30000" dirty="0" smtClean="0"/>
          </a:p>
          <a:p>
            <a:r>
              <a:rPr lang="en-US" sz="2400" baseline="30000" dirty="0" smtClean="0"/>
              <a:t>			 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-152400" y="509498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ym typeface="Symbol"/>
              </a:rPr>
              <a:t>		</a:t>
            </a:r>
            <a:r>
              <a:rPr lang="en-US" sz="3200" b="1" dirty="0" smtClean="0">
                <a:sym typeface="Symbol"/>
              </a:rPr>
              <a:t>~ </a:t>
            </a:r>
            <a:r>
              <a:rPr lang="en-US" sz="3200" b="1" u="sng" dirty="0" smtClean="0">
                <a:solidFill>
                  <a:srgbClr val="FF0000"/>
                </a:solidFill>
              </a:rPr>
              <a:t># valence e</a:t>
            </a:r>
            <a:r>
              <a:rPr lang="en-US" sz="3200" b="1" u="sng" baseline="30000" dirty="0" smtClean="0">
                <a:solidFill>
                  <a:srgbClr val="FF0000"/>
                </a:solidFill>
              </a:rPr>
              <a:t>-</a:t>
            </a:r>
            <a:r>
              <a:rPr lang="en-US" sz="3200" b="1" u="sng" dirty="0" smtClean="0">
                <a:solidFill>
                  <a:srgbClr val="FF0000"/>
                </a:solidFill>
              </a:rPr>
              <a:t> in molecule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				 </a:t>
            </a:r>
            <a:r>
              <a:rPr lang="en-US" sz="3200" b="1" dirty="0" smtClean="0">
                <a:solidFill>
                  <a:srgbClr val="0070C0"/>
                </a:solidFill>
              </a:rPr>
              <a:t>r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3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90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09600" y="2514600"/>
            <a:ext cx="7924800" cy="1920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 dirty="0"/>
              <a:t>	</a:t>
            </a:r>
            <a:r>
              <a:rPr lang="en-US" sz="2000" u="sng" dirty="0"/>
              <a:t>			</a:t>
            </a:r>
            <a:r>
              <a:rPr lang="en-US" sz="2000" b="1" u="sng" dirty="0"/>
              <a:t>CH</a:t>
            </a:r>
            <a:r>
              <a:rPr lang="en-US" sz="2000" b="1" u="sng" baseline="-25000" dirty="0"/>
              <a:t>3</a:t>
            </a:r>
            <a:r>
              <a:rPr lang="en-US" sz="2000" b="1" u="sng" dirty="0"/>
              <a:t> F	CH</a:t>
            </a:r>
            <a:r>
              <a:rPr lang="en-US" sz="2000" b="1" u="sng" baseline="-25000" dirty="0"/>
              <a:t>3</a:t>
            </a:r>
            <a:r>
              <a:rPr lang="en-US" sz="2000" b="1" u="sng" dirty="0"/>
              <a:t> </a:t>
            </a:r>
            <a:r>
              <a:rPr lang="en-US" sz="2000" b="1" u="sng" dirty="0" err="1"/>
              <a:t>Cl</a:t>
            </a:r>
            <a:r>
              <a:rPr lang="en-US" sz="2000" b="1" u="sng" dirty="0"/>
              <a:t>	CH</a:t>
            </a:r>
            <a:r>
              <a:rPr lang="en-US" sz="2000" b="1" u="sng" baseline="-25000" dirty="0"/>
              <a:t>3</a:t>
            </a:r>
            <a:r>
              <a:rPr lang="en-US" sz="2000" b="1" u="sng" dirty="0"/>
              <a:t>Br	CH</a:t>
            </a:r>
            <a:r>
              <a:rPr lang="en-US" sz="2000" b="1" u="sng" baseline="-25000" dirty="0"/>
              <a:t>3</a:t>
            </a:r>
            <a:r>
              <a:rPr lang="en-US" sz="2000" b="1" u="sng" dirty="0"/>
              <a:t> I</a:t>
            </a:r>
            <a:endParaRPr lang="en-US" sz="2000" b="1" dirty="0"/>
          </a:p>
          <a:p>
            <a:r>
              <a:rPr lang="en-US" sz="2000" b="1" dirty="0"/>
              <a:t>Molecular mass (g/mol)   	  34	  50	  95	 142</a:t>
            </a:r>
          </a:p>
          <a:p>
            <a:endParaRPr lang="en-US" sz="2000" b="1" dirty="0"/>
          </a:p>
          <a:p>
            <a:r>
              <a:rPr lang="en-US" sz="2000" b="1" dirty="0"/>
              <a:t>dipole moment(</a:t>
            </a:r>
            <a:r>
              <a:rPr lang="en-US" sz="2000" b="1" dirty="0" err="1"/>
              <a:t>debyes</a:t>
            </a:r>
            <a:r>
              <a:rPr lang="en-US" sz="2000" b="1" dirty="0"/>
              <a:t>)      	1.86	1.89	1.82	1.62	</a:t>
            </a:r>
          </a:p>
          <a:p>
            <a:endParaRPr lang="en-US" sz="2000" b="1" dirty="0"/>
          </a:p>
          <a:p>
            <a:r>
              <a:rPr lang="en-US" sz="2000" b="1" dirty="0"/>
              <a:t>boiling point	(</a:t>
            </a:r>
            <a:r>
              <a:rPr lang="en-US" sz="2000" b="1" baseline="30000" dirty="0"/>
              <a:t>o</a:t>
            </a:r>
            <a:r>
              <a:rPr lang="en-US" sz="2000" b="1" dirty="0"/>
              <a:t> C)       	-78	-24	  +3	+42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57200" y="4572000"/>
            <a:ext cx="86868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66"/>
                </a:solidFill>
              </a:rPr>
              <a:t># </a:t>
            </a:r>
            <a:r>
              <a:rPr lang="en-US" sz="2000" b="1" i="1" dirty="0">
                <a:solidFill>
                  <a:srgbClr val="FF0066"/>
                </a:solidFill>
              </a:rPr>
              <a:t>valence e-			</a:t>
            </a:r>
            <a:r>
              <a:rPr lang="en-US" sz="2000" b="1" i="1" dirty="0" smtClean="0">
                <a:solidFill>
                  <a:srgbClr val="FF0066"/>
                </a:solidFill>
              </a:rPr>
              <a:t>     14          </a:t>
            </a:r>
            <a:r>
              <a:rPr lang="en-US" sz="2000" b="1" i="1" dirty="0">
                <a:solidFill>
                  <a:srgbClr val="FF0066"/>
                </a:solidFill>
              </a:rPr>
              <a:t>14  </a:t>
            </a:r>
            <a:r>
              <a:rPr lang="en-US" sz="2000" b="1" i="1" dirty="0" smtClean="0">
                <a:solidFill>
                  <a:srgbClr val="FF0066"/>
                </a:solidFill>
              </a:rPr>
              <a:t>        </a:t>
            </a:r>
            <a:r>
              <a:rPr lang="en-US" sz="2000" b="1" i="1" dirty="0">
                <a:solidFill>
                  <a:srgbClr val="FF0066"/>
                </a:solidFill>
              </a:rPr>
              <a:t>14 	 </a:t>
            </a:r>
            <a:r>
              <a:rPr lang="en-US" sz="2000" b="1" i="1" dirty="0" smtClean="0">
                <a:solidFill>
                  <a:srgbClr val="FF0066"/>
                </a:solidFill>
              </a:rPr>
              <a:t>     </a:t>
            </a:r>
            <a:r>
              <a:rPr lang="en-US" sz="2000" b="1" i="1" dirty="0">
                <a:solidFill>
                  <a:srgbClr val="FF0066"/>
                </a:solidFill>
              </a:rPr>
              <a:t>14</a:t>
            </a:r>
          </a:p>
          <a:p>
            <a:r>
              <a:rPr lang="en-US" sz="2000" b="1" i="1" dirty="0">
                <a:solidFill>
                  <a:srgbClr val="0070C0"/>
                </a:solidFill>
              </a:rPr>
              <a:t>r(C-X)	(10</a:t>
            </a:r>
            <a:r>
              <a:rPr lang="en-US" sz="2000" b="1" i="1" baseline="30000" dirty="0">
                <a:solidFill>
                  <a:srgbClr val="0070C0"/>
                </a:solidFill>
              </a:rPr>
              <a:t>-10 </a:t>
            </a:r>
            <a:r>
              <a:rPr lang="en-US" sz="2000" b="1" i="1" dirty="0" smtClean="0">
                <a:solidFill>
                  <a:srgbClr val="0070C0"/>
                </a:solidFill>
              </a:rPr>
              <a:t>m)</a:t>
            </a:r>
            <a:r>
              <a:rPr lang="en-US" sz="2000" b="1" i="1" dirty="0">
                <a:solidFill>
                  <a:srgbClr val="0070C0"/>
                </a:solidFill>
              </a:rPr>
              <a:t>		</a:t>
            </a:r>
            <a:r>
              <a:rPr lang="en-US" sz="2000" b="1" i="1" dirty="0" smtClean="0">
                <a:solidFill>
                  <a:srgbClr val="0070C0"/>
                </a:solidFill>
              </a:rPr>
              <a:t>   1.35</a:t>
            </a:r>
            <a:r>
              <a:rPr lang="en-US" sz="2000" b="1" i="1" dirty="0">
                <a:solidFill>
                  <a:srgbClr val="0070C0"/>
                </a:solidFill>
              </a:rPr>
              <a:t>	</a:t>
            </a:r>
            <a:r>
              <a:rPr lang="en-US" sz="2000" b="1" i="1" dirty="0" smtClean="0">
                <a:solidFill>
                  <a:srgbClr val="0070C0"/>
                </a:solidFill>
              </a:rPr>
              <a:t>   1.77         </a:t>
            </a:r>
            <a:r>
              <a:rPr lang="en-US" sz="2000" b="1" i="1" dirty="0">
                <a:solidFill>
                  <a:srgbClr val="0070C0"/>
                </a:solidFill>
              </a:rPr>
              <a:t>1.94	</a:t>
            </a:r>
            <a:r>
              <a:rPr lang="en-US" sz="2000" b="1" i="1" dirty="0" smtClean="0">
                <a:solidFill>
                  <a:srgbClr val="0070C0"/>
                </a:solidFill>
              </a:rPr>
              <a:t>     2.14</a:t>
            </a:r>
            <a:endParaRPr lang="en-US" sz="2000" b="1" i="1" dirty="0">
              <a:solidFill>
                <a:srgbClr val="0070C0"/>
              </a:solidFill>
            </a:endParaRPr>
          </a:p>
          <a:p>
            <a:endParaRPr lang="en-US" b="1" i="1" dirty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85800" y="304800"/>
            <a:ext cx="7315200" cy="18774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002060"/>
                </a:solidFill>
              </a:rPr>
              <a:t>Testing the model</a:t>
            </a:r>
          </a:p>
          <a:p>
            <a:pPr algn="ctr"/>
            <a:endParaRPr lang="en-US" sz="2000" b="1" u="sng" dirty="0">
              <a:solidFill>
                <a:srgbClr val="FF0000"/>
              </a:solidFill>
            </a:endParaRPr>
          </a:p>
          <a:p>
            <a:r>
              <a:rPr lang="en-US" sz="3200" b="1" dirty="0" smtClean="0"/>
              <a:t>		</a:t>
            </a:r>
            <a:r>
              <a:rPr lang="en-US" sz="3200" b="1" dirty="0" smtClean="0">
                <a:solidFill>
                  <a:srgbClr val="C00000"/>
                </a:solidFill>
              </a:rPr>
              <a:t>P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/>
              <a:t>~ </a:t>
            </a:r>
            <a:r>
              <a:rPr lang="en-US" sz="3200" b="1" dirty="0" smtClean="0"/>
              <a:t>  </a:t>
            </a:r>
            <a:r>
              <a:rPr lang="en-US" sz="3200" b="1" u="sng" dirty="0">
                <a:solidFill>
                  <a:srgbClr val="0070C0"/>
                </a:solidFill>
              </a:rPr>
              <a:t>r</a:t>
            </a:r>
            <a:r>
              <a:rPr lang="en-US" sz="3200" b="1" u="sng" baseline="30000" dirty="0">
                <a:solidFill>
                  <a:srgbClr val="0070C0"/>
                </a:solidFill>
              </a:rPr>
              <a:t>3</a:t>
            </a:r>
            <a:r>
              <a:rPr lang="en-US" sz="3200" b="1" u="sng" baseline="30000" dirty="0"/>
              <a:t>	</a:t>
            </a:r>
            <a:endParaRPr lang="en-US" sz="3200" b="1" u="sng" dirty="0"/>
          </a:p>
          <a:p>
            <a:r>
              <a:rPr lang="en-US" sz="3200" b="1" dirty="0"/>
              <a:t>      </a:t>
            </a:r>
            <a:r>
              <a:rPr lang="en-US" sz="3200" b="1" baseline="30000" dirty="0" smtClean="0"/>
              <a:t>    		</a:t>
            </a:r>
            <a:r>
              <a:rPr lang="en-US" sz="3200" b="1" dirty="0" smtClean="0">
                <a:solidFill>
                  <a:srgbClr val="FF0000"/>
                </a:solidFill>
              </a:rPr>
              <a:t>#</a:t>
            </a:r>
            <a:r>
              <a:rPr lang="en-US" sz="3200" b="1" dirty="0">
                <a:solidFill>
                  <a:srgbClr val="FF0000"/>
                </a:solidFill>
              </a:rPr>
              <a:t>valence e</a:t>
            </a:r>
            <a:r>
              <a:rPr lang="en-US" sz="3200" b="1" baseline="30000" dirty="0">
                <a:solidFill>
                  <a:srgbClr val="FF0000"/>
                </a:solidFill>
              </a:rPr>
              <a:t>-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914400" y="6208713"/>
            <a:ext cx="7315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57200" y="5486400"/>
            <a:ext cx="8610600" cy="93871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b="1" dirty="0"/>
              <a:t>~ </a:t>
            </a:r>
            <a:r>
              <a:rPr lang="en-US" sz="2800" b="1" dirty="0">
                <a:solidFill>
                  <a:srgbClr val="0070C0"/>
                </a:solidFill>
              </a:rPr>
              <a:t>r</a:t>
            </a:r>
            <a:r>
              <a:rPr lang="en-US" sz="2800" b="1" baseline="30000" dirty="0">
                <a:solidFill>
                  <a:srgbClr val="0070C0"/>
                </a:solidFill>
              </a:rPr>
              <a:t>3</a:t>
            </a:r>
            <a:r>
              <a:rPr lang="en-US" sz="2800" b="1" dirty="0"/>
              <a:t>/</a:t>
            </a:r>
            <a:r>
              <a:rPr lang="en-US" sz="2800" b="1" dirty="0">
                <a:solidFill>
                  <a:srgbClr val="FF0000"/>
                </a:solidFill>
              </a:rPr>
              <a:t>#valence </a:t>
            </a:r>
            <a:r>
              <a:rPr lang="en-US" sz="2800" b="1" dirty="0" smtClean="0">
                <a:solidFill>
                  <a:srgbClr val="FF0000"/>
                </a:solidFill>
              </a:rPr>
              <a:t>e-  </a:t>
            </a:r>
            <a:r>
              <a:rPr lang="en-US" sz="2800" b="1" dirty="0" smtClean="0"/>
              <a:t>= </a:t>
            </a:r>
            <a:r>
              <a:rPr lang="en-US" sz="2800" b="1" dirty="0" smtClean="0"/>
              <a:t>    0.18   </a:t>
            </a:r>
            <a:r>
              <a:rPr lang="en-US" sz="2800" b="1" dirty="0" smtClean="0"/>
              <a:t>0.40</a:t>
            </a:r>
            <a:r>
              <a:rPr lang="en-US" sz="2800" b="1" dirty="0"/>
              <a:t>	</a:t>
            </a:r>
            <a:r>
              <a:rPr lang="en-US" sz="2800" b="1" dirty="0" smtClean="0"/>
              <a:t>   0.53   0.70</a:t>
            </a:r>
            <a:endParaRPr lang="en-US" sz="2800" b="1" dirty="0"/>
          </a:p>
          <a:p>
            <a:pPr>
              <a:spcBef>
                <a:spcPct val="5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5" grpId="0"/>
      <p:bldP spid="2049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270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Symbol</vt:lpstr>
      <vt:lpstr>Wingdings</vt:lpstr>
      <vt:lpstr>Default Design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Like an Organic Chemist: alkanes</dc:title>
  <dc:creator>Help Desk</dc:creator>
  <cp:lastModifiedBy>Fong, Jerry</cp:lastModifiedBy>
  <cp:revision>43</cp:revision>
  <dcterms:created xsi:type="dcterms:W3CDTF">2008-09-30T03:35:19Z</dcterms:created>
  <dcterms:modified xsi:type="dcterms:W3CDTF">2016-10-13T17:46:29Z</dcterms:modified>
</cp:coreProperties>
</file>