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2.wmf"/><Relationship Id="rId7" Type="http://schemas.openxmlformats.org/officeDocument/2006/relationships/image" Target="../media/image18.wmf"/><Relationship Id="rId2" Type="http://schemas.openxmlformats.org/officeDocument/2006/relationships/image" Target="../media/image11.wmf"/><Relationship Id="rId1" Type="http://schemas.openxmlformats.org/officeDocument/2006/relationships/image" Target="../media/image14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D2DBB-7A91-46E7-88C2-8E3C7E8CD498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6.png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6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334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Functional Group Identification Practice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281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 am a: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905000" y="1447800"/>
          <a:ext cx="1464297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emSketch" r:id="rId3" imgW="740520" imgH="923400" progId="ACD.ChemSketch.20">
                  <p:embed/>
                </p:oleObj>
              </mc:Choice>
              <mc:Fallback>
                <p:oleObj name="ChemSketch" r:id="rId3" imgW="740520" imgH="92340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47800"/>
                        <a:ext cx="1464297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86400" y="1524000"/>
            <a:ext cx="28194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aldehyde</a:t>
            </a:r>
            <a:endParaRPr lang="en-US" sz="4000" b="1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676400" y="3505200"/>
          <a:ext cx="1520297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emSketch" r:id="rId5" imgW="926640" imgH="1203840" progId="ACD.ChemSketch.20">
                  <p:embed/>
                </p:oleObj>
              </mc:Choice>
              <mc:Fallback>
                <p:oleObj name="ChemSketch" r:id="rId5" imgW="926640" imgH="12038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505200"/>
                        <a:ext cx="1520297" cy="197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0" y="3962400"/>
            <a:ext cx="3429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Carboxylic acid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 am a…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47800" y="990600"/>
          <a:ext cx="1295400" cy="2025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ChemSketch" r:id="rId3" imgW="435960" imgH="682920" progId="ACD.ChemSketch.20">
                  <p:embed/>
                </p:oleObj>
              </mc:Choice>
              <mc:Fallback>
                <p:oleObj name="ChemSketch" r:id="rId3" imgW="435960" imgH="6829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990600"/>
                        <a:ext cx="1295400" cy="20255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7400" y="1219200"/>
            <a:ext cx="1981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Alcohol </a:t>
            </a:r>
            <a:endParaRPr lang="en-US" sz="3600" b="1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33400" y="3200400"/>
          <a:ext cx="4460874" cy="357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ChemSketch" r:id="rId5" imgW="1606320" imgH="128160" progId="ACD.ChemSketch.20">
                  <p:embed/>
                </p:oleObj>
              </mc:Choice>
              <mc:Fallback>
                <p:oleObj name="ChemSketch" r:id="rId5" imgW="1606320" imgH="1281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0400"/>
                        <a:ext cx="4460874" cy="357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38800" y="2971800"/>
            <a:ext cx="2667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alkane</a:t>
            </a:r>
            <a:endParaRPr lang="en-US" sz="4000" b="1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62000" y="4343400"/>
          <a:ext cx="310707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hemSketch" r:id="rId7" imgW="1130760" imgH="359640" progId="ACD.ChemSketch.20">
                  <p:embed/>
                </p:oleObj>
              </mc:Choice>
              <mc:Fallback>
                <p:oleObj name="ChemSketch" r:id="rId7" imgW="1130760" imgH="3596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43400"/>
                        <a:ext cx="310707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86400" y="4495800"/>
            <a:ext cx="2362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ketone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85800"/>
            <a:ext cx="533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Which is the acid chloride </a:t>
            </a:r>
            <a:r>
              <a:rPr lang="en-US" sz="3400" dirty="0" smtClean="0"/>
              <a:t>?</a:t>
            </a:r>
            <a:endParaRPr lang="en-US" sz="3400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90600" y="1524000"/>
          <a:ext cx="18351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ChemSketch" r:id="rId3" imgW="908280" imgH="301680" progId="ACD.ChemSketch.20">
                  <p:embed/>
                </p:oleObj>
              </mc:Choice>
              <mc:Fallback>
                <p:oleObj name="ChemSketch" r:id="rId3" imgW="908280" imgH="3016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18351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505200" y="1295400"/>
          <a:ext cx="153658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ChemSketch" r:id="rId5" imgW="807840" imgH="521280" progId="ACD.ChemSketch.20">
                  <p:embed/>
                </p:oleObj>
              </mc:Choice>
              <mc:Fallback>
                <p:oleObj name="ChemSketch" r:id="rId5" imgW="807840" imgH="52128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295400"/>
                        <a:ext cx="153658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638800" y="1143000"/>
          <a:ext cx="1322705" cy="1611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ChemSketch" r:id="rId7" imgW="624960" imgH="762120" progId="ACD.ChemSketch.20">
                  <p:embed/>
                </p:oleObj>
              </mc:Choice>
              <mc:Fallback>
                <p:oleObj name="ChemSketch" r:id="rId7" imgW="624960" imgH="76212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143000"/>
                        <a:ext cx="1322705" cy="16114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7162800" y="1371600"/>
          <a:ext cx="1630363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ChemSketch" r:id="rId9" imgW="804600" imgH="500040" progId="ACD.ChemSketch.20">
                  <p:embed/>
                </p:oleObj>
              </mc:Choice>
              <mc:Fallback>
                <p:oleObj name="ChemSketch" r:id="rId9" imgW="804600" imgH="50004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371600"/>
                        <a:ext cx="1630363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5486400" y="914400"/>
            <a:ext cx="1600200" cy="19812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" y="2438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Which is the ester </a:t>
            </a:r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3124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RCOR’</a:t>
            </a:r>
            <a:endParaRPr lang="en-US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362200" y="3124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RCOOH</a:t>
            </a:r>
            <a:endParaRPr lang="en-US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67200" y="3124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RCHO</a:t>
            </a:r>
            <a:endParaRPr lang="en-US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248400" y="31242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RCOOR’</a:t>
            </a:r>
            <a:endParaRPr lang="en-US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1524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Multiple guess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96000" y="3124200"/>
            <a:ext cx="2438400" cy="1066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85800" y="39624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Which is the amine 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533400" y="4724400"/>
          <a:ext cx="1143000" cy="1369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ChemSketch" r:id="rId11" imgW="448200" imgH="536400" progId="ACD.ChemSketch.20">
                  <p:embed/>
                </p:oleObj>
              </mc:Choice>
              <mc:Fallback>
                <p:oleObj name="ChemSketch" r:id="rId11" imgW="448200" imgH="53640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24400"/>
                        <a:ext cx="1143000" cy="1369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2590800" y="4724400"/>
          <a:ext cx="1371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ChemSketch" r:id="rId13" imgW="652320" imgH="652320" progId="ACD.ChemSketch.20">
                  <p:embed/>
                </p:oleObj>
              </mc:Choice>
              <mc:Fallback>
                <p:oleObj name="ChemSketch" r:id="rId13" imgW="652320" imgH="652320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24400"/>
                        <a:ext cx="1371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4191000" y="4800600"/>
          <a:ext cx="1541993" cy="1183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ChemSketch" r:id="rId15" imgW="560880" imgH="429840" progId="ACD.ChemSketch.20">
                  <p:embed/>
                </p:oleObj>
              </mc:Choice>
              <mc:Fallback>
                <p:oleObj name="ChemSketch" r:id="rId15" imgW="560880" imgH="429840" progId="ACD.ChemSketch.20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800600"/>
                        <a:ext cx="1541993" cy="11837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5791200" y="4953000"/>
          <a:ext cx="305266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ChemSketch" r:id="rId17" imgW="1438560" imgH="466200" progId="ACD.ChemSketch.20">
                  <p:embed/>
                </p:oleObj>
              </mc:Choice>
              <mc:Fallback>
                <p:oleObj name="ChemSketch" r:id="rId17" imgW="1438560" imgH="466200" progId="ACD.ChemSketch.20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953000"/>
                        <a:ext cx="305266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304800" y="4572000"/>
            <a:ext cx="1752600" cy="1905000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 animBg="1"/>
      <p:bldP spid="23" grpId="0"/>
      <p:bldP spid="24" grpId="0"/>
      <p:bldP spid="25" grpId="0"/>
      <p:bldP spid="26" grpId="0"/>
      <p:bldP spid="27" grpId="0"/>
      <p:bldP spid="30" grpId="0" animBg="1"/>
      <p:bldP spid="31" grpId="0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8600" y="4038600"/>
          <a:ext cx="462187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ChemSketch" r:id="rId3" imgW="1764720" imgH="173880" progId="ACD.ChemSketch.20">
                  <p:embed/>
                </p:oleObj>
              </mc:Choice>
              <mc:Fallback>
                <p:oleObj name="ChemSketch" r:id="rId3" imgW="1764720" imgH="1738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038600"/>
                        <a:ext cx="462187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286000" y="1371600"/>
          <a:ext cx="1371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ChemSketch" r:id="rId5" imgW="652320" imgH="652320" progId="ACD.ChemSketch.20">
                  <p:embed/>
                </p:oleObj>
              </mc:Choice>
              <mc:Fallback>
                <p:oleObj name="ChemSketch" r:id="rId5" imgW="652320" imgH="6523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371600"/>
                        <a:ext cx="1371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381000" y="1447800"/>
          <a:ext cx="1541463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ChemSketch" r:id="rId7" imgW="560880" imgH="429840" progId="ACD.ChemSketch.20">
                  <p:embed/>
                </p:oleObj>
              </mc:Choice>
              <mc:Fallback>
                <p:oleObj name="ChemSketch" r:id="rId7" imgW="560880" imgH="4298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447800"/>
                        <a:ext cx="1541463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4572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Severa</a:t>
            </a:r>
            <a:r>
              <a:rPr lang="en-US" sz="3200" b="1" dirty="0"/>
              <a:t>l</a:t>
            </a:r>
            <a:r>
              <a:rPr lang="en-US" sz="3200" b="1" dirty="0" smtClean="0"/>
              <a:t> of us are amides. Who are we ?</a:t>
            </a:r>
            <a:endParaRPr lang="en-US" sz="3200" b="1" dirty="0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943600" y="990600"/>
          <a:ext cx="1398587" cy="1757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ChemSketch" r:id="rId9" imgW="661320" imgH="831960" progId="ACD.ChemSketch.20">
                  <p:embed/>
                </p:oleObj>
              </mc:Choice>
              <mc:Fallback>
                <p:oleObj name="ChemSketch" r:id="rId9" imgW="661320" imgH="83196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990600"/>
                        <a:ext cx="1398587" cy="1757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3962400" y="1371600"/>
          <a:ext cx="156086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ChemSketch" r:id="rId11" imgW="831960" imgH="719280" progId="ACD.ChemSketch.20">
                  <p:embed/>
                </p:oleObj>
              </mc:Choice>
              <mc:Fallback>
                <p:oleObj name="ChemSketch" r:id="rId11" imgW="831960" imgH="71928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371600"/>
                        <a:ext cx="1560867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7467600" y="914400"/>
          <a:ext cx="1470025" cy="1591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ChemSketch" r:id="rId13" imgW="652320" imgH="707040" progId="ACD.ChemSketch.20">
                  <p:embed/>
                </p:oleObj>
              </mc:Choice>
              <mc:Fallback>
                <p:oleObj name="ChemSketch" r:id="rId13" imgW="652320" imgH="70704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914400"/>
                        <a:ext cx="1470025" cy="1591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04800" y="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Multiple </a:t>
            </a:r>
            <a:r>
              <a:rPr lang="en-US" sz="2800" b="1" dirty="0" err="1" smtClean="0">
                <a:solidFill>
                  <a:srgbClr val="FF0000"/>
                </a:solidFill>
              </a:rPr>
              <a:t>multiple</a:t>
            </a:r>
            <a:r>
              <a:rPr lang="en-US" sz="2800" b="1" dirty="0" smtClean="0">
                <a:solidFill>
                  <a:srgbClr val="FF0000"/>
                </a:solidFill>
              </a:rPr>
              <a:t> guess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0" y="1295400"/>
            <a:ext cx="1600200" cy="16764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62400" y="1219200"/>
            <a:ext cx="1676400" cy="16764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91400" y="838200"/>
            <a:ext cx="1752600" cy="17526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914400" y="4953000"/>
          <a:ext cx="2402466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ChemSketch" r:id="rId15" imgW="935640" imgH="332280" progId="ACD.ChemSketch.20">
                  <p:embed/>
                </p:oleObj>
              </mc:Choice>
              <mc:Fallback>
                <p:oleObj name="ChemSketch" r:id="rId15" imgW="935640" imgH="33228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953000"/>
                        <a:ext cx="2402466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5486400" y="3886200"/>
          <a:ext cx="2129700" cy="7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ChemSketch" r:id="rId17" imgW="737640" imgH="262080" progId="ACD.ChemSketch.20">
                  <p:embed/>
                </p:oleObj>
              </mc:Choice>
              <mc:Fallback>
                <p:oleObj name="ChemSketch" r:id="rId17" imgW="737640" imgH="26208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886200"/>
                        <a:ext cx="2129700" cy="7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5638800" y="4953000"/>
          <a:ext cx="1542564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ChemSketch" r:id="rId19" imgW="704160" imgH="496800" progId="ACD.ChemSketch.20">
                  <p:embed/>
                </p:oleObj>
              </mc:Choice>
              <mc:Fallback>
                <p:oleObj name="ChemSketch" r:id="rId19" imgW="704160" imgH="496800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953000"/>
                        <a:ext cx="1542564" cy="108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28600" y="30480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Several of us are ethers. Who are we ?</a:t>
            </a:r>
            <a:endParaRPr lang="en-US" sz="3200" b="1" dirty="0"/>
          </a:p>
        </p:txBody>
      </p:sp>
      <p:sp>
        <p:nvSpPr>
          <p:cNvPr id="24" name="Rectangle 23"/>
          <p:cNvSpPr/>
          <p:nvPr/>
        </p:nvSpPr>
        <p:spPr>
          <a:xfrm>
            <a:off x="0" y="3886200"/>
            <a:ext cx="4953000" cy="8382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10200" y="4800600"/>
            <a:ext cx="2209800" cy="1447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 animBg="1"/>
      <p:bldP spid="16" grpId="0" animBg="1"/>
      <p:bldP spid="17" grpId="0" animBg="1"/>
      <p:bldP spid="23" grpId="0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Not it…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81000" y="1752600"/>
          <a:ext cx="1082675" cy="1143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ChemSketch" r:id="rId3" imgW="338400" imgH="356760" progId="ACD.ChemSketch.20">
                  <p:embed/>
                </p:oleObj>
              </mc:Choice>
              <mc:Fallback>
                <p:oleObj name="ChemSketch" r:id="rId3" imgW="338400" imgH="3567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752600"/>
                        <a:ext cx="1082675" cy="11436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905000" y="1524000"/>
          <a:ext cx="1770462" cy="155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ChemSketch" r:id="rId5" imgW="725400" imgH="637200" progId="ACD.ChemSketch.20">
                  <p:embed/>
                </p:oleObj>
              </mc:Choice>
              <mc:Fallback>
                <p:oleObj name="ChemSketch" r:id="rId5" imgW="725400" imgH="6372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1770462" cy="155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733800" y="2133600"/>
          <a:ext cx="1905000" cy="666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ChemSketch" r:id="rId7" imgW="740520" imgH="259200" progId="ACD.ChemSketch.20">
                  <p:embed/>
                </p:oleObj>
              </mc:Choice>
              <mc:Fallback>
                <p:oleObj name="ChemSketch" r:id="rId7" imgW="740520" imgH="25920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133600"/>
                        <a:ext cx="1905000" cy="6663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5715000" y="1905000"/>
          <a:ext cx="1765300" cy="1123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ChemSketch" r:id="rId9" imgW="786240" imgH="500040" progId="ACD.ChemSketch.20">
                  <p:embed/>
                </p:oleObj>
              </mc:Choice>
              <mc:Fallback>
                <p:oleObj name="ChemSketch" r:id="rId9" imgW="786240" imgH="50004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905000"/>
                        <a:ext cx="1765300" cy="11233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7467600" y="1752600"/>
          <a:ext cx="1450563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ChemSketch" r:id="rId11" imgW="786240" imgH="567000" progId="ACD.ChemSketch.20">
                  <p:embed/>
                </p:oleObj>
              </mc:Choice>
              <mc:Fallback>
                <p:oleObj name="ChemSketch" r:id="rId11" imgW="786240" imgH="56700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752600"/>
                        <a:ext cx="1450563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00200" y="1524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Some of us are not alcohols ? Who are we ?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1676400" y="1447800"/>
            <a:ext cx="1981200" cy="19050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33800" y="1524000"/>
            <a:ext cx="1905000" cy="18288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91400" y="1295400"/>
            <a:ext cx="1752600" cy="19050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5400" y="35814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What am I , really 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>
          <a:xfrm flipV="1">
            <a:off x="2667000" y="2895600"/>
            <a:ext cx="0" cy="6858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48400" y="34290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What am I , really 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924800" y="2819400"/>
            <a:ext cx="0" cy="6858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43000" y="914400"/>
            <a:ext cx="2667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Carboxylic acid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5200" y="762000"/>
            <a:ext cx="1828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ester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86200" y="3505200"/>
            <a:ext cx="18478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Straight Arrow Connector 22"/>
          <p:cNvCxnSpPr/>
          <p:nvPr/>
        </p:nvCxnSpPr>
        <p:spPr>
          <a:xfrm flipV="1">
            <a:off x="4572000" y="2971800"/>
            <a:ext cx="0" cy="5334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19800" y="50292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What about me ???</a:t>
            </a:r>
            <a:endParaRPr lang="en-US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114800" y="609600"/>
            <a:ext cx="28194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Organic peroxide (boom !)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7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8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3" grpId="0"/>
      <p:bldP spid="16" grpId="0"/>
      <p:bldP spid="18" grpId="0" animBg="1"/>
      <p:bldP spid="19" grpId="0" animBg="1"/>
      <p:bldP spid="24" grpId="0"/>
      <p:bldP spid="25" grpId="0" animBg="1"/>
      <p:bldP spid="2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Speed dating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600200"/>
            <a:ext cx="373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R-</a:t>
            </a:r>
            <a:r>
              <a:rPr lang="en-US" sz="5400" dirty="0" err="1" smtClean="0"/>
              <a:t>Cl</a:t>
            </a:r>
            <a:endParaRPr lang="en-US" sz="5400" dirty="0" smtClean="0"/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FF0000"/>
                </a:solidFill>
              </a:rPr>
              <a:t>RCOCl</a:t>
            </a:r>
            <a:endParaRPr lang="en-US" sz="54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0070C0"/>
                </a:solidFill>
              </a:rPr>
              <a:t>R-H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C00000"/>
                </a:solidFill>
              </a:rPr>
              <a:t>ROR’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/>
              <a:t>RCOOR’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7030A0"/>
                </a:solidFill>
              </a:rPr>
              <a:t>RCONH</a:t>
            </a:r>
            <a:r>
              <a:rPr lang="en-US" sz="5400" baseline="-25000" dirty="0" smtClean="0">
                <a:solidFill>
                  <a:srgbClr val="7030A0"/>
                </a:solidFill>
              </a:rPr>
              <a:t>2</a:t>
            </a:r>
            <a:endParaRPr lang="en-US" sz="5400" baseline="-25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5800" y="1600200"/>
            <a:ext cx="4267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Alkyl halide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FF0000"/>
                </a:solidFill>
              </a:rPr>
              <a:t>Acid chloride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0070C0"/>
                </a:solidFill>
              </a:rPr>
              <a:t>Alkane</a:t>
            </a:r>
            <a:endParaRPr lang="en-US" sz="54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C00000"/>
                </a:solidFill>
              </a:rPr>
              <a:t>Ether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/>
              <a:t>Ether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7030A0"/>
                </a:solidFill>
              </a:rPr>
              <a:t>amide</a:t>
            </a:r>
          </a:p>
          <a:p>
            <a:pPr>
              <a:buFont typeface="Arial" pitchFamily="34" charset="0"/>
              <a:buChar char="•"/>
            </a:pPr>
            <a:endParaRPr lang="en-US" sz="5400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737175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R-Y abbreviation</a:t>
            </a:r>
            <a:r>
              <a:rPr lang="en-US" sz="3200" b="1" dirty="0" smtClean="0"/>
              <a:t>     </a:t>
            </a:r>
            <a:r>
              <a:rPr lang="en-US" sz="3200" b="1" u="sng" dirty="0" smtClean="0"/>
              <a:t>full name of compound type</a:t>
            </a:r>
            <a:endParaRPr lang="en-US" sz="3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Backwards Speed dating  R…???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600200"/>
            <a:ext cx="3733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R-OH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FF0000"/>
                </a:solidFill>
              </a:rPr>
              <a:t>RCOOH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0070C0"/>
                </a:solidFill>
              </a:rPr>
              <a:t>RNH</a:t>
            </a:r>
            <a:r>
              <a:rPr lang="en-US" sz="5400" baseline="-25000" dirty="0" smtClean="0">
                <a:solidFill>
                  <a:srgbClr val="0070C0"/>
                </a:solidFill>
              </a:rPr>
              <a:t>2</a:t>
            </a:r>
            <a:endParaRPr lang="en-US" sz="54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C00000"/>
                </a:solidFill>
              </a:rPr>
              <a:t>RCOR’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7030A0"/>
                </a:solidFill>
              </a:rPr>
              <a:t>RCHO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19600" y="1516336"/>
            <a:ext cx="4724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Alcohol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FF0000"/>
                </a:solidFill>
              </a:rPr>
              <a:t>Carboxylic acid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>
                <a:solidFill>
                  <a:srgbClr val="0070C0"/>
                </a:solidFill>
              </a:rPr>
              <a:t>A</a:t>
            </a:r>
            <a:r>
              <a:rPr lang="en-US" sz="5400" dirty="0" smtClean="0">
                <a:solidFill>
                  <a:srgbClr val="0070C0"/>
                </a:solidFill>
              </a:rPr>
              <a:t>mine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C00000"/>
                </a:solidFill>
              </a:rPr>
              <a:t>Ketone</a:t>
            </a:r>
            <a:endParaRPr lang="en-US" sz="54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7030A0"/>
                </a:solidFill>
              </a:rPr>
              <a:t>Aldehyde</a:t>
            </a:r>
            <a:r>
              <a:rPr lang="en-US" sz="5400" dirty="0" smtClean="0">
                <a:solidFill>
                  <a:srgbClr val="C00000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en-US" sz="5400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737175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R-Y abbreviation</a:t>
            </a:r>
            <a:r>
              <a:rPr lang="en-US" sz="3200" b="1" dirty="0" smtClean="0"/>
              <a:t>     </a:t>
            </a:r>
            <a:r>
              <a:rPr lang="en-US" sz="3200" b="1" u="sng" dirty="0" smtClean="0"/>
              <a:t>full name of compound type</a:t>
            </a:r>
            <a:endParaRPr lang="en-US" sz="3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16164"/>
            <a:ext cx="8305800" cy="61418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52400"/>
            <a:ext cx="9525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Is it too late to quit this class and take a nice nap ?</a:t>
            </a:r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val="58019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166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12</cp:revision>
  <dcterms:created xsi:type="dcterms:W3CDTF">2014-09-09T02:57:01Z</dcterms:created>
  <dcterms:modified xsi:type="dcterms:W3CDTF">2015-09-17T01:11:52Z</dcterms:modified>
</cp:coreProperties>
</file>