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3.wmf"/><Relationship Id="rId7" Type="http://schemas.openxmlformats.org/officeDocument/2006/relationships/image" Target="../media/image19.wmf"/><Relationship Id="rId2" Type="http://schemas.openxmlformats.org/officeDocument/2006/relationships/image" Target="../media/image12.wmf"/><Relationship Id="rId1" Type="http://schemas.openxmlformats.org/officeDocument/2006/relationships/image" Target="../media/image15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D2DBB-7A91-46E7-88C2-8E3C7E8CD498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37885-C499-40FA-A569-BB80093D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scar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399"/>
            <a:ext cx="9144000" cy="55626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12954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I’m functionally </a:t>
            </a:r>
            <a:r>
              <a:rPr lang="en-US" sz="3600" i="1" dirty="0" smtClean="0"/>
              <a:t>cat</a:t>
            </a:r>
            <a:r>
              <a:rPr lang="en-US" sz="3600" dirty="0" smtClean="0"/>
              <a:t>atonic in Organic </a:t>
            </a:r>
            <a:r>
              <a:rPr lang="en-US" sz="3600" dirty="0" err="1" smtClean="0"/>
              <a:t>Chem</a:t>
            </a:r>
            <a:r>
              <a:rPr lang="en-US" sz="3600" dirty="0" smtClean="0"/>
              <a:t> !!!!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Functional Group Identification Practice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 am a: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05000" y="1447800"/>
          <a:ext cx="1464297" cy="1828800"/>
        </p:xfrm>
        <a:graphic>
          <a:graphicData uri="http://schemas.openxmlformats.org/presentationml/2006/ole">
            <p:oleObj spid="_x0000_s1036" name="ChemSketch" r:id="rId3" imgW="740664" imgH="923544" progId="ACD.ChemSketch.2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400" y="1524000"/>
            <a:ext cx="28194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aldehyde</a:t>
            </a:r>
            <a:endParaRPr lang="en-US" sz="40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76400" y="3505200"/>
          <a:ext cx="1520297" cy="1973262"/>
        </p:xfrm>
        <a:graphic>
          <a:graphicData uri="http://schemas.openxmlformats.org/presentationml/2006/ole">
            <p:oleObj spid="_x0000_s1037" name="ChemSketch" r:id="rId4" imgW="926592" imgH="1203960" progId="ACD.ChemSketch.2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0" y="3962400"/>
            <a:ext cx="3429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Carboxylic acid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 am a…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990600"/>
          <a:ext cx="1295400" cy="2025532"/>
        </p:xfrm>
        <a:graphic>
          <a:graphicData uri="http://schemas.openxmlformats.org/presentationml/2006/ole">
            <p:oleObj spid="_x0000_s2065" name="ChemSketch" r:id="rId3" imgW="435864" imgH="682752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1219200"/>
            <a:ext cx="1981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Alcohol </a:t>
            </a:r>
            <a:endParaRPr lang="en-US" sz="36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33400" y="3200400"/>
          <a:ext cx="4460874" cy="357045"/>
        </p:xfrm>
        <a:graphic>
          <a:graphicData uri="http://schemas.openxmlformats.org/presentationml/2006/ole">
            <p:oleObj spid="_x0000_s2066" name="ChemSketch" r:id="rId4" imgW="1606296" imgH="128016" progId="ACD.ChemSketch.2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38800" y="2971800"/>
            <a:ext cx="266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alkane</a:t>
            </a:r>
            <a:endParaRPr lang="en-US" sz="40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62000" y="4343400"/>
          <a:ext cx="3107076" cy="990600"/>
        </p:xfrm>
        <a:graphic>
          <a:graphicData uri="http://schemas.openxmlformats.org/presentationml/2006/ole">
            <p:oleObj spid="_x0000_s2067" name="ChemSketch" r:id="rId5" imgW="1130808" imgH="359664" progId="ACD.ChemSketch.2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86400" y="4495800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ketone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85800"/>
            <a:ext cx="533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Which is the acid chloride </a:t>
            </a:r>
            <a:r>
              <a:rPr lang="en-US" sz="3400" dirty="0" smtClean="0"/>
              <a:t>?</a:t>
            </a:r>
            <a:endParaRPr lang="en-US" sz="34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90600" y="1524000"/>
          <a:ext cx="1835150" cy="609600"/>
        </p:xfrm>
        <a:graphic>
          <a:graphicData uri="http://schemas.openxmlformats.org/presentationml/2006/ole">
            <p:oleObj spid="_x0000_s3121" name="ChemSketch" r:id="rId3" imgW="908304" imgH="301752" progId="ACD.ChemSketch.20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505200" y="1295400"/>
          <a:ext cx="1536585" cy="990600"/>
        </p:xfrm>
        <a:graphic>
          <a:graphicData uri="http://schemas.openxmlformats.org/presentationml/2006/ole">
            <p:oleObj spid="_x0000_s3122" name="ChemSketch" r:id="rId4" imgW="807720" imgH="521208" progId="ACD.ChemSketch.20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638800" y="1143000"/>
          <a:ext cx="1322705" cy="1611417"/>
        </p:xfrm>
        <a:graphic>
          <a:graphicData uri="http://schemas.openxmlformats.org/presentationml/2006/ole">
            <p:oleObj spid="_x0000_s3123" name="ChemSketch" r:id="rId5" imgW="624840" imgH="762000" progId="ACD.ChemSketch.20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162800" y="1371600"/>
          <a:ext cx="1630363" cy="1012825"/>
        </p:xfrm>
        <a:graphic>
          <a:graphicData uri="http://schemas.openxmlformats.org/presentationml/2006/ole">
            <p:oleObj spid="_x0000_s3124" name="ChemSketch" r:id="rId6" imgW="804672" imgH="499872" progId="ACD.ChemSketch.20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5486400" y="914400"/>
            <a:ext cx="1600200" cy="1981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2438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Which is the ester 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3124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RCOR’</a:t>
            </a:r>
            <a:endParaRPr lang="en-US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3124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RCOOH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3124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RCHO</a:t>
            </a:r>
            <a:endParaRPr lang="en-US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48400" y="3124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RCOOR’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1524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Multiple guess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96000" y="3124200"/>
            <a:ext cx="2438400" cy="1066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85800" y="3962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Which is the amine 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533400" y="4724400"/>
          <a:ext cx="1143000" cy="1369979"/>
        </p:xfrm>
        <a:graphic>
          <a:graphicData uri="http://schemas.openxmlformats.org/presentationml/2006/ole">
            <p:oleObj spid="_x0000_s3125" name="ChemSketch" r:id="rId7" imgW="448056" imgH="536448" progId="ACD.ChemSketch.20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590800" y="4724400"/>
          <a:ext cx="1371600" cy="1371600"/>
        </p:xfrm>
        <a:graphic>
          <a:graphicData uri="http://schemas.openxmlformats.org/presentationml/2006/ole">
            <p:oleObj spid="_x0000_s3126" name="ChemSketch" r:id="rId8" imgW="652272" imgH="652272" progId="ACD.ChemSketch.20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4191000" y="4800600"/>
          <a:ext cx="1541993" cy="1183799"/>
        </p:xfrm>
        <a:graphic>
          <a:graphicData uri="http://schemas.openxmlformats.org/presentationml/2006/ole">
            <p:oleObj spid="_x0000_s3127" name="ChemSketch" r:id="rId9" imgW="560832" imgH="429768" progId="ACD.ChemSketch.20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5791200" y="4953000"/>
          <a:ext cx="3052665" cy="990600"/>
        </p:xfrm>
        <a:graphic>
          <a:graphicData uri="http://schemas.openxmlformats.org/presentationml/2006/ole">
            <p:oleObj spid="_x0000_s3128" name="ChemSketch" r:id="rId10" imgW="1438656" imgH="466344" progId="ACD.ChemSketch.20">
              <p:embed/>
            </p:oleObj>
          </a:graphicData>
        </a:graphic>
      </p:graphicFrame>
      <p:sp>
        <p:nvSpPr>
          <p:cNvPr id="42" name="Rectangle 41"/>
          <p:cNvSpPr/>
          <p:nvPr/>
        </p:nvSpPr>
        <p:spPr>
          <a:xfrm>
            <a:off x="304800" y="4572000"/>
            <a:ext cx="1752600" cy="190500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  <p:bldP spid="23" grpId="0"/>
      <p:bldP spid="24" grpId="0"/>
      <p:bldP spid="25" grpId="0"/>
      <p:bldP spid="26" grpId="0"/>
      <p:bldP spid="27" grpId="0"/>
      <p:bldP spid="30" grpId="0" animBg="1"/>
      <p:bldP spid="31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" y="4038600"/>
          <a:ext cx="4621877" cy="457200"/>
        </p:xfrm>
        <a:graphic>
          <a:graphicData uri="http://schemas.openxmlformats.org/presentationml/2006/ole">
            <p:oleObj spid="_x0000_s4145" name="ChemSketch" r:id="rId3" imgW="1764792" imgH="173736" progId="ACD.ChemSketch.20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86000" y="1371600"/>
          <a:ext cx="1371600" cy="1371600"/>
        </p:xfrm>
        <a:graphic>
          <a:graphicData uri="http://schemas.openxmlformats.org/presentationml/2006/ole">
            <p:oleObj spid="_x0000_s4146" name="ChemSketch" r:id="rId4" imgW="652272" imgH="652272" progId="ACD.ChemSketch.20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81000" y="1447800"/>
          <a:ext cx="1541463" cy="1184275"/>
        </p:xfrm>
        <a:graphic>
          <a:graphicData uri="http://schemas.openxmlformats.org/presentationml/2006/ole">
            <p:oleObj spid="_x0000_s4147" name="ChemSketch" r:id="rId5" imgW="560832" imgH="429768" progId="ACD.ChemSketch.2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572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Severa</a:t>
            </a:r>
            <a:r>
              <a:rPr lang="en-US" sz="3200" b="1" dirty="0"/>
              <a:t>l</a:t>
            </a:r>
            <a:r>
              <a:rPr lang="en-US" sz="3200" b="1" dirty="0" smtClean="0"/>
              <a:t> of us are amides. Who are we ?</a:t>
            </a:r>
            <a:endParaRPr lang="en-US" sz="3200" b="1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943600" y="990600"/>
          <a:ext cx="1398587" cy="1757458"/>
        </p:xfrm>
        <a:graphic>
          <a:graphicData uri="http://schemas.openxmlformats.org/presentationml/2006/ole">
            <p:oleObj spid="_x0000_s4148" name="ChemSketch" r:id="rId6" imgW="661416" imgH="832104" progId="ACD.ChemSketch.20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962400" y="1371600"/>
          <a:ext cx="1560867" cy="1349375"/>
        </p:xfrm>
        <a:graphic>
          <a:graphicData uri="http://schemas.openxmlformats.org/presentationml/2006/ole">
            <p:oleObj spid="_x0000_s4149" name="ChemSketch" r:id="rId7" imgW="832104" imgH="719328" progId="ACD.ChemSketch.20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7467600" y="914400"/>
          <a:ext cx="1470025" cy="1591631"/>
        </p:xfrm>
        <a:graphic>
          <a:graphicData uri="http://schemas.openxmlformats.org/presentationml/2006/ole">
            <p:oleObj spid="_x0000_s4150" name="ChemSketch" r:id="rId8" imgW="652272" imgH="707136" progId="ACD.ChemSketch.20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4800" y="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Multiple </a:t>
            </a:r>
            <a:r>
              <a:rPr lang="en-US" sz="2800" b="1" dirty="0" err="1" smtClean="0">
                <a:solidFill>
                  <a:srgbClr val="FF0000"/>
                </a:solidFill>
              </a:rPr>
              <a:t>multiple</a:t>
            </a:r>
            <a:r>
              <a:rPr lang="en-US" sz="2800" b="1" dirty="0" smtClean="0">
                <a:solidFill>
                  <a:srgbClr val="FF0000"/>
                </a:solidFill>
              </a:rPr>
              <a:t> guess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1295400"/>
            <a:ext cx="1600200" cy="1676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62400" y="1219200"/>
            <a:ext cx="1676400" cy="1676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91400" y="838200"/>
            <a:ext cx="1752600" cy="1752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914400" y="4953000"/>
          <a:ext cx="2402466" cy="852487"/>
        </p:xfrm>
        <a:graphic>
          <a:graphicData uri="http://schemas.openxmlformats.org/presentationml/2006/ole">
            <p:oleObj spid="_x0000_s4151" name="ChemSketch" r:id="rId9" imgW="935736" imgH="332232" progId="ACD.ChemSketch.20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5486400" y="3886200"/>
          <a:ext cx="2129700" cy="755700"/>
        </p:xfrm>
        <a:graphic>
          <a:graphicData uri="http://schemas.openxmlformats.org/presentationml/2006/ole">
            <p:oleObj spid="_x0000_s4152" name="ChemSketch" r:id="rId10" imgW="737616" imgH="262128" progId="ACD.ChemSketch.20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5638800" y="4953000"/>
          <a:ext cx="1542564" cy="1087437"/>
        </p:xfrm>
        <a:graphic>
          <a:graphicData uri="http://schemas.openxmlformats.org/presentationml/2006/ole">
            <p:oleObj spid="_x0000_s4153" name="ChemSketch" r:id="rId11" imgW="704088" imgH="496824" progId="ACD.ChemSketch.2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28600" y="30480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Several of us are ethers. Who are we ?</a:t>
            </a:r>
            <a:endParaRPr lang="en-US" sz="3200" b="1" dirty="0"/>
          </a:p>
        </p:txBody>
      </p:sp>
      <p:sp>
        <p:nvSpPr>
          <p:cNvPr id="24" name="Rectangle 23"/>
          <p:cNvSpPr/>
          <p:nvPr/>
        </p:nvSpPr>
        <p:spPr>
          <a:xfrm>
            <a:off x="0" y="3886200"/>
            <a:ext cx="4953000" cy="8382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10200" y="4800600"/>
            <a:ext cx="2209800" cy="1447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 animBg="1"/>
      <p:bldP spid="16" grpId="0" animBg="1"/>
      <p:bldP spid="17" grpId="0" animBg="1"/>
      <p:bldP spid="23" grpId="0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Not it…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81000" y="1752600"/>
          <a:ext cx="1082675" cy="1143671"/>
        </p:xfrm>
        <a:graphic>
          <a:graphicData uri="http://schemas.openxmlformats.org/presentationml/2006/ole">
            <p:oleObj spid="_x0000_s5148" name="ChemSketch" r:id="rId3" imgW="338328" imgH="356616" progId="ACD.ChemSketch.20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05000" y="1524000"/>
          <a:ext cx="1770462" cy="1553513"/>
        </p:xfrm>
        <a:graphic>
          <a:graphicData uri="http://schemas.openxmlformats.org/presentationml/2006/ole">
            <p:oleObj spid="_x0000_s5149" name="ChemSketch" r:id="rId4" imgW="725424" imgH="637032" progId="ACD.ChemSketch.20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733800" y="2133600"/>
          <a:ext cx="1905000" cy="666342"/>
        </p:xfrm>
        <a:graphic>
          <a:graphicData uri="http://schemas.openxmlformats.org/presentationml/2006/ole">
            <p:oleObj spid="_x0000_s5150" name="ChemSketch" r:id="rId5" imgW="740664" imgH="259080" progId="ACD.ChemSketch.20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715000" y="1905000"/>
          <a:ext cx="1765300" cy="1123373"/>
        </p:xfrm>
        <a:graphic>
          <a:graphicData uri="http://schemas.openxmlformats.org/presentationml/2006/ole">
            <p:oleObj spid="_x0000_s5151" name="ChemSketch" r:id="rId6" imgW="786384" imgH="499872" progId="ACD.ChemSketch.20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467600" y="1752600"/>
          <a:ext cx="1450563" cy="1046162"/>
        </p:xfrm>
        <a:graphic>
          <a:graphicData uri="http://schemas.openxmlformats.org/presentationml/2006/ole">
            <p:oleObj spid="_x0000_s5152" name="ChemSketch" r:id="rId7" imgW="786384" imgH="566928" progId="ACD.ChemSketch.2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0200" y="1524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Some of us are not alcohols ? Who are we ?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676400" y="1447800"/>
            <a:ext cx="1981200" cy="1905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33800" y="1524000"/>
            <a:ext cx="1905000" cy="18288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91400" y="1295400"/>
            <a:ext cx="1752600" cy="1905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35814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am I , really 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 flipV="1">
            <a:off x="2667000" y="2895600"/>
            <a:ext cx="0" cy="6858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48400" y="34290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am I , really 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924800" y="2819400"/>
            <a:ext cx="0" cy="6858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800" y="7620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Carboxylic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762000"/>
            <a:ext cx="1828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ester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86200" y="3505200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Straight Arrow Connector 22"/>
          <p:cNvCxnSpPr/>
          <p:nvPr/>
        </p:nvCxnSpPr>
        <p:spPr>
          <a:xfrm flipV="1">
            <a:off x="4572000" y="2971800"/>
            <a:ext cx="0" cy="533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19800" y="50292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about me ???</a:t>
            </a:r>
            <a:endParaRPr lang="en-US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200400" y="609600"/>
            <a:ext cx="37338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Organic peroxide (not on list..goes boom !)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7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8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/>
      <p:bldP spid="16" grpId="0"/>
      <p:bldP spid="18" grpId="0" animBg="1"/>
      <p:bldP spid="19" grpId="0" animBg="1"/>
      <p:bldP spid="24" grpId="0"/>
      <p:bldP spid="25" grpId="0" animBg="1"/>
      <p:bldP spid="2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Speed dating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373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R-</a:t>
            </a:r>
            <a:r>
              <a:rPr lang="en-US" sz="5400" dirty="0" err="1" smtClean="0"/>
              <a:t>Cl</a:t>
            </a:r>
            <a:endParaRPr lang="en-US" sz="5400" dirty="0" smtClean="0"/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FF0000"/>
                </a:solidFill>
              </a:rPr>
              <a:t>RCOCl</a:t>
            </a:r>
            <a:endParaRPr lang="en-US" sz="5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0070C0"/>
                </a:solidFill>
              </a:rPr>
              <a:t>R-H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ROR’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/>
              <a:t>RCOOR’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RCONH</a:t>
            </a:r>
            <a:r>
              <a:rPr lang="en-US" sz="5400" baseline="-25000" dirty="0" smtClean="0">
                <a:solidFill>
                  <a:srgbClr val="7030A0"/>
                </a:solidFill>
              </a:rPr>
              <a:t>2</a:t>
            </a:r>
            <a:endParaRPr lang="en-US" sz="5400" baseline="-25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5800" y="1600200"/>
            <a:ext cx="4267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Alkyl halide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Acid chloride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0070C0"/>
                </a:solidFill>
              </a:rPr>
              <a:t>Alkane</a:t>
            </a:r>
            <a:endParaRPr lang="en-US" sz="5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Ether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/>
              <a:t>Ether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amide</a:t>
            </a:r>
          </a:p>
          <a:p>
            <a:pPr>
              <a:buFont typeface="Arial" pitchFamily="34" charset="0"/>
              <a:buChar char="•"/>
            </a:pPr>
            <a:endParaRPr lang="en-US" sz="54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73717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R-Y abbreviation</a:t>
            </a:r>
            <a:r>
              <a:rPr lang="en-US" sz="3200" b="1" dirty="0" smtClean="0"/>
              <a:t>     </a:t>
            </a:r>
            <a:r>
              <a:rPr lang="en-US" sz="3200" b="1" u="sng" dirty="0" smtClean="0"/>
              <a:t>full name of compound type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Backwards Speed dating  R…???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00200"/>
            <a:ext cx="3733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R-OH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RCOOH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0070C0"/>
                </a:solidFill>
              </a:rPr>
              <a:t>RNH</a:t>
            </a:r>
            <a:r>
              <a:rPr lang="en-US" sz="5400" baseline="-25000" dirty="0" smtClean="0">
                <a:solidFill>
                  <a:srgbClr val="0070C0"/>
                </a:solidFill>
              </a:rPr>
              <a:t>2</a:t>
            </a:r>
            <a:endParaRPr lang="en-US" sz="5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RCOR’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RCHO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600" y="1516336"/>
            <a:ext cx="472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Alcohol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Carboxylic acid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>
                <a:solidFill>
                  <a:srgbClr val="0070C0"/>
                </a:solidFill>
              </a:rPr>
              <a:t>A</a:t>
            </a:r>
            <a:r>
              <a:rPr lang="en-US" sz="5400" dirty="0" smtClean="0">
                <a:solidFill>
                  <a:srgbClr val="0070C0"/>
                </a:solidFill>
              </a:rPr>
              <a:t>mine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C00000"/>
                </a:solidFill>
              </a:rPr>
              <a:t>Ketone</a:t>
            </a:r>
            <a:endParaRPr lang="en-US" sz="54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7030A0"/>
                </a:solidFill>
              </a:rPr>
              <a:t>Aldehyde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sz="54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73717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R-Y abbreviation</a:t>
            </a:r>
            <a:r>
              <a:rPr lang="en-US" sz="3200" b="1" dirty="0" smtClean="0"/>
              <a:t>     </a:t>
            </a:r>
            <a:r>
              <a:rPr lang="en-US" sz="3200" b="1" u="sng" dirty="0" smtClean="0"/>
              <a:t>full name of compound type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16164"/>
            <a:ext cx="8305800" cy="61418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52400"/>
            <a:ext cx="952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Is it too late to quit this class and take a nice nap ?</a:t>
            </a:r>
            <a:endParaRPr lang="en-US" sz="3400" b="1" dirty="0"/>
          </a:p>
        </p:txBody>
      </p:sp>
    </p:spTree>
    <p:extLst>
      <p:ext uri="{BB962C8B-B14F-4D97-AF65-F5344CB8AC3E}">
        <p14:creationId xmlns="" xmlns:p14="http://schemas.microsoft.com/office/powerpoint/2010/main" val="58019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178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ChemSketch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14</cp:revision>
  <dcterms:created xsi:type="dcterms:W3CDTF">2014-09-09T02:57:01Z</dcterms:created>
  <dcterms:modified xsi:type="dcterms:W3CDTF">2016-09-13T02:16:55Z</dcterms:modified>
</cp:coreProperties>
</file>