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3" r:id="rId2"/>
    <p:sldId id="284" r:id="rId3"/>
    <p:sldId id="287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00E5-655D-45A8-A707-A31992D36966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B435-B7C2-4C9B-AF29-F8166EC4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57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1664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275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A3427-0D09-4621-BF76-E6BD19D935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0054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8308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0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80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335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857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248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41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01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504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84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54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804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745F-F3B3-4093-B82E-DA00D1F2B6C8}" type="datetimeFigureOut">
              <a:rPr lang="en-US" smtClean="0"/>
              <a:pPr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85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frm=1&amp;source=images&amp;cd=&amp;cad=rja&amp;uact=8&amp;ved=&amp;url=http://aapabandit.blogspot.com/2010_07_01_archive.html&amp;bvm=bv.102022582,d.dmo&amp;psig=AFQjCNF4vUmzmEs02AEhaPhDJhFm6GLecg&amp;ust=1441939111318662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Problems with Pauling Valence Bond (LCAO) Model: </a:t>
            </a:r>
            <a:r>
              <a:rPr lang="en-US" sz="4000" dirty="0" smtClean="0"/>
              <a:t>1955</a:t>
            </a:r>
            <a:endParaRPr lang="en-US" sz="4000" dirty="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239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40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Fails to provide procedure to determine the numeric details of molecular energy and spectra 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40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translation…can’t compute a stinking </a:t>
            </a:r>
            <a:r>
              <a:rPr lang="en-US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thing</a:t>
            </a:r>
            <a:endParaRPr lang="en-US" sz="4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7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Problems with Pauling Valence Bond (LCAO) Model: </a:t>
            </a:r>
            <a:r>
              <a:rPr lang="en-US" sz="4000" smtClean="0"/>
              <a:t>1955</a:t>
            </a:r>
            <a:endParaRPr lang="en-US" sz="40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239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Doesn’t </a:t>
            </a:r>
            <a:r>
              <a:rPr lang="en-US" sz="36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allow  adjustments for changes of atoms bonded to the central atom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3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Example: can’t distinguish electronic shape or density of CH</a:t>
            </a:r>
            <a:r>
              <a:rPr lang="en-US" sz="36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 </a:t>
            </a:r>
            <a:r>
              <a:rPr lang="en-US" sz="3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vs</a:t>
            </a:r>
            <a:r>
              <a:rPr lang="en-US" sz="3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CF</a:t>
            </a:r>
            <a:r>
              <a:rPr lang="en-US" sz="3600" i="1" baseline="-250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en-US" sz="3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except with `</a:t>
            </a:r>
            <a:r>
              <a:rPr lang="en-US" sz="3600" i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electronegativity</a:t>
            </a:r>
            <a:r>
              <a:rPr lang="en-US" sz="36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’ and vague sketches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endParaRPr lang="en-US" sz="2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87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nobelprizes.com/nobel/chemistry/images/john_pop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2362200" cy="37438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4196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Professor John </a:t>
            </a:r>
            <a:r>
              <a:rPr lang="en-US" sz="2800" dirty="0" err="1" smtClean="0"/>
              <a:t>Pople</a:t>
            </a:r>
            <a:endParaRPr lang="en-US" sz="2800" dirty="0" smtClean="0"/>
          </a:p>
          <a:p>
            <a:r>
              <a:rPr lang="en-US" sz="2800" dirty="0" smtClean="0"/>
              <a:t>Northwestern University:</a:t>
            </a:r>
          </a:p>
          <a:p>
            <a:r>
              <a:rPr lang="en-US" sz="2800" dirty="0" smtClean="0"/>
              <a:t>gets it done….</a:t>
            </a:r>
          </a:p>
          <a:p>
            <a:r>
              <a:rPr lang="en-US" sz="2800" dirty="0" smtClean="0"/>
              <a:t>(tenure: 1965-2005)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0"/>
            <a:ext cx="4495800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Solve this for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endParaRPr lang="en-US" sz="4000" b="1" dirty="0" smtClean="0">
              <a:sym typeface="Symbol"/>
            </a:endParaRPr>
          </a:p>
          <a:p>
            <a:r>
              <a:rPr lang="en-US" sz="4000" b="1" dirty="0" smtClean="0">
                <a:sym typeface="Symbol"/>
              </a:rPr>
              <a:t>= 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>
                <a:sym typeface="Symbol"/>
              </a:rPr>
              <a:t> </a:t>
            </a:r>
            <a:r>
              <a:rPr lang="en-US" sz="4000" b="1" dirty="0" err="1" smtClean="0">
                <a:sym typeface="Symbol"/>
              </a:rPr>
              <a:t>AO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/>
              <a:t> </a:t>
            </a:r>
          </a:p>
          <a:p>
            <a:endParaRPr lang="en-US" sz="4000" b="1" dirty="0" smtClean="0"/>
          </a:p>
          <a:p>
            <a:pPr>
              <a:buFont typeface="Symbol"/>
              <a:buChar char="¶"/>
            </a:pPr>
            <a:r>
              <a:rPr lang="en-US" sz="4000" b="1" u="sng" dirty="0" smtClean="0"/>
              <a:t>&lt;</a:t>
            </a:r>
            <a:r>
              <a:rPr lang="en-US" sz="4000" b="1" u="sng" dirty="0" smtClean="0">
                <a:sym typeface="Symbol"/>
              </a:rPr>
              <a:t>|H|</a:t>
            </a:r>
            <a:r>
              <a:rPr lang="en-US" sz="4000" b="1" dirty="0" smtClean="0">
                <a:sym typeface="Symbol"/>
              </a:rPr>
              <a:t>&gt;  = 0 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>
                <a:sym typeface="Symbol"/>
              </a:rPr>
              <a:t>   </a:t>
            </a:r>
          </a:p>
          <a:p>
            <a:r>
              <a:rPr lang="en-US" sz="4000" b="1" dirty="0" smtClean="0">
                <a:sym typeface="Symbol"/>
              </a:rPr>
              <a:t>    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352800"/>
            <a:ext cx="525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Big </a:t>
            </a:r>
            <a:r>
              <a:rPr lang="en-US" sz="3600" dirty="0" err="1" smtClean="0"/>
              <a:t>Kahuna</a:t>
            </a:r>
            <a:r>
              <a:rPr lang="en-US" sz="3600" dirty="0" smtClean="0"/>
              <a:t> of the modern Numerical MO approach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52578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Aka: the God of Quantum Computation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`FINAL’ SOLUTION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nobelprize.org/nobel_prizes/chemistry/laureates/1998/pople-aw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3362325" cy="56604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38600" y="381000"/>
            <a:ext cx="4648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A. </a:t>
            </a:r>
            <a:r>
              <a:rPr lang="en-US" sz="2800" dirty="0" err="1" smtClean="0"/>
              <a:t>Pople</a:t>
            </a:r>
            <a:r>
              <a:rPr lang="en-US" sz="2800" dirty="0" smtClean="0"/>
              <a:t> wins the Nobel Prize in Chemistry, 1998  </a:t>
            </a:r>
            <a:r>
              <a:rPr lang="en-US" sz="3200" i="1" dirty="0" smtClean="0">
                <a:solidFill>
                  <a:srgbClr val="FF0000"/>
                </a:solidFill>
              </a:rPr>
              <a:t>"for his development of computational methods in quantum chemistry".</a:t>
            </a:r>
            <a:endParaRPr lang="en-US" sz="3200" i="1" dirty="0">
              <a:solidFill>
                <a:srgbClr val="FF0000"/>
              </a:solidFill>
            </a:endParaRPr>
          </a:p>
        </p:txBody>
      </p:sp>
      <p:pic>
        <p:nvPicPr>
          <p:cNvPr id="17414" name="Picture 6" descr="http://www.hal-pc.org/journal/2007/07_june/images/0607IntelChipGraphi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895600"/>
            <a:ext cx="2813379" cy="25812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934200" y="3505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His un-named, but critical co-conspirator….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computational-chemistry.co.uk/images/spartan_screenshot_benze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4762500" cy="3810000"/>
          </a:xfrm>
          <a:prstGeom prst="rect">
            <a:avLst/>
          </a:prstGeom>
          <a:noFill/>
        </p:spPr>
      </p:pic>
      <p:pic>
        <p:nvPicPr>
          <p:cNvPr id="26628" name="Picture 4" descr="http://t3.gstatic.com/images?q=tbn:ANd9GcR-GoWRTCEm1_FjA2dY_cRGh6z67n-DyROZT_pRMDamXeawUQPfRRY7C3XSR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1676400"/>
            <a:ext cx="2971800" cy="42205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228600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2015: Molecular </a:t>
            </a:r>
            <a:r>
              <a:rPr lang="en-US" sz="2800" dirty="0" smtClean="0"/>
              <a:t>Orbital Modeling done via `a black box’ with garden variety laptops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562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 ASC Spartan 8 `professional’ version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sz="3200" b="1" dirty="0"/>
              <a:t>Hierarchy of electronic modeling methods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5029200" cy="32778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initio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methods (no assumptions about `field’ ..mostly for small, reactive molecules)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HF-SCF(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Hartree-Fock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Self-Consistent field model)***  Moeller-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Plesset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Molecular Mechanical models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Extended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Huckel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(EHMO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)*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Simple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Huckel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(MO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)*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38200" y="4724400"/>
            <a:ext cx="4953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Pauling LCAO Valence bond method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Lewis Model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HONC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096000" y="4876800"/>
            <a:ext cx="2362200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Visual / intuitive methods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02870" y="77906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Most rigorous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28600" y="5867400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least rigorous</a:t>
            </a: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V="1">
            <a:off x="4572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419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2400" b="0" i="1" dirty="0" smtClean="0"/>
              <a:t>Doc used these in the days of yore as grad student </a:t>
            </a:r>
            <a:endParaRPr lang="en-US" sz="2400" b="0" i="1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048000"/>
            <a:ext cx="373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***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done by Spartan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Qchem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package in-house..can be a quantum moron and still use to good effect ($700)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91200" y="1219200"/>
            <a:ext cx="3352800" cy="1815882"/>
          </a:xfrm>
          <a:prstGeom prst="rect">
            <a:avLst/>
          </a:prstGeom>
          <a:solidFill>
            <a:srgbClr val="FFFF00">
              <a:alpha val="39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Computer-based , numerical methods:</a:t>
            </a:r>
          </a:p>
          <a:p>
            <a:r>
              <a:rPr lang="en-US" sz="2800" dirty="0" smtClean="0"/>
              <a:t>Molecular orbital methods (see p.19)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28600" y="4648200"/>
            <a:ext cx="83820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4686300" y="5524500"/>
            <a:ext cx="1447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 animBg="1"/>
      <p:bldP spid="11" grpId="0"/>
      <p:bldP spid="1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“</a:t>
            </a:r>
            <a:r>
              <a:rPr lang="en-US" sz="3200" b="1" i="1" dirty="0" smtClean="0"/>
              <a:t>Real” Organic </a:t>
            </a:r>
            <a:r>
              <a:rPr lang="en-US" sz="3200" b="1" i="1" dirty="0" err="1" smtClean="0"/>
              <a:t>Chem</a:t>
            </a:r>
            <a:r>
              <a:rPr lang="en-US" sz="3200" b="1" i="1" dirty="0" smtClean="0"/>
              <a:t> </a:t>
            </a:r>
            <a:r>
              <a:rPr lang="en-US" sz="3200" b="1" i="1" smtClean="0"/>
              <a:t>Begins Today </a:t>
            </a:r>
            <a:r>
              <a:rPr lang="en-US" sz="3200" b="1" i="1" dirty="0" smtClean="0"/>
              <a:t>9/12 !!!!:</a:t>
            </a:r>
            <a:r>
              <a:rPr lang="en-US" sz="3200" dirty="0" smtClean="0"/>
              <a:t>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Start Reading Chapter 3-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Organic Compounds: </a:t>
            </a:r>
            <a:r>
              <a:rPr lang="en-US" sz="3200" b="1" dirty="0" err="1" smtClean="0">
                <a:solidFill>
                  <a:srgbClr val="FF0000"/>
                </a:solidFill>
              </a:rPr>
              <a:t>Alkanes</a:t>
            </a:r>
            <a:r>
              <a:rPr lang="en-US" sz="3200" b="1" dirty="0" smtClean="0">
                <a:solidFill>
                  <a:srgbClr val="FF0000"/>
                </a:solidFill>
              </a:rPr>
              <a:t> and Their Stereo Chemistry  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pic>
        <p:nvPicPr>
          <p:cNvPr id="20484" name="Picture 4" descr="http://i86.photobucket.com/albums/k116/sparky710/PGPrincess%20Stuff/Cats/ExcitedCa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591053"/>
            <a:ext cx="5791200" cy="52669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</TotalTime>
  <Words>315</Words>
  <Application>Microsoft Office PowerPoint</Application>
  <PresentationFormat>On-screen Show (4:3)</PresentationFormat>
  <Paragraphs>45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Problems with Pauling Valence Bond (LCAO) Model: 1955</vt:lpstr>
      <vt:lpstr>Problems with Pauling Valence Bond (LCAO) Model: 1955</vt:lpstr>
      <vt:lpstr>Slide 3</vt:lpstr>
      <vt:lpstr>Slide 4</vt:lpstr>
      <vt:lpstr>Slide 5</vt:lpstr>
      <vt:lpstr>Hierarchy of electronic modeling methods</vt:lpstr>
      <vt:lpstr>Slide 7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35</cp:revision>
  <dcterms:created xsi:type="dcterms:W3CDTF">2012-09-03T13:45:47Z</dcterms:created>
  <dcterms:modified xsi:type="dcterms:W3CDTF">2016-09-10T02:01:54Z</dcterms:modified>
</cp:coreProperties>
</file>