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9" r:id="rId2"/>
    <p:sldId id="303" r:id="rId3"/>
    <p:sldId id="310" r:id="rId4"/>
    <p:sldId id="301" r:id="rId5"/>
    <p:sldId id="271" r:id="rId6"/>
    <p:sldId id="304" r:id="rId7"/>
    <p:sldId id="305" r:id="rId8"/>
    <p:sldId id="278" r:id="rId9"/>
    <p:sldId id="306" r:id="rId10"/>
    <p:sldId id="307" r:id="rId11"/>
    <p:sldId id="30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3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00E5-655D-45A8-A707-A31992D36966}" type="datetimeFigureOut">
              <a:rPr lang="en-US" smtClean="0"/>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FB435-B7C2-4C9B-AF29-F8166EC4AA65}" type="slidenum">
              <a:rPr lang="en-US" smtClean="0"/>
              <a:pPr/>
              <a:t>‹#›</a:t>
            </a:fld>
            <a:endParaRPr lang="en-US"/>
          </a:p>
        </p:txBody>
      </p:sp>
    </p:spTree>
    <p:extLst>
      <p:ext uri="{BB962C8B-B14F-4D97-AF65-F5344CB8AC3E}">
        <p14:creationId xmlns:p14="http://schemas.microsoft.com/office/powerpoint/2010/main" val="361572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470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FB435-B7C2-4C9B-AF29-F8166EC4AA65}" type="slidenum">
              <a:rPr lang="en-US" smtClean="0"/>
              <a:pPr/>
              <a:t>2</a:t>
            </a:fld>
            <a:endParaRPr lang="en-US"/>
          </a:p>
        </p:txBody>
      </p:sp>
    </p:spTree>
    <p:extLst>
      <p:ext uri="{BB962C8B-B14F-4D97-AF65-F5344CB8AC3E}">
        <p14:creationId xmlns:p14="http://schemas.microsoft.com/office/powerpoint/2010/main" val="46312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2541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9365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20</a:t>
            </a:fld>
            <a:endParaRPr lang="en-US"/>
          </a:p>
        </p:txBody>
      </p:sp>
    </p:spTree>
    <p:extLst>
      <p:ext uri="{BB962C8B-B14F-4D97-AF65-F5344CB8AC3E}">
        <p14:creationId xmlns:p14="http://schemas.microsoft.com/office/powerpoint/2010/main" val="13166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21</a:t>
            </a:fld>
            <a:endParaRPr lang="en-US"/>
          </a:p>
        </p:txBody>
      </p:sp>
    </p:spTree>
    <p:extLst>
      <p:ext uri="{BB962C8B-B14F-4D97-AF65-F5344CB8AC3E}">
        <p14:creationId xmlns:p14="http://schemas.microsoft.com/office/powerpoint/2010/main" val="60275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22</a:t>
            </a:fld>
            <a:endParaRPr lang="en-US"/>
          </a:p>
        </p:txBody>
      </p:sp>
    </p:spTree>
    <p:extLst>
      <p:ext uri="{BB962C8B-B14F-4D97-AF65-F5344CB8AC3E}">
        <p14:creationId xmlns:p14="http://schemas.microsoft.com/office/powerpoint/2010/main" val="201005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23</a:t>
            </a:fld>
            <a:endParaRPr lang="en-US"/>
          </a:p>
        </p:txBody>
      </p:sp>
    </p:spTree>
    <p:extLst>
      <p:ext uri="{BB962C8B-B14F-4D97-AF65-F5344CB8AC3E}">
        <p14:creationId xmlns:p14="http://schemas.microsoft.com/office/powerpoint/2010/main" val="298308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41400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56800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43358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5985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6745F-F3B3-4093-B82E-DA00D1F2B6C8}"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4724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6745F-F3B3-4093-B82E-DA00D1F2B6C8}"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343418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6745F-F3B3-4093-B82E-DA00D1F2B6C8}" type="datetimeFigureOut">
              <a:rPr lang="en-US" smtClean="0"/>
              <a:pPr/>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50015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6745F-F3B3-4093-B82E-DA00D1F2B6C8}" type="datetimeFigureOut">
              <a:rPr lang="en-US" smtClean="0"/>
              <a:pPr/>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41750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6745F-F3B3-4093-B82E-DA00D1F2B6C8}" type="datetimeFigureOut">
              <a:rPr lang="en-US" smtClean="0"/>
              <a:pPr/>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44848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6745F-F3B3-4093-B82E-DA00D1F2B6C8}"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44546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6745F-F3B3-4093-B82E-DA00D1F2B6C8}"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0804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745F-F3B3-4093-B82E-DA00D1F2B6C8}" type="datetimeFigureOut">
              <a:rPr lang="en-US" smtClean="0"/>
              <a:pPr/>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AFE56-B7BA-4B11-BD69-219232D426B6}" type="slidenum">
              <a:rPr lang="en-US" smtClean="0"/>
              <a:pPr/>
              <a:t>‹#›</a:t>
            </a:fld>
            <a:endParaRPr lang="en-US"/>
          </a:p>
        </p:txBody>
      </p:sp>
    </p:spTree>
    <p:extLst>
      <p:ext uri="{BB962C8B-B14F-4D97-AF65-F5344CB8AC3E}">
        <p14:creationId xmlns:p14="http://schemas.microsoft.com/office/powerpoint/2010/main" val="63850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JRMWI9WMdbKSDM&amp;tbnid=wdUbtCjRRnu1yM:&amp;ved=&amp;url=http://pages.pomona.edu/~wes04747/chem164/MolZoo/MolZoo.htm&amp;ei=dFclUvrqCIPH2wWY3YDwDw&amp;psig=AFQjCNFJ4jO2LA18KsTFPCMydArkS8hwCw&amp;ust=1378265332390880"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oEXQ3o-Xd-2J4M&amp;tbnid=w6tss_y1ASRTiM:&amp;ved=&amp;url=http://academictree.org/chemistry/peopleinfo.php?pid=68119&amp;ei=ZlklUszKHKHF2AWg_4FA&amp;bvm=bv.51495398,d.b2I&amp;psig=AFQjCNFWorlHk0TnJA_KcE4zdpIn2BeXWg&amp;ust=1378265830993355"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amp;esrc=s&amp;frm=1&amp;source=images&amp;cd=&amp;cad=rja&amp;uact=8&amp;ved=&amp;url=http://aapabandit.blogspot.com/2010_07_01_archive.html&amp;bvm=bv.102022582,d.dmo&amp;psig=AFQjCNF4vUmzmEs02AEhaPhDJhFm6GLecg&amp;ust=144193911131866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wmf"/><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wm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391400" cy="461665"/>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4191000" y="60960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p14="http://schemas.microsoft.com/office/powerpoint/2010/main" val="23792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3831818"/>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thane ethylene results because </a:t>
            </a:r>
            <a:r>
              <a:rPr lang="en-US" sz="2700" smtClean="0">
                <a:solidFill>
                  <a:srgbClr val="000000"/>
                </a:solidFill>
              </a:rPr>
              <a:t>it has 2 </a:t>
            </a:r>
            <a:r>
              <a:rPr lang="en-US" sz="2700" dirty="0" smtClean="0">
                <a:solidFill>
                  <a:srgbClr val="000000"/>
                </a:solidFill>
              </a:rPr>
              <a:t>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7483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1295399" y="32004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sp>
        <p:nvSpPr>
          <p:cNvPr id="3" name="TextBox 2"/>
          <p:cNvSpPr txBox="1"/>
          <p:nvPr/>
        </p:nvSpPr>
        <p:spPr>
          <a:xfrm>
            <a:off x="609600" y="1981200"/>
            <a:ext cx="8534399" cy="954107"/>
          </a:xfrm>
          <a:prstGeom prst="rect">
            <a:avLst/>
          </a:prstGeom>
          <a:solidFill>
            <a:srgbClr val="FFFF00"/>
          </a:solidFill>
        </p:spPr>
        <p:txBody>
          <a:bodyPr wrap="square" rtlCol="0">
            <a:spAutoFit/>
          </a:bodyPr>
          <a:lstStyle/>
          <a:p>
            <a:r>
              <a:rPr lang="en-US" sz="2800" dirty="0" smtClean="0"/>
              <a:t>3</a:t>
            </a:r>
            <a:r>
              <a:rPr lang="en-US" sz="2800" dirty="0" smtClean="0">
                <a:solidFill>
                  <a:srgbClr val="FF0000"/>
                </a:solidFill>
              </a:rPr>
              <a:t>. How can you get all those electrons between </a:t>
            </a:r>
          </a:p>
          <a:p>
            <a:r>
              <a:rPr lang="en-US" sz="2800" dirty="0">
                <a:solidFill>
                  <a:srgbClr val="FF0000"/>
                </a:solidFill>
              </a:rPr>
              <a:t> </a:t>
            </a:r>
            <a:r>
              <a:rPr lang="en-US" sz="2800" dirty="0" smtClean="0">
                <a:solidFill>
                  <a:srgbClr val="FF0000"/>
                </a:solidFill>
              </a:rPr>
              <a:t>   carbons in double and triple bonds ? Don’t they repel ?</a:t>
            </a:r>
            <a:endParaRPr lang="en-US" sz="2800" dirty="0">
              <a:solidFill>
                <a:srgbClr val="FF0000"/>
              </a:solidFill>
            </a:endParaRPr>
          </a:p>
        </p:txBody>
      </p:sp>
    </p:spTree>
    <p:extLst>
      <p:ext uri="{BB962C8B-B14F-4D97-AF65-F5344CB8AC3E}">
        <p14:creationId xmlns:p14="http://schemas.microsoft.com/office/powerpoint/2010/main" val="6102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762000" y="2057400"/>
            <a:ext cx="3505200" cy="4255221"/>
          </a:xfrm>
          <a:prstGeom prst="rect">
            <a:avLst/>
          </a:prstGeom>
          <a:noFill/>
          <a:ln w="9525">
            <a:noFill/>
            <a:miter lim="800000"/>
            <a:headEnd/>
            <a:tailEnd/>
          </a:ln>
        </p:spPr>
      </p:pic>
      <p:sp>
        <p:nvSpPr>
          <p:cNvPr id="4" name="TextBox 3"/>
          <p:cNvSpPr txBox="1"/>
          <p:nvPr/>
        </p:nvSpPr>
        <p:spPr>
          <a:xfrm>
            <a:off x="4548187" y="1524000"/>
            <a:ext cx="4648200" cy="1754326"/>
          </a:xfrm>
          <a:prstGeom prst="rect">
            <a:avLst/>
          </a:prstGeom>
          <a:noFill/>
        </p:spPr>
        <p:txBody>
          <a:bodyPr wrap="square" rtlCol="0">
            <a:spAutoFit/>
          </a:bodyPr>
          <a:lstStyle/>
          <a:p>
            <a:r>
              <a:rPr lang="en-US" sz="3600" dirty="0" smtClean="0">
                <a:solidFill>
                  <a:srgbClr val="000000"/>
                </a:solidFill>
              </a:rPr>
              <a:t>“I am awesome</a:t>
            </a:r>
          </a:p>
          <a:p>
            <a:r>
              <a:rPr lang="en-US" sz="3600" dirty="0" smtClean="0">
                <a:solidFill>
                  <a:srgbClr val="000000"/>
                </a:solidFill>
              </a:rPr>
              <a:t> ( and </a:t>
            </a:r>
            <a:r>
              <a:rPr lang="en-US" sz="3600" dirty="0" err="1" smtClean="0">
                <a:solidFill>
                  <a:srgbClr val="000000"/>
                </a:solidFill>
              </a:rPr>
              <a:t>kinda</a:t>
            </a:r>
            <a:r>
              <a:rPr lang="en-US" sz="3600" dirty="0" smtClean="0">
                <a:solidFill>
                  <a:srgbClr val="000000"/>
                </a:solidFill>
              </a:rPr>
              <a:t> cute in a geeky way…)”</a:t>
            </a:r>
            <a:endParaRPr lang="en-US" sz="3600" dirty="0">
              <a:solidFill>
                <a:srgbClr val="000000"/>
              </a:solidFill>
            </a:endParaRPr>
          </a:p>
        </p:txBody>
      </p:sp>
      <p:sp>
        <p:nvSpPr>
          <p:cNvPr id="5" name="TextBox 4"/>
          <p:cNvSpPr txBox="1"/>
          <p:nvPr/>
        </p:nvSpPr>
        <p:spPr>
          <a:xfrm>
            <a:off x="457200" y="152400"/>
            <a:ext cx="7391400" cy="1200329"/>
          </a:xfrm>
          <a:prstGeom prst="rect">
            <a:avLst/>
          </a:prstGeom>
          <a:noFill/>
        </p:spPr>
        <p:txBody>
          <a:bodyPr wrap="square" rtlCol="0">
            <a:spAutoFit/>
          </a:bodyPr>
          <a:lstStyle/>
          <a:p>
            <a:r>
              <a:rPr lang="en-US" sz="3600" b="1" dirty="0" smtClean="0">
                <a:solidFill>
                  <a:srgbClr val="000000"/>
                </a:solidFill>
              </a:rPr>
              <a:t>Linus Pauling</a:t>
            </a:r>
          </a:p>
          <a:p>
            <a:r>
              <a:rPr lang="en-US" sz="3600" b="1" dirty="0" smtClean="0">
                <a:solidFill>
                  <a:srgbClr val="000000"/>
                </a:solidFill>
              </a:rPr>
              <a:t>An American Chemical  Genius</a:t>
            </a:r>
          </a:p>
        </p:txBody>
      </p:sp>
      <p:sp>
        <p:nvSpPr>
          <p:cNvPr id="6" name="TextBox 5"/>
          <p:cNvSpPr txBox="1"/>
          <p:nvPr/>
        </p:nvSpPr>
        <p:spPr>
          <a:xfrm>
            <a:off x="4548187" y="3200400"/>
            <a:ext cx="4595813" cy="1077218"/>
          </a:xfrm>
          <a:prstGeom prst="rect">
            <a:avLst/>
          </a:prstGeom>
          <a:noFill/>
        </p:spPr>
        <p:txBody>
          <a:bodyPr wrap="square" rtlCol="0">
            <a:spAutoFit/>
          </a:bodyPr>
          <a:lstStyle/>
          <a:p>
            <a:r>
              <a:rPr lang="en-US" dirty="0" smtClean="0">
                <a:solidFill>
                  <a:srgbClr val="000000"/>
                </a:solidFill>
              </a:rPr>
              <a:t>…</a:t>
            </a:r>
            <a:r>
              <a:rPr lang="en-US" sz="3200" dirty="0" smtClean="0">
                <a:solidFill>
                  <a:srgbClr val="000000"/>
                </a:solidFill>
              </a:rPr>
              <a:t>one of the heroes of my chemical youth…</a:t>
            </a:r>
            <a:endParaRPr lang="en-US" sz="3200" dirty="0">
              <a:solidFill>
                <a:srgbClr val="000000"/>
              </a:solidFill>
            </a:endParaRPr>
          </a:p>
        </p:txBody>
      </p:sp>
      <p:sp>
        <p:nvSpPr>
          <p:cNvPr id="7" name="Heart 6"/>
          <p:cNvSpPr/>
          <p:nvPr/>
        </p:nvSpPr>
        <p:spPr bwMode="auto">
          <a:xfrm>
            <a:off x="5181600" y="4343400"/>
            <a:ext cx="914400" cy="9144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4572000" y="4191000"/>
            <a:ext cx="1066800" cy="769441"/>
          </a:xfrm>
          <a:prstGeom prst="rect">
            <a:avLst/>
          </a:prstGeom>
          <a:noFill/>
        </p:spPr>
        <p:txBody>
          <a:bodyPr wrap="square" rtlCol="0">
            <a:spAutoFit/>
          </a:bodyPr>
          <a:lstStyle/>
          <a:p>
            <a:r>
              <a:rPr lang="en-US" sz="4400" dirty="0" smtClean="0">
                <a:solidFill>
                  <a:srgbClr val="000000"/>
                </a:solidFill>
                <a:latin typeface="Times New Roman" pitchFamily="18" charset="0"/>
                <a:cs typeface="Times New Roman" pitchFamily="18" charset="0"/>
              </a:rPr>
              <a:t>I</a:t>
            </a:r>
            <a:r>
              <a:rPr lang="en-US" dirty="0" smtClean="0">
                <a:solidFill>
                  <a:srgbClr val="000000"/>
                </a:solidFill>
              </a:rPr>
              <a:t> </a:t>
            </a:r>
            <a:endParaRPr lang="en-US" dirty="0">
              <a:solidFill>
                <a:srgbClr val="000000"/>
              </a:solidFill>
            </a:endParaRPr>
          </a:p>
        </p:txBody>
      </p:sp>
      <p:sp>
        <p:nvSpPr>
          <p:cNvPr id="9" name="TextBox 8"/>
          <p:cNvSpPr txBox="1"/>
          <p:nvPr/>
        </p:nvSpPr>
        <p:spPr>
          <a:xfrm>
            <a:off x="6172200" y="4495800"/>
            <a:ext cx="2743200" cy="707886"/>
          </a:xfrm>
          <a:prstGeom prst="rect">
            <a:avLst/>
          </a:prstGeom>
          <a:noFill/>
        </p:spPr>
        <p:txBody>
          <a:bodyPr wrap="square" rtlCol="0">
            <a:spAutoFit/>
          </a:bodyPr>
          <a:lstStyle/>
          <a:p>
            <a:r>
              <a:rPr lang="en-US" sz="4000" dirty="0" smtClean="0">
                <a:solidFill>
                  <a:srgbClr val="000000"/>
                </a:solidFill>
              </a:rPr>
              <a:t>PAULING</a:t>
            </a:r>
            <a:endParaRPr lang="en-US" sz="4000" dirty="0">
              <a:solidFill>
                <a:srgbClr val="000000"/>
              </a:solidFill>
            </a:endParaRPr>
          </a:p>
        </p:txBody>
      </p:sp>
    </p:spTree>
    <p:extLst>
      <p:ext uri="{BB962C8B-B14F-4D97-AF65-F5344CB8AC3E}">
        <p14:creationId xmlns:p14="http://schemas.microsoft.com/office/powerpoint/2010/main" val="9397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7"/>
                                        </p:tgtEl>
                                      </p:cBhvr>
                                      <p:by x="150000" y="150000"/>
                                    </p:animScale>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228600" y="1828800"/>
            <a:ext cx="4142758" cy="5029200"/>
          </a:xfrm>
          <a:prstGeom prst="rect">
            <a:avLst/>
          </a:prstGeom>
          <a:noFill/>
          <a:ln w="9525">
            <a:noFill/>
            <a:miter lim="800000"/>
            <a:headEnd/>
            <a:tailEnd/>
          </a:ln>
        </p:spPr>
      </p:pic>
      <p:sp>
        <p:nvSpPr>
          <p:cNvPr id="4" name="TextBox 3"/>
          <p:cNvSpPr txBox="1"/>
          <p:nvPr/>
        </p:nvSpPr>
        <p:spPr>
          <a:xfrm>
            <a:off x="4533900" y="2209800"/>
            <a:ext cx="4648200" cy="2800767"/>
          </a:xfrm>
          <a:prstGeom prst="rect">
            <a:avLst/>
          </a:prstGeom>
          <a:noFill/>
        </p:spPr>
        <p:txBody>
          <a:bodyPr wrap="square" rtlCol="0">
            <a:spAutoFit/>
          </a:bodyPr>
          <a:lstStyle/>
          <a:p>
            <a:r>
              <a:rPr lang="en-US" sz="4400" dirty="0" smtClean="0"/>
              <a:t>FYI: You are </a:t>
            </a:r>
            <a:r>
              <a:rPr lang="en-US" sz="4400" u="sng" dirty="0" smtClean="0"/>
              <a:t>all</a:t>
            </a:r>
            <a:r>
              <a:rPr lang="en-US" sz="4400" dirty="0" smtClean="0"/>
              <a:t>  the great grandchildren of Linus Pauling !!!</a:t>
            </a:r>
            <a:endParaRPr lang="en-US" sz="4400" dirty="0"/>
          </a:p>
        </p:txBody>
      </p:sp>
      <p:sp>
        <p:nvSpPr>
          <p:cNvPr id="5" name="Rectangle 4"/>
          <p:cNvSpPr/>
          <p:nvPr/>
        </p:nvSpPr>
        <p:spPr>
          <a:xfrm>
            <a:off x="0" y="228600"/>
            <a:ext cx="9144000" cy="1077218"/>
          </a:xfrm>
          <a:prstGeom prst="rect">
            <a:avLst/>
          </a:prstGeom>
          <a:solidFill>
            <a:srgbClr val="FFFF00"/>
          </a:solidFill>
        </p:spPr>
        <p:txBody>
          <a:bodyPr wrap="square">
            <a:spAutoFit/>
          </a:bodyPr>
          <a:lstStyle/>
          <a:p>
            <a:r>
              <a:rPr lang="en-US" sz="3200" dirty="0" smtClean="0">
                <a:solidFill>
                  <a:srgbClr val="000000"/>
                </a:solidFill>
              </a:rPr>
              <a:t> Keen </a:t>
            </a:r>
            <a:r>
              <a:rPr lang="en-US" sz="2800" dirty="0" smtClean="0">
                <a:solidFill>
                  <a:srgbClr val="000000"/>
                </a:solidFill>
              </a:rPr>
              <a:t>intuition </a:t>
            </a:r>
            <a:r>
              <a:rPr lang="en-US" sz="2800" dirty="0">
                <a:solidFill>
                  <a:srgbClr val="000000"/>
                </a:solidFill>
              </a:rPr>
              <a:t>+ mathematical rigor + outside the </a:t>
            </a:r>
            <a:r>
              <a:rPr lang="en-US" sz="2800" dirty="0" smtClean="0">
                <a:solidFill>
                  <a:srgbClr val="000000"/>
                </a:solidFill>
              </a:rPr>
              <a:t>box thinking </a:t>
            </a:r>
            <a:r>
              <a:rPr lang="en-US" sz="2800" dirty="0" smtClean="0">
                <a:solidFill>
                  <a:srgbClr val="000000"/>
                </a:solidFill>
              </a:rPr>
              <a:t>+ he’s </a:t>
            </a:r>
            <a:r>
              <a:rPr lang="en-US" sz="2800" dirty="0" smtClean="0">
                <a:solidFill>
                  <a:srgbClr val="000000"/>
                </a:solidFill>
              </a:rPr>
              <a:t>was a really nice guy and an inspired </a:t>
            </a:r>
            <a:r>
              <a:rPr lang="en-US" sz="2800" dirty="0" smtClean="0">
                <a:solidFill>
                  <a:srgbClr val="000000"/>
                </a:solidFill>
              </a:rPr>
              <a:t>teacher</a:t>
            </a:r>
            <a:r>
              <a:rPr lang="en-US" sz="3200" dirty="0" smtClean="0">
                <a:solidFill>
                  <a:srgbClr val="000000"/>
                </a:solidFill>
              </a:rPr>
              <a:t>!</a:t>
            </a:r>
            <a:endParaRPr lang="en-US" sz="3200" dirty="0">
              <a:solidFill>
                <a:srgbClr val="000000"/>
              </a:solidFill>
            </a:endParaRPr>
          </a:p>
        </p:txBody>
      </p:sp>
    </p:spTree>
    <p:extLst>
      <p:ext uri="{BB962C8B-B14F-4D97-AF65-F5344CB8AC3E}">
        <p14:creationId xmlns:p14="http://schemas.microsoft.com/office/powerpoint/2010/main" val="16638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ges.pomona.edu/~wes04747/chem164/MolZoo/EB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1" y="133431"/>
            <a:ext cx="3048000" cy="3374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auling"/>
          <p:cNvPicPr>
            <a:picLocks noChangeAspect="1" noChangeArrowheads="1"/>
          </p:cNvPicPr>
          <p:nvPr/>
        </p:nvPicPr>
        <p:blipFill>
          <a:blip r:embed="rId4" cstate="print"/>
          <a:srcRect/>
          <a:stretch>
            <a:fillRect/>
          </a:stretch>
        </p:blipFill>
        <p:spPr bwMode="auto">
          <a:xfrm>
            <a:off x="314325" y="133431"/>
            <a:ext cx="2971800" cy="3607687"/>
          </a:xfrm>
          <a:prstGeom prst="rect">
            <a:avLst/>
          </a:prstGeom>
          <a:noFill/>
          <a:ln w="9525">
            <a:noFill/>
            <a:miter lim="800000"/>
            <a:headEnd/>
            <a:tailEnd/>
          </a:ln>
        </p:spPr>
      </p:pic>
      <p:sp>
        <p:nvSpPr>
          <p:cNvPr id="3" name="TextBox 2"/>
          <p:cNvSpPr txBox="1"/>
          <p:nvPr/>
        </p:nvSpPr>
        <p:spPr>
          <a:xfrm>
            <a:off x="4114801" y="3657600"/>
            <a:ext cx="4724399" cy="1415772"/>
          </a:xfrm>
          <a:prstGeom prst="rect">
            <a:avLst/>
          </a:prstGeom>
          <a:noFill/>
        </p:spPr>
        <p:txBody>
          <a:bodyPr wrap="square" rtlCol="0">
            <a:spAutoFit/>
          </a:bodyPr>
          <a:lstStyle/>
          <a:p>
            <a:r>
              <a:rPr lang="en-US" sz="3200" dirty="0" smtClean="0"/>
              <a:t>E. Bright Wilson</a:t>
            </a:r>
          </a:p>
          <a:p>
            <a:r>
              <a:rPr lang="en-US" dirty="0" smtClean="0"/>
              <a:t> Harvard University, Chemistry</a:t>
            </a:r>
          </a:p>
          <a:p>
            <a:pPr marL="285750" indent="-285750">
              <a:buFont typeface="Arial" pitchFamily="34" charset="0"/>
              <a:buChar char="•"/>
            </a:pPr>
            <a:r>
              <a:rPr lang="en-US" dirty="0" smtClean="0"/>
              <a:t>National Medal of Science 1975</a:t>
            </a:r>
          </a:p>
          <a:p>
            <a:pPr marL="285750" indent="-285750">
              <a:buFont typeface="Arial" pitchFamily="34" charset="0"/>
              <a:buChar char="•"/>
            </a:pPr>
            <a:r>
              <a:rPr lang="en-US" dirty="0" smtClean="0"/>
              <a:t>T.W. Richards Endowed Chair </a:t>
            </a:r>
            <a:endParaRPr lang="en-US" dirty="0"/>
          </a:p>
        </p:txBody>
      </p:sp>
      <p:sp>
        <p:nvSpPr>
          <p:cNvPr id="6" name="TextBox 5"/>
          <p:cNvSpPr txBox="1"/>
          <p:nvPr/>
        </p:nvSpPr>
        <p:spPr>
          <a:xfrm>
            <a:off x="23813" y="3962400"/>
            <a:ext cx="3938588" cy="1692771"/>
          </a:xfrm>
          <a:prstGeom prst="rect">
            <a:avLst/>
          </a:prstGeom>
          <a:noFill/>
        </p:spPr>
        <p:txBody>
          <a:bodyPr wrap="square" rtlCol="0">
            <a:spAutoFit/>
          </a:bodyPr>
          <a:lstStyle/>
          <a:p>
            <a:r>
              <a:rPr lang="en-US" sz="3200" dirty="0" smtClean="0"/>
              <a:t>Linus Pauling</a:t>
            </a:r>
          </a:p>
          <a:p>
            <a:r>
              <a:rPr lang="en-US" dirty="0" smtClean="0"/>
              <a:t>Cal Tech, Chemistry </a:t>
            </a:r>
          </a:p>
          <a:p>
            <a:pPr marL="285750" indent="-285750">
              <a:buFont typeface="Arial" pitchFamily="34" charset="0"/>
              <a:buChar char="•"/>
            </a:pPr>
            <a:r>
              <a:rPr lang="en-US" dirty="0" smtClean="0"/>
              <a:t>Nobel Prize in Chemistry 1954</a:t>
            </a:r>
          </a:p>
          <a:p>
            <a:pPr marL="285750" indent="-285750">
              <a:buFont typeface="Arial" pitchFamily="34" charset="0"/>
              <a:buChar char="•"/>
            </a:pPr>
            <a:r>
              <a:rPr lang="en-US" dirty="0" smtClean="0"/>
              <a:t>Nobel Peace Prize 1962</a:t>
            </a:r>
          </a:p>
          <a:p>
            <a:pPr marL="285750" indent="-285750">
              <a:buFont typeface="Arial" pitchFamily="34" charset="0"/>
              <a:buChar char="•"/>
            </a:pPr>
            <a:endParaRPr lang="en-US" dirty="0"/>
          </a:p>
        </p:txBody>
      </p:sp>
      <p:cxnSp>
        <p:nvCxnSpPr>
          <p:cNvPr id="7" name="Straight Arrow Connector 6"/>
          <p:cNvCxnSpPr/>
          <p:nvPr/>
        </p:nvCxnSpPr>
        <p:spPr bwMode="auto">
          <a:xfrm>
            <a:off x="3276600" y="213360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7467600" y="2019381"/>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023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ademictree.org/photo/cache.06811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0975"/>
            <a:ext cx="3962398"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252912"/>
            <a:ext cx="4114800" cy="1200329"/>
          </a:xfrm>
          <a:prstGeom prst="rect">
            <a:avLst/>
          </a:prstGeom>
          <a:noFill/>
        </p:spPr>
        <p:txBody>
          <a:bodyPr wrap="square" rtlCol="0">
            <a:spAutoFit/>
          </a:bodyPr>
          <a:lstStyle/>
          <a:p>
            <a:r>
              <a:rPr lang="en-US" sz="3600" dirty="0" smtClean="0"/>
              <a:t>R. L. </a:t>
            </a:r>
            <a:r>
              <a:rPr lang="en-US" sz="3600" dirty="0" err="1" smtClean="0"/>
              <a:t>Kuczkowski</a:t>
            </a:r>
            <a:endParaRPr lang="en-US" sz="3600" dirty="0" smtClean="0"/>
          </a:p>
          <a:p>
            <a:r>
              <a:rPr lang="en-US" dirty="0" smtClean="0"/>
              <a:t>University of Michigan, Chemistry</a:t>
            </a:r>
          </a:p>
          <a:p>
            <a:r>
              <a:rPr lang="en-US" dirty="0" smtClean="0"/>
              <a:t>Department Chair </a:t>
            </a:r>
            <a:endParaRPr lang="en-US" dirty="0"/>
          </a:p>
        </p:txBody>
      </p:sp>
      <p:cxnSp>
        <p:nvCxnSpPr>
          <p:cNvPr id="4" name="Straight Arrow Connector 3"/>
          <p:cNvCxnSpPr/>
          <p:nvPr/>
        </p:nvCxnSpPr>
        <p:spPr bwMode="auto">
          <a:xfrm>
            <a:off x="3809999" y="2171595"/>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3" name="TextBox 2"/>
          <p:cNvSpPr txBox="1"/>
          <p:nvPr/>
        </p:nvSpPr>
        <p:spPr>
          <a:xfrm>
            <a:off x="4495800" y="3514248"/>
            <a:ext cx="4800600" cy="1477328"/>
          </a:xfrm>
          <a:prstGeom prst="rect">
            <a:avLst/>
          </a:prstGeom>
          <a:noFill/>
        </p:spPr>
        <p:txBody>
          <a:bodyPr wrap="square" rtlCol="0">
            <a:spAutoFit/>
          </a:bodyPr>
          <a:lstStyle/>
          <a:p>
            <a:r>
              <a:rPr lang="en-US" sz="3600" dirty="0" smtClean="0"/>
              <a:t>‘Doc’ Fong</a:t>
            </a:r>
          </a:p>
          <a:p>
            <a:r>
              <a:rPr lang="en-US" dirty="0" smtClean="0"/>
              <a:t>Senior Chemist</a:t>
            </a:r>
          </a:p>
          <a:p>
            <a:r>
              <a:rPr lang="en-US" dirty="0" smtClean="0"/>
              <a:t>SUNY Alfred State Chemistry</a:t>
            </a:r>
          </a:p>
          <a:p>
            <a:r>
              <a:rPr lang="en-US" dirty="0" smtClean="0"/>
              <a:t> (and nut case)</a:t>
            </a:r>
            <a:endParaRPr lang="en-US" dirty="0"/>
          </a:p>
        </p:txBody>
      </p:sp>
      <p:cxnSp>
        <p:nvCxnSpPr>
          <p:cNvPr id="7" name="Straight Arrow Connector 6"/>
          <p:cNvCxnSpPr/>
          <p:nvPr/>
        </p:nvCxnSpPr>
        <p:spPr bwMode="auto">
          <a:xfrm>
            <a:off x="7086600" y="1905000"/>
            <a:ext cx="671512"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11" name="TextBox 10"/>
          <p:cNvSpPr txBox="1"/>
          <p:nvPr/>
        </p:nvSpPr>
        <p:spPr>
          <a:xfrm>
            <a:off x="7696200" y="1524000"/>
            <a:ext cx="1752600" cy="646331"/>
          </a:xfrm>
          <a:prstGeom prst="rect">
            <a:avLst/>
          </a:prstGeom>
          <a:noFill/>
        </p:spPr>
        <p:txBody>
          <a:bodyPr wrap="square" rtlCol="0">
            <a:spAutoFit/>
          </a:bodyPr>
          <a:lstStyle/>
          <a:p>
            <a:r>
              <a:rPr lang="en-US" sz="3600" dirty="0" smtClean="0"/>
              <a:t>YOU !</a:t>
            </a:r>
            <a:endParaRPr lang="en-US" sz="3600" dirty="0"/>
          </a:p>
        </p:txBody>
      </p:sp>
      <p:pic>
        <p:nvPicPr>
          <p:cNvPr id="19458" name="Picture 2" descr="C:\Users\fong\Pictures\GetPersonaPhoto.jpg"/>
          <p:cNvPicPr>
            <a:picLocks noChangeAspect="1" noChangeArrowheads="1"/>
          </p:cNvPicPr>
          <p:nvPr/>
        </p:nvPicPr>
        <p:blipFill>
          <a:blip r:embed="rId4" cstate="print"/>
          <a:srcRect/>
          <a:stretch>
            <a:fillRect/>
          </a:stretch>
        </p:blipFill>
        <p:spPr bwMode="auto">
          <a:xfrm>
            <a:off x="4495800" y="914400"/>
            <a:ext cx="2514600" cy="2514600"/>
          </a:xfrm>
          <a:prstGeom prst="rect">
            <a:avLst/>
          </a:prstGeom>
          <a:noFill/>
        </p:spPr>
      </p:pic>
    </p:spTree>
    <p:extLst>
      <p:ext uri="{BB962C8B-B14F-4D97-AF65-F5344CB8AC3E}">
        <p14:creationId xmlns:p14="http://schemas.microsoft.com/office/powerpoint/2010/main" val="22510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dissolve">
                                      <p:cBhvr>
                                        <p:cTn id="23" dur="500"/>
                                        <p:tgtEl>
                                          <p:spTgt spid="194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a:t>Problems with Pauling Valence Bond (LCAO) Model: </a:t>
            </a:r>
            <a:r>
              <a:rPr lang="en-US" sz="4000" smtClean="0"/>
              <a:t>1955</a:t>
            </a:r>
            <a:endParaRPr lang="en-US" sz="4000"/>
          </a:p>
        </p:txBody>
      </p:sp>
      <p:sp>
        <p:nvSpPr>
          <p:cNvPr id="61443" name="Text Box 3"/>
          <p:cNvSpPr txBox="1">
            <a:spLocks noChangeArrowheads="1"/>
          </p:cNvSpPr>
          <p:nvPr/>
        </p:nvSpPr>
        <p:spPr bwMode="auto">
          <a:xfrm>
            <a:off x="1143000" y="1600200"/>
            <a:ext cx="7239000" cy="3477875"/>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sz="4000" dirty="0">
                <a:solidFill>
                  <a:srgbClr val="FF0066"/>
                </a:solidFill>
                <a:effectLst>
                  <a:outerShdw blurRad="38100" dist="38100" dir="2700000" algn="tl">
                    <a:srgbClr val="C0C0C0"/>
                  </a:outerShdw>
                </a:effectLst>
              </a:rPr>
              <a:t>Fails to provide procedure to determine the numeric details of molecular energy and spectra  </a:t>
            </a:r>
          </a:p>
          <a:p>
            <a:pPr>
              <a:spcBef>
                <a:spcPct val="50000"/>
              </a:spcBef>
              <a:buFont typeface="Wingdings" pitchFamily="2" charset="2"/>
              <a:buNone/>
            </a:pPr>
            <a:r>
              <a:rPr lang="en-US" sz="4000" i="1" dirty="0">
                <a:solidFill>
                  <a:srgbClr val="000000"/>
                </a:solidFill>
                <a:effectLst>
                  <a:outerShdw blurRad="38100" dist="38100" dir="2700000" algn="tl">
                    <a:srgbClr val="C0C0C0"/>
                  </a:outerShdw>
                </a:effectLst>
              </a:rPr>
              <a:t>translation…can’t compute a stinking </a:t>
            </a:r>
            <a:r>
              <a:rPr lang="en-US" sz="4000" i="1" dirty="0" smtClean="0">
                <a:solidFill>
                  <a:srgbClr val="000000"/>
                </a:solidFill>
                <a:effectLst>
                  <a:outerShdw blurRad="38100" dist="38100" dir="2700000" algn="tl">
                    <a:srgbClr val="C0C0C0"/>
                  </a:outerShdw>
                </a:effectLst>
              </a:rPr>
              <a:t>thing</a:t>
            </a:r>
            <a:endParaRPr lang="en-US" sz="4000" i="1" dirty="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a:t>Problems with Pauling Valence Bond (LCAO) Model: </a:t>
            </a:r>
            <a:r>
              <a:rPr lang="en-US" sz="4000" smtClean="0"/>
              <a:t>1955</a:t>
            </a:r>
            <a:endParaRPr lang="en-US" sz="4000"/>
          </a:p>
        </p:txBody>
      </p:sp>
      <p:sp>
        <p:nvSpPr>
          <p:cNvPr id="61443" name="Text Box 3"/>
          <p:cNvSpPr txBox="1">
            <a:spLocks noChangeArrowheads="1"/>
          </p:cNvSpPr>
          <p:nvPr/>
        </p:nvSpPr>
        <p:spPr bwMode="auto">
          <a:xfrm>
            <a:off x="1143000" y="1600200"/>
            <a:ext cx="7239000" cy="4708981"/>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sz="3600" dirty="0" smtClean="0">
                <a:solidFill>
                  <a:srgbClr val="FF0066"/>
                </a:solidFill>
                <a:effectLst>
                  <a:outerShdw blurRad="38100" dist="38100" dir="2700000" algn="tl">
                    <a:srgbClr val="C0C0C0"/>
                  </a:outerShdw>
                </a:effectLst>
              </a:rPr>
              <a:t>Doesn’t </a:t>
            </a:r>
            <a:r>
              <a:rPr lang="en-US" sz="3600" dirty="0">
                <a:solidFill>
                  <a:srgbClr val="FF0066"/>
                </a:solidFill>
                <a:effectLst>
                  <a:outerShdw blurRad="38100" dist="38100" dir="2700000" algn="tl">
                    <a:srgbClr val="C0C0C0"/>
                  </a:outerShdw>
                </a:effectLst>
              </a:rPr>
              <a:t>allow  adjustments for changes of atoms bonded to the central atom</a:t>
            </a:r>
          </a:p>
          <a:p>
            <a:pPr>
              <a:spcBef>
                <a:spcPct val="50000"/>
              </a:spcBef>
              <a:buFont typeface="Wingdings" pitchFamily="2" charset="2"/>
              <a:buNone/>
            </a:pPr>
            <a:r>
              <a:rPr lang="en-US" sz="3600" i="1" dirty="0">
                <a:solidFill>
                  <a:srgbClr val="000000"/>
                </a:solidFill>
                <a:effectLst>
                  <a:outerShdw blurRad="38100" dist="38100" dir="2700000" algn="tl">
                    <a:srgbClr val="C0C0C0"/>
                  </a:outerShdw>
                </a:effectLst>
              </a:rPr>
              <a:t>Example: can’t distinguish electronic shape or density of CH</a:t>
            </a:r>
            <a:r>
              <a:rPr lang="en-US" sz="3600" i="1" baseline="-25000" dirty="0">
                <a:solidFill>
                  <a:srgbClr val="000000"/>
                </a:solidFill>
                <a:effectLst>
                  <a:outerShdw blurRad="38100" dist="38100" dir="2700000" algn="tl">
                    <a:srgbClr val="C0C0C0"/>
                  </a:outerShdw>
                </a:effectLst>
              </a:rPr>
              <a:t>4 </a:t>
            </a:r>
            <a:r>
              <a:rPr lang="en-US" sz="3600" i="1" dirty="0" err="1">
                <a:solidFill>
                  <a:srgbClr val="000000"/>
                </a:solidFill>
                <a:effectLst>
                  <a:outerShdw blurRad="38100" dist="38100" dir="2700000" algn="tl">
                    <a:srgbClr val="C0C0C0"/>
                  </a:outerShdw>
                </a:effectLst>
              </a:rPr>
              <a:t>vs</a:t>
            </a:r>
            <a:r>
              <a:rPr lang="en-US" sz="3600" i="1" dirty="0">
                <a:solidFill>
                  <a:srgbClr val="000000"/>
                </a:solidFill>
                <a:effectLst>
                  <a:outerShdw blurRad="38100" dist="38100" dir="2700000" algn="tl">
                    <a:srgbClr val="C0C0C0"/>
                  </a:outerShdw>
                </a:effectLst>
              </a:rPr>
              <a:t> CF</a:t>
            </a:r>
            <a:r>
              <a:rPr lang="en-US" sz="3600" i="1" baseline="-25000" dirty="0">
                <a:solidFill>
                  <a:srgbClr val="000000"/>
                </a:solidFill>
                <a:effectLst>
                  <a:outerShdw blurRad="38100" dist="38100" dir="2700000" algn="tl">
                    <a:srgbClr val="C0C0C0"/>
                  </a:outerShdw>
                </a:effectLst>
              </a:rPr>
              <a:t>4</a:t>
            </a:r>
            <a:r>
              <a:rPr lang="en-US" sz="3600" i="1" dirty="0">
                <a:solidFill>
                  <a:srgbClr val="000000"/>
                </a:solidFill>
                <a:effectLst>
                  <a:outerShdw blurRad="38100" dist="38100" dir="2700000" algn="tl">
                    <a:srgbClr val="C0C0C0"/>
                  </a:outerShdw>
                </a:effectLst>
              </a:rPr>
              <a:t> except with `</a:t>
            </a:r>
            <a:r>
              <a:rPr lang="en-US" sz="3600" i="1" dirty="0" err="1">
                <a:solidFill>
                  <a:srgbClr val="000000"/>
                </a:solidFill>
                <a:effectLst>
                  <a:outerShdw blurRad="38100" dist="38100" dir="2700000" algn="tl">
                    <a:srgbClr val="C0C0C0"/>
                  </a:outerShdw>
                </a:effectLst>
              </a:rPr>
              <a:t>electronegativity</a:t>
            </a:r>
            <a:r>
              <a:rPr lang="en-US" sz="3600" i="1" dirty="0">
                <a:solidFill>
                  <a:srgbClr val="000000"/>
                </a:solidFill>
                <a:effectLst>
                  <a:outerShdw blurRad="38100" dist="38100" dir="2700000" algn="tl">
                    <a:srgbClr val="C0C0C0"/>
                  </a:outerShdw>
                </a:effectLst>
              </a:rPr>
              <a:t>’ and vague sketches</a:t>
            </a:r>
          </a:p>
          <a:p>
            <a:pPr>
              <a:spcBef>
                <a:spcPct val="50000"/>
              </a:spcBef>
              <a:buFont typeface="Wingdings" pitchFamily="2" charset="2"/>
              <a:buNone/>
            </a:pPr>
            <a:endParaRPr lang="en-US" sz="2000" i="1" dirty="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Pauling_Vit_C_Book_Cover"/>
          <p:cNvPicPr>
            <a:picLocks noChangeAspect="1" noChangeArrowheads="1"/>
          </p:cNvPicPr>
          <p:nvPr/>
        </p:nvPicPr>
        <p:blipFill>
          <a:blip r:embed="rId2" cstate="print"/>
          <a:srcRect/>
          <a:stretch>
            <a:fillRect/>
          </a:stretch>
        </p:blipFill>
        <p:spPr bwMode="auto">
          <a:xfrm>
            <a:off x="5105400" y="2362200"/>
            <a:ext cx="4267200" cy="4267200"/>
          </a:xfrm>
          <a:prstGeom prst="rect">
            <a:avLst/>
          </a:prstGeom>
          <a:noFill/>
        </p:spPr>
      </p:pic>
      <p:pic>
        <p:nvPicPr>
          <p:cNvPr id="8" name="Picture 14" descr="pauling"/>
          <p:cNvPicPr>
            <a:picLocks noChangeAspect="1" noChangeArrowheads="1"/>
          </p:cNvPicPr>
          <p:nvPr/>
        </p:nvPicPr>
        <p:blipFill>
          <a:blip r:embed="rId3" cstate="print"/>
          <a:srcRect/>
          <a:stretch>
            <a:fillRect/>
          </a:stretch>
        </p:blipFill>
        <p:spPr bwMode="auto">
          <a:xfrm>
            <a:off x="0" y="152400"/>
            <a:ext cx="1981200" cy="2405125"/>
          </a:xfrm>
          <a:prstGeom prst="rect">
            <a:avLst/>
          </a:prstGeom>
          <a:noFill/>
          <a:ln w="9525">
            <a:noFill/>
            <a:miter lim="800000"/>
            <a:headEnd/>
            <a:tailEnd/>
          </a:ln>
        </p:spPr>
      </p:pic>
      <p:sp>
        <p:nvSpPr>
          <p:cNvPr id="9" name="TextBox 8"/>
          <p:cNvSpPr txBox="1"/>
          <p:nvPr/>
        </p:nvSpPr>
        <p:spPr>
          <a:xfrm>
            <a:off x="2362200" y="228600"/>
            <a:ext cx="6781800" cy="1569660"/>
          </a:xfrm>
          <a:prstGeom prst="rect">
            <a:avLst/>
          </a:prstGeom>
          <a:noFill/>
        </p:spPr>
        <p:txBody>
          <a:bodyPr wrap="square" rtlCol="0">
            <a:spAutoFit/>
          </a:bodyPr>
          <a:lstStyle/>
          <a:p>
            <a:r>
              <a:rPr lang="en-US" sz="3200" dirty="0" smtClean="0"/>
              <a:t>So what !  I’m famous and my theory is still the go-to-theory for number-challenged organic chemists…”</a:t>
            </a:r>
            <a:endParaRPr lang="en-US" sz="3200" dirty="0"/>
          </a:p>
        </p:txBody>
      </p:sp>
      <p:pic>
        <p:nvPicPr>
          <p:cNvPr id="34818" name="Picture 2" descr="C:\Users\fong\Pictures\pauling 2.bmp"/>
          <p:cNvPicPr>
            <a:picLocks noChangeAspect="1" noChangeArrowheads="1"/>
          </p:cNvPicPr>
          <p:nvPr/>
        </p:nvPicPr>
        <p:blipFill>
          <a:blip r:embed="rId4" cstate="print"/>
          <a:srcRect/>
          <a:stretch>
            <a:fillRect/>
          </a:stretch>
        </p:blipFill>
        <p:spPr bwMode="auto">
          <a:xfrm>
            <a:off x="2819400" y="2590800"/>
            <a:ext cx="2971800" cy="3900487"/>
          </a:xfrm>
          <a:prstGeom prst="rect">
            <a:avLst/>
          </a:prstGeom>
          <a:noFill/>
        </p:spPr>
      </p:pic>
      <p:pic>
        <p:nvPicPr>
          <p:cNvPr id="34819" name="Picture 3" descr="C:\Users\fong\Pictures\pauling.png"/>
          <p:cNvPicPr>
            <a:picLocks noChangeAspect="1" noChangeArrowheads="1"/>
          </p:cNvPicPr>
          <p:nvPr/>
        </p:nvPicPr>
        <p:blipFill>
          <a:blip r:embed="rId5" cstate="print"/>
          <a:srcRect/>
          <a:stretch>
            <a:fillRect/>
          </a:stretch>
        </p:blipFill>
        <p:spPr bwMode="auto">
          <a:xfrm>
            <a:off x="152400" y="2590800"/>
            <a:ext cx="2661578" cy="3780006"/>
          </a:xfrm>
          <a:prstGeom prst="rect">
            <a:avLst/>
          </a:prstGeom>
          <a:noFill/>
        </p:spPr>
      </p:pic>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linds(horizontal)">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linds(horizont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45"/>
                                        </p:tgtEl>
                                        <p:attrNameLst>
                                          <p:attrName>style.visibility</p:attrName>
                                        </p:attrNameLst>
                                      </p:cBhvr>
                                      <p:to>
                                        <p:strVal val="visible"/>
                                      </p:to>
                                    </p:set>
                                    <p:animEffect transition="in" filter="blinds(horizontal)">
                                      <p:cBhvr>
                                        <p:cTn id="22"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LinusPaulingmiddle school"/>
          <p:cNvPicPr>
            <a:picLocks noChangeAspect="1" noChangeArrowheads="1"/>
          </p:cNvPicPr>
          <p:nvPr/>
        </p:nvPicPr>
        <p:blipFill>
          <a:blip r:embed="rId2" cstate="print"/>
          <a:srcRect/>
          <a:stretch>
            <a:fillRect/>
          </a:stretch>
        </p:blipFill>
        <p:spPr bwMode="auto">
          <a:xfrm>
            <a:off x="2133600" y="1981200"/>
            <a:ext cx="5486400" cy="4235116"/>
          </a:xfrm>
          <a:prstGeom prst="rect">
            <a:avLst/>
          </a:prstGeom>
          <a:noFill/>
        </p:spPr>
      </p:pic>
      <p:sp>
        <p:nvSpPr>
          <p:cNvPr id="61446" name="Text Box 6"/>
          <p:cNvSpPr txBox="1">
            <a:spLocks noChangeArrowheads="1"/>
          </p:cNvSpPr>
          <p:nvPr/>
        </p:nvSpPr>
        <p:spPr bwMode="auto">
          <a:xfrm>
            <a:off x="2286000" y="685800"/>
            <a:ext cx="5105400" cy="1169551"/>
          </a:xfrm>
          <a:prstGeom prst="rect">
            <a:avLst/>
          </a:prstGeom>
          <a:noFill/>
          <a:ln w="9525">
            <a:noFill/>
            <a:miter lim="800000"/>
            <a:headEnd/>
            <a:tailEnd/>
          </a:ln>
          <a:effectLst/>
        </p:spPr>
        <p:txBody>
          <a:bodyPr wrap="square">
            <a:spAutoFit/>
          </a:bodyPr>
          <a:lstStyle/>
          <a:p>
            <a:pPr>
              <a:spcBef>
                <a:spcPct val="50000"/>
              </a:spcBef>
            </a:pPr>
            <a:r>
              <a:rPr lang="en-US" sz="2800" dirty="0" err="1">
                <a:solidFill>
                  <a:srgbClr val="333399"/>
                </a:solidFill>
                <a:effectLst>
                  <a:outerShdw blurRad="38100" dist="38100" dir="2700000" algn="tl">
                    <a:srgbClr val="C0C0C0"/>
                  </a:outerShdw>
                </a:effectLst>
              </a:rPr>
              <a:t>Linus</a:t>
            </a:r>
            <a:r>
              <a:rPr lang="en-US" sz="2800" dirty="0">
                <a:solidFill>
                  <a:srgbClr val="333399"/>
                </a:solidFill>
                <a:effectLst>
                  <a:outerShdw blurRad="38100" dist="38100" dir="2700000" algn="tl">
                    <a:srgbClr val="C0C0C0"/>
                  </a:outerShdw>
                </a:effectLst>
              </a:rPr>
              <a:t> </a:t>
            </a:r>
            <a:r>
              <a:rPr lang="en-US" sz="2800" dirty="0" smtClean="0">
                <a:solidFill>
                  <a:srgbClr val="333399"/>
                </a:solidFill>
                <a:effectLst>
                  <a:outerShdw blurRad="38100" dist="38100" dir="2700000" algn="tl">
                    <a:srgbClr val="C0C0C0"/>
                  </a:outerShdw>
                </a:effectLst>
              </a:rPr>
              <a:t>Pauling Middle </a:t>
            </a:r>
            <a:r>
              <a:rPr lang="en-US" sz="2800" dirty="0">
                <a:solidFill>
                  <a:srgbClr val="333399"/>
                </a:solidFill>
                <a:effectLst>
                  <a:outerShdw blurRad="38100" dist="38100" dir="2700000" algn="tl">
                    <a:srgbClr val="C0C0C0"/>
                  </a:outerShdw>
                </a:effectLst>
              </a:rPr>
              <a:t>School</a:t>
            </a:r>
          </a:p>
          <a:p>
            <a:pPr>
              <a:spcBef>
                <a:spcPct val="50000"/>
              </a:spcBef>
            </a:pPr>
            <a:r>
              <a:rPr lang="en-US" sz="2800" dirty="0">
                <a:solidFill>
                  <a:srgbClr val="333399"/>
                </a:solidFill>
                <a:effectLst>
                  <a:outerShdw blurRad="38100" dist="38100" dir="2700000" algn="tl">
                    <a:srgbClr val="C0C0C0"/>
                  </a:outerShdw>
                </a:effectLst>
              </a:rPr>
              <a:t>Corvallis Ore.</a:t>
            </a: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534" y="964249"/>
            <a:ext cx="4373880" cy="369094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7" y="1108690"/>
            <a:ext cx="2995247" cy="2151766"/>
          </a:xfrm>
          <a:prstGeom prst="rect">
            <a:avLst/>
          </a:prstGeom>
        </p:spPr>
      </p:pic>
      <p:sp>
        <p:nvSpPr>
          <p:cNvPr id="4" name="Freeform 3"/>
          <p:cNvSpPr/>
          <p:nvPr/>
        </p:nvSpPr>
        <p:spPr>
          <a:xfrm>
            <a:off x="1542197" y="488658"/>
            <a:ext cx="2634018" cy="903414"/>
          </a:xfrm>
          <a:custGeom>
            <a:avLst/>
            <a:gdLst>
              <a:gd name="connsiteX0" fmla="*/ 0 w 2634018"/>
              <a:gd name="connsiteY0" fmla="*/ 903414 h 903414"/>
              <a:gd name="connsiteX1" fmla="*/ 477672 w 2634018"/>
              <a:gd name="connsiteY1" fmla="*/ 275617 h 903414"/>
              <a:gd name="connsiteX2" fmla="*/ 1446663 w 2634018"/>
              <a:gd name="connsiteY2" fmla="*/ 2661 h 903414"/>
              <a:gd name="connsiteX3" fmla="*/ 2279176 w 2634018"/>
              <a:gd name="connsiteY3" fmla="*/ 166435 h 903414"/>
              <a:gd name="connsiteX4" fmla="*/ 2634018 w 2634018"/>
              <a:gd name="connsiteY4" fmla="*/ 630458 h 903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018" h="903414">
                <a:moveTo>
                  <a:pt x="0" y="903414"/>
                </a:moveTo>
                <a:cubicBezTo>
                  <a:pt x="118281" y="664578"/>
                  <a:pt x="236562" y="425742"/>
                  <a:pt x="477672" y="275617"/>
                </a:cubicBezTo>
                <a:cubicBezTo>
                  <a:pt x="718782" y="125492"/>
                  <a:pt x="1146412" y="20858"/>
                  <a:pt x="1446663" y="2661"/>
                </a:cubicBezTo>
                <a:cubicBezTo>
                  <a:pt x="1746914" y="-15536"/>
                  <a:pt x="2081284" y="61802"/>
                  <a:pt x="2279176" y="166435"/>
                </a:cubicBezTo>
                <a:cubicBezTo>
                  <a:pt x="2477068" y="271068"/>
                  <a:pt x="2555543" y="450763"/>
                  <a:pt x="2634018" y="630458"/>
                </a:cubicBezTo>
              </a:path>
            </a:pathLst>
          </a:custGeom>
          <a:noFill/>
          <a:ln w="793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3733800"/>
            <a:ext cx="2667000" cy="1323439"/>
          </a:xfrm>
          <a:prstGeom prst="rect">
            <a:avLst/>
          </a:prstGeom>
          <a:noFill/>
        </p:spPr>
        <p:txBody>
          <a:bodyPr wrap="square" rtlCol="0">
            <a:spAutoFit/>
          </a:bodyPr>
          <a:lstStyle/>
          <a:p>
            <a:r>
              <a:rPr lang="en-US" sz="4000" dirty="0"/>
              <a:t>s</a:t>
            </a:r>
            <a:r>
              <a:rPr lang="en-US" sz="4000" dirty="0" smtClean="0"/>
              <a:t>+ </a:t>
            </a:r>
            <a:r>
              <a:rPr lang="en-US" sz="4000" dirty="0" err="1" smtClean="0"/>
              <a:t>p</a:t>
            </a:r>
            <a:r>
              <a:rPr lang="en-US" sz="4000" baseline="-25000" dirty="0" err="1" smtClean="0"/>
              <a:t>x</a:t>
            </a:r>
            <a:r>
              <a:rPr lang="en-US" sz="4000" dirty="0" smtClean="0"/>
              <a:t> +</a:t>
            </a:r>
            <a:r>
              <a:rPr lang="en-US" sz="4000" dirty="0" err="1" smtClean="0"/>
              <a:t>p</a:t>
            </a:r>
            <a:r>
              <a:rPr lang="en-US" sz="4000" baseline="-25000" dirty="0" err="1" smtClean="0"/>
              <a:t>y</a:t>
            </a:r>
            <a:r>
              <a:rPr lang="en-US" sz="4000" dirty="0" smtClean="0"/>
              <a:t> </a:t>
            </a:r>
          </a:p>
          <a:p>
            <a:r>
              <a:rPr lang="en-US" sz="4000" dirty="0" smtClean="0"/>
              <a:t>AO in </a:t>
            </a:r>
            <a:endParaRPr lang="en-US" sz="4000" dirty="0"/>
          </a:p>
        </p:txBody>
      </p:sp>
      <p:sp>
        <p:nvSpPr>
          <p:cNvPr id="6" name="TextBox 5"/>
          <p:cNvSpPr txBox="1"/>
          <p:nvPr/>
        </p:nvSpPr>
        <p:spPr>
          <a:xfrm>
            <a:off x="3276600" y="5020985"/>
            <a:ext cx="2667000" cy="1754326"/>
          </a:xfrm>
          <a:prstGeom prst="rect">
            <a:avLst/>
          </a:prstGeom>
          <a:noFill/>
        </p:spPr>
        <p:txBody>
          <a:bodyPr wrap="square" rtlCol="0">
            <a:spAutoFit/>
          </a:bodyPr>
          <a:lstStyle/>
          <a:p>
            <a:r>
              <a:rPr lang="en-US" sz="3600" dirty="0" smtClean="0"/>
              <a:t>Quantum Math Blender</a:t>
            </a:r>
            <a:endParaRPr lang="en-US" sz="36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186" y="1028204"/>
            <a:ext cx="3059539" cy="3059539"/>
          </a:xfrm>
          <a:prstGeom prst="rect">
            <a:avLst/>
          </a:prstGeom>
        </p:spPr>
      </p:pic>
      <p:sp>
        <p:nvSpPr>
          <p:cNvPr id="8" name="Freeform 7"/>
          <p:cNvSpPr/>
          <p:nvPr/>
        </p:nvSpPr>
        <p:spPr>
          <a:xfrm>
            <a:off x="4653887" y="602885"/>
            <a:ext cx="2415653" cy="884721"/>
          </a:xfrm>
          <a:custGeom>
            <a:avLst/>
            <a:gdLst>
              <a:gd name="connsiteX0" fmla="*/ 0 w 2415653"/>
              <a:gd name="connsiteY0" fmla="*/ 720948 h 884721"/>
              <a:gd name="connsiteX1" fmla="*/ 491319 w 2415653"/>
              <a:gd name="connsiteY1" fmla="*/ 79503 h 884721"/>
              <a:gd name="connsiteX2" fmla="*/ 1132764 w 2415653"/>
              <a:gd name="connsiteY2" fmla="*/ 24912 h 884721"/>
              <a:gd name="connsiteX3" fmla="*/ 1842447 w 2415653"/>
              <a:gd name="connsiteY3" fmla="*/ 215981 h 884721"/>
              <a:gd name="connsiteX4" fmla="*/ 2415653 w 2415653"/>
              <a:gd name="connsiteY4" fmla="*/ 884721 h 8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653" h="884721">
                <a:moveTo>
                  <a:pt x="0" y="720948"/>
                </a:moveTo>
                <a:cubicBezTo>
                  <a:pt x="151262" y="458228"/>
                  <a:pt x="302525" y="195509"/>
                  <a:pt x="491319" y="79503"/>
                </a:cubicBezTo>
                <a:cubicBezTo>
                  <a:pt x="680113" y="-36503"/>
                  <a:pt x="907576" y="2166"/>
                  <a:pt x="1132764" y="24912"/>
                </a:cubicBezTo>
                <a:cubicBezTo>
                  <a:pt x="1357952" y="47658"/>
                  <a:pt x="1628632" y="72680"/>
                  <a:pt x="1842447" y="215981"/>
                </a:cubicBezTo>
                <a:cubicBezTo>
                  <a:pt x="2056262" y="359282"/>
                  <a:pt x="2235957" y="622001"/>
                  <a:pt x="2415653" y="884721"/>
                </a:cubicBezTo>
              </a:path>
            </a:pathLst>
          </a:custGeom>
          <a:noFill/>
          <a:ln w="7937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6613" y="4537370"/>
            <a:ext cx="2164641" cy="2230435"/>
          </a:xfrm>
          <a:prstGeom prst="rect">
            <a:avLst/>
          </a:prstGeom>
        </p:spPr>
      </p:pic>
      <p:sp>
        <p:nvSpPr>
          <p:cNvPr id="11" name="TextBox 10"/>
          <p:cNvSpPr txBox="1"/>
          <p:nvPr/>
        </p:nvSpPr>
        <p:spPr>
          <a:xfrm>
            <a:off x="5968055" y="4189896"/>
            <a:ext cx="3301756" cy="646331"/>
          </a:xfrm>
          <a:prstGeom prst="rect">
            <a:avLst/>
          </a:prstGeom>
          <a:noFill/>
        </p:spPr>
        <p:txBody>
          <a:bodyPr wrap="square" rtlCol="0">
            <a:spAutoFit/>
          </a:bodyPr>
          <a:lstStyle/>
          <a:p>
            <a:r>
              <a:rPr lang="en-US" sz="3600" dirty="0"/>
              <a:t>s</a:t>
            </a:r>
            <a:r>
              <a:rPr lang="en-US" sz="3600" dirty="0" smtClean="0"/>
              <a:t>p</a:t>
            </a:r>
            <a:r>
              <a:rPr lang="en-US" sz="3600" baseline="30000" dirty="0" smtClean="0"/>
              <a:t>2</a:t>
            </a:r>
            <a:r>
              <a:rPr lang="en-US" sz="3600" dirty="0" smtClean="0"/>
              <a:t> </a:t>
            </a:r>
            <a:r>
              <a:rPr lang="en-US" sz="3600" dirty="0" err="1" smtClean="0"/>
              <a:t>smoothy</a:t>
            </a:r>
            <a:r>
              <a:rPr lang="en-US" sz="3600" dirty="0" smtClean="0"/>
              <a:t> out</a:t>
            </a:r>
            <a:endParaRPr lang="en-US" sz="3600" dirty="0"/>
          </a:p>
        </p:txBody>
      </p:sp>
      <p:pic>
        <p:nvPicPr>
          <p:cNvPr id="12" name="Picture 12"/>
          <p:cNvPicPr>
            <a:picLocks noChangeAspect="1" noChangeArrowheads="1"/>
          </p:cNvPicPr>
          <p:nvPr/>
        </p:nvPicPr>
        <p:blipFill>
          <a:blip r:embed="rId7" cstate="print"/>
          <a:srcRect/>
          <a:stretch>
            <a:fillRect/>
          </a:stretch>
        </p:blipFill>
        <p:spPr bwMode="auto">
          <a:xfrm>
            <a:off x="228600" y="5115996"/>
            <a:ext cx="2454987" cy="1435100"/>
          </a:xfrm>
          <a:prstGeom prst="rect">
            <a:avLst/>
          </a:prstGeom>
          <a:noFill/>
        </p:spPr>
      </p:pic>
      <p:sp>
        <p:nvSpPr>
          <p:cNvPr id="13" name="TextBox 12"/>
          <p:cNvSpPr txBox="1"/>
          <p:nvPr/>
        </p:nvSpPr>
        <p:spPr>
          <a:xfrm>
            <a:off x="152400" y="0"/>
            <a:ext cx="11125200" cy="584775"/>
          </a:xfrm>
          <a:prstGeom prst="rect">
            <a:avLst/>
          </a:prstGeom>
          <a:noFill/>
        </p:spPr>
        <p:txBody>
          <a:bodyPr wrap="square" rtlCol="0">
            <a:spAutoFit/>
          </a:bodyPr>
          <a:lstStyle/>
          <a:p>
            <a:r>
              <a:rPr lang="en-US" sz="3200" dirty="0" smtClean="0"/>
              <a:t>Hybridization is like using a blender……</a:t>
            </a:r>
            <a:endParaRPr lang="en-US" sz="3200" dirty="0"/>
          </a:p>
        </p:txBody>
      </p:sp>
    </p:spTree>
    <p:extLst>
      <p:ext uri="{BB962C8B-B14F-4D97-AF65-F5344CB8AC3E}">
        <p14:creationId xmlns:p14="http://schemas.microsoft.com/office/powerpoint/2010/main" val="17533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nobelprizes.com/nobel/chemistry/images/john_pople.gif"/>
          <p:cNvPicPr>
            <a:picLocks noChangeAspect="1" noChangeArrowheads="1"/>
          </p:cNvPicPr>
          <p:nvPr/>
        </p:nvPicPr>
        <p:blipFill>
          <a:blip r:embed="rId3" cstate="print"/>
          <a:srcRect/>
          <a:stretch>
            <a:fillRect/>
          </a:stretch>
        </p:blipFill>
        <p:spPr bwMode="auto">
          <a:xfrm>
            <a:off x="914400" y="609600"/>
            <a:ext cx="2362200" cy="3743864"/>
          </a:xfrm>
          <a:prstGeom prst="rect">
            <a:avLst/>
          </a:prstGeom>
          <a:noFill/>
        </p:spPr>
      </p:pic>
      <p:sp>
        <p:nvSpPr>
          <p:cNvPr id="5" name="TextBox 4"/>
          <p:cNvSpPr txBox="1"/>
          <p:nvPr/>
        </p:nvSpPr>
        <p:spPr>
          <a:xfrm>
            <a:off x="0" y="4419600"/>
            <a:ext cx="3886200" cy="1815882"/>
          </a:xfrm>
          <a:prstGeom prst="rect">
            <a:avLst/>
          </a:prstGeom>
          <a:noFill/>
        </p:spPr>
        <p:txBody>
          <a:bodyPr wrap="square" rtlCol="0">
            <a:spAutoFit/>
          </a:bodyPr>
          <a:lstStyle/>
          <a:p>
            <a:pPr>
              <a:buFont typeface="Arial" pitchFamily="34" charset="0"/>
              <a:buChar char="•"/>
            </a:pPr>
            <a:r>
              <a:rPr lang="en-US" sz="2800" dirty="0" smtClean="0"/>
              <a:t>Professor John </a:t>
            </a:r>
            <a:r>
              <a:rPr lang="en-US" sz="2800" dirty="0" err="1" smtClean="0"/>
              <a:t>Pople</a:t>
            </a:r>
            <a:endParaRPr lang="en-US" sz="2800" dirty="0" smtClean="0"/>
          </a:p>
          <a:p>
            <a:r>
              <a:rPr lang="en-US" sz="2800" dirty="0" smtClean="0"/>
              <a:t>Northwestern University:</a:t>
            </a:r>
          </a:p>
          <a:p>
            <a:r>
              <a:rPr lang="en-US" sz="2800" dirty="0" smtClean="0"/>
              <a:t>gets it done….</a:t>
            </a:r>
          </a:p>
          <a:p>
            <a:r>
              <a:rPr lang="en-US" sz="2800" dirty="0" smtClean="0"/>
              <a:t>(tenure: 1965-2005)</a:t>
            </a:r>
            <a:endParaRPr lang="en-US" sz="2800" dirty="0"/>
          </a:p>
        </p:txBody>
      </p:sp>
      <p:sp>
        <p:nvSpPr>
          <p:cNvPr id="7" name="TextBox 6"/>
          <p:cNvSpPr txBox="1"/>
          <p:nvPr/>
        </p:nvSpPr>
        <p:spPr>
          <a:xfrm>
            <a:off x="4648200" y="0"/>
            <a:ext cx="4495800" cy="3170099"/>
          </a:xfrm>
          <a:prstGeom prst="rect">
            <a:avLst/>
          </a:prstGeom>
          <a:solidFill>
            <a:srgbClr val="FFFF00"/>
          </a:solidFill>
        </p:spPr>
        <p:txBody>
          <a:bodyPr wrap="square" rtlCol="0">
            <a:spAutoFit/>
          </a:bodyPr>
          <a:lstStyle/>
          <a:p>
            <a:r>
              <a:rPr lang="en-US" sz="4000" b="1" dirty="0" smtClean="0">
                <a:sym typeface="Symbol"/>
              </a:rPr>
              <a:t>Solve this for </a:t>
            </a:r>
            <a:r>
              <a:rPr lang="en-US" sz="4000" b="1" dirty="0" err="1" smtClean="0">
                <a:sym typeface="Symbol"/>
              </a:rPr>
              <a:t>c</a:t>
            </a:r>
            <a:r>
              <a:rPr lang="en-US" sz="4000" b="1" baseline="-25000" dirty="0" err="1" smtClean="0">
                <a:sym typeface="Symbol"/>
              </a:rPr>
              <a:t>ij</a:t>
            </a:r>
            <a:endParaRPr lang="en-US" sz="4000" b="1" dirty="0" smtClean="0">
              <a:sym typeface="Symbol"/>
            </a:endParaRPr>
          </a:p>
          <a:p>
            <a:r>
              <a:rPr lang="en-US" sz="4000" b="1" dirty="0" smtClean="0">
                <a:sym typeface="Symbol"/>
              </a:rPr>
              <a:t>= </a:t>
            </a:r>
            <a:r>
              <a:rPr lang="en-US" sz="4000" b="1" dirty="0" err="1" smtClean="0">
                <a:sym typeface="Symbol"/>
              </a:rPr>
              <a:t>c</a:t>
            </a:r>
            <a:r>
              <a:rPr lang="en-US" sz="4000" b="1" baseline="-25000" dirty="0" err="1" smtClean="0">
                <a:sym typeface="Symbol"/>
              </a:rPr>
              <a:t>ij</a:t>
            </a:r>
            <a:r>
              <a:rPr lang="en-US" sz="4000" b="1" dirty="0" smtClean="0">
                <a:sym typeface="Symbol"/>
              </a:rPr>
              <a:t> </a:t>
            </a:r>
            <a:r>
              <a:rPr lang="en-US" sz="4000" b="1" dirty="0" err="1" smtClean="0">
                <a:sym typeface="Symbol"/>
              </a:rPr>
              <a:t>AO</a:t>
            </a:r>
            <a:r>
              <a:rPr lang="en-US" sz="4000" b="1" baseline="-25000" dirty="0" err="1" smtClean="0">
                <a:sym typeface="Symbol"/>
              </a:rPr>
              <a:t>ij</a:t>
            </a:r>
            <a:r>
              <a:rPr lang="en-US" sz="4000" b="1" dirty="0" smtClean="0"/>
              <a:t> </a:t>
            </a:r>
          </a:p>
          <a:p>
            <a:endParaRPr lang="en-US" sz="4000" b="1" dirty="0" smtClean="0"/>
          </a:p>
          <a:p>
            <a:pPr>
              <a:buFont typeface="Symbol"/>
              <a:buChar char="¶"/>
            </a:pPr>
            <a:r>
              <a:rPr lang="en-US" sz="4000" b="1" u="sng" dirty="0" smtClean="0"/>
              <a:t>&lt;</a:t>
            </a:r>
            <a:r>
              <a:rPr lang="en-US" sz="4000" b="1" u="sng" dirty="0" smtClean="0">
                <a:sym typeface="Symbol"/>
              </a:rPr>
              <a:t>|H|</a:t>
            </a:r>
            <a:r>
              <a:rPr lang="en-US" sz="4000" b="1" dirty="0" smtClean="0">
                <a:sym typeface="Symbol"/>
              </a:rPr>
              <a:t>&gt;  = 0  </a:t>
            </a:r>
            <a:r>
              <a:rPr lang="en-US" sz="4000" b="1" dirty="0" err="1" smtClean="0">
                <a:sym typeface="Symbol"/>
              </a:rPr>
              <a:t>c</a:t>
            </a:r>
            <a:r>
              <a:rPr lang="en-US" sz="4000" b="1" baseline="-25000" dirty="0" err="1" smtClean="0">
                <a:sym typeface="Symbol"/>
              </a:rPr>
              <a:t>ij</a:t>
            </a:r>
            <a:r>
              <a:rPr lang="en-US" sz="4000" b="1" dirty="0" smtClean="0">
                <a:sym typeface="Symbol"/>
              </a:rPr>
              <a:t>   </a:t>
            </a:r>
          </a:p>
          <a:p>
            <a:r>
              <a:rPr lang="en-US" sz="4000" b="1" dirty="0" smtClean="0">
                <a:sym typeface="Symbol"/>
              </a:rPr>
              <a:t>     </a:t>
            </a:r>
            <a:r>
              <a:rPr lang="en-US" sz="4000" b="1" dirty="0" err="1" smtClean="0">
                <a:sym typeface="Symbol"/>
              </a:rPr>
              <a:t>c</a:t>
            </a:r>
            <a:r>
              <a:rPr lang="en-US" sz="4000" b="1" baseline="-25000" dirty="0" err="1" smtClean="0">
                <a:sym typeface="Symbol"/>
              </a:rPr>
              <a:t>ij</a:t>
            </a:r>
            <a:endParaRPr lang="en-US" sz="4000" b="1" dirty="0"/>
          </a:p>
        </p:txBody>
      </p:sp>
      <p:sp>
        <p:nvSpPr>
          <p:cNvPr id="8" name="TextBox 7"/>
          <p:cNvSpPr txBox="1"/>
          <p:nvPr/>
        </p:nvSpPr>
        <p:spPr>
          <a:xfrm>
            <a:off x="4038600" y="3352800"/>
            <a:ext cx="5257800" cy="1754326"/>
          </a:xfrm>
          <a:prstGeom prst="rect">
            <a:avLst/>
          </a:prstGeom>
          <a:noFill/>
        </p:spPr>
        <p:txBody>
          <a:bodyPr wrap="square" rtlCol="0">
            <a:spAutoFit/>
          </a:bodyPr>
          <a:lstStyle/>
          <a:p>
            <a:r>
              <a:rPr lang="en-US" sz="3600" dirty="0" smtClean="0"/>
              <a:t>The Big </a:t>
            </a:r>
            <a:r>
              <a:rPr lang="en-US" sz="3600" dirty="0" err="1" smtClean="0"/>
              <a:t>Kahuna</a:t>
            </a:r>
            <a:r>
              <a:rPr lang="en-US" sz="3600" dirty="0" smtClean="0"/>
              <a:t> of the modern Numerical MO approach</a:t>
            </a:r>
            <a:endParaRPr lang="en-US" sz="3600" dirty="0"/>
          </a:p>
        </p:txBody>
      </p:sp>
      <p:sp>
        <p:nvSpPr>
          <p:cNvPr id="10" name="TextBox 9"/>
          <p:cNvSpPr txBox="1"/>
          <p:nvPr/>
        </p:nvSpPr>
        <p:spPr>
          <a:xfrm>
            <a:off x="3886200" y="5257800"/>
            <a:ext cx="5257800" cy="1323439"/>
          </a:xfrm>
          <a:prstGeom prst="rect">
            <a:avLst/>
          </a:prstGeom>
          <a:noFill/>
        </p:spPr>
        <p:txBody>
          <a:bodyPr wrap="square" rtlCol="0">
            <a:spAutoFit/>
          </a:bodyPr>
          <a:lstStyle/>
          <a:p>
            <a:pPr>
              <a:buFont typeface="Arial" pitchFamily="34" charset="0"/>
              <a:buChar char="•"/>
            </a:pPr>
            <a:r>
              <a:rPr lang="en-US" sz="4000" dirty="0" smtClean="0">
                <a:solidFill>
                  <a:srgbClr val="FF0000"/>
                </a:solidFill>
              </a:rPr>
              <a:t>Aka: the God of Quantum Computation</a:t>
            </a:r>
          </a:p>
        </p:txBody>
      </p:sp>
      <p:sp>
        <p:nvSpPr>
          <p:cNvPr id="13" name="TextBox 12"/>
          <p:cNvSpPr txBox="1"/>
          <p:nvPr/>
        </p:nvSpPr>
        <p:spPr>
          <a:xfrm>
            <a:off x="533400" y="0"/>
            <a:ext cx="3962400" cy="584775"/>
          </a:xfrm>
          <a:prstGeom prst="rect">
            <a:avLst/>
          </a:prstGeom>
          <a:noFill/>
        </p:spPr>
        <p:txBody>
          <a:bodyPr wrap="square" rtlCol="0">
            <a:spAutoFit/>
          </a:bodyPr>
          <a:lstStyle/>
          <a:p>
            <a:r>
              <a:rPr lang="en-US" sz="3200" b="1" dirty="0" smtClean="0">
                <a:solidFill>
                  <a:srgbClr val="FF0000"/>
                </a:solidFill>
              </a:rPr>
              <a:t>THE `FINAL’ SOLUTION</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dissolve">
                                      <p:cBhvr>
                                        <p:cTn id="12" dur="500"/>
                                        <p:tgtEl>
                                          <p:spTgt spid="174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obelprize.org/nobel_prizes/chemistry/laureates/1998/pople-award.jpg"/>
          <p:cNvPicPr>
            <a:picLocks noChangeAspect="1" noChangeArrowheads="1"/>
          </p:cNvPicPr>
          <p:nvPr/>
        </p:nvPicPr>
        <p:blipFill>
          <a:blip r:embed="rId3" cstate="print"/>
          <a:srcRect/>
          <a:stretch>
            <a:fillRect/>
          </a:stretch>
        </p:blipFill>
        <p:spPr bwMode="auto">
          <a:xfrm>
            <a:off x="381000" y="152400"/>
            <a:ext cx="3362325" cy="5660480"/>
          </a:xfrm>
          <a:prstGeom prst="rect">
            <a:avLst/>
          </a:prstGeom>
          <a:noFill/>
        </p:spPr>
      </p:pic>
      <p:sp>
        <p:nvSpPr>
          <p:cNvPr id="6" name="TextBox 5"/>
          <p:cNvSpPr txBox="1"/>
          <p:nvPr/>
        </p:nvSpPr>
        <p:spPr>
          <a:xfrm>
            <a:off x="4038600" y="381000"/>
            <a:ext cx="4648200" cy="2492990"/>
          </a:xfrm>
          <a:prstGeom prst="rect">
            <a:avLst/>
          </a:prstGeom>
          <a:noFill/>
        </p:spPr>
        <p:txBody>
          <a:bodyPr wrap="square" rtlCol="0">
            <a:spAutoFit/>
          </a:bodyPr>
          <a:lstStyle/>
          <a:p>
            <a:r>
              <a:rPr lang="en-US" sz="2800" dirty="0" smtClean="0"/>
              <a:t>John A. </a:t>
            </a:r>
            <a:r>
              <a:rPr lang="en-US" sz="2800" dirty="0" err="1" smtClean="0"/>
              <a:t>Pople</a:t>
            </a:r>
            <a:r>
              <a:rPr lang="en-US" sz="2800" dirty="0" smtClean="0"/>
              <a:t> wins the Nobel Prize in Chemistry, 1998  </a:t>
            </a:r>
            <a:r>
              <a:rPr lang="en-US" sz="3200" i="1" dirty="0" smtClean="0">
                <a:solidFill>
                  <a:srgbClr val="FF0000"/>
                </a:solidFill>
              </a:rPr>
              <a:t>"for his development of computational methods in quantum chemistry".</a:t>
            </a:r>
            <a:endParaRPr lang="en-US" sz="3200" i="1" dirty="0">
              <a:solidFill>
                <a:srgbClr val="FF0000"/>
              </a:solidFill>
            </a:endParaRPr>
          </a:p>
        </p:txBody>
      </p:sp>
      <p:pic>
        <p:nvPicPr>
          <p:cNvPr id="17414" name="Picture 6" descr="http://www.hal-pc.org/journal/2007/07_june/images/0607IntelChipGraphic.jpg"/>
          <p:cNvPicPr>
            <a:picLocks noChangeAspect="1" noChangeArrowheads="1"/>
          </p:cNvPicPr>
          <p:nvPr/>
        </p:nvPicPr>
        <p:blipFill>
          <a:blip r:embed="rId4" cstate="print"/>
          <a:srcRect/>
          <a:stretch>
            <a:fillRect/>
          </a:stretch>
        </p:blipFill>
        <p:spPr bwMode="auto">
          <a:xfrm>
            <a:off x="4114800" y="2895600"/>
            <a:ext cx="2813379" cy="2581275"/>
          </a:xfrm>
          <a:prstGeom prst="rect">
            <a:avLst/>
          </a:prstGeom>
          <a:noFill/>
        </p:spPr>
      </p:pic>
      <p:sp>
        <p:nvSpPr>
          <p:cNvPr id="12" name="TextBox 11"/>
          <p:cNvSpPr txBox="1"/>
          <p:nvPr/>
        </p:nvSpPr>
        <p:spPr>
          <a:xfrm>
            <a:off x="6934200" y="3505200"/>
            <a:ext cx="1981200" cy="1569660"/>
          </a:xfrm>
          <a:prstGeom prst="rect">
            <a:avLst/>
          </a:prstGeom>
          <a:noFill/>
        </p:spPr>
        <p:txBody>
          <a:bodyPr wrap="square" rtlCol="0">
            <a:spAutoFit/>
          </a:bodyPr>
          <a:lstStyle/>
          <a:p>
            <a:r>
              <a:rPr lang="en-US" sz="2400" dirty="0" smtClean="0"/>
              <a:t>His un-named, but critical co-conspirator….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linds(horizontal)">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omputational-chemistry.co.uk/images/spartan_screenshot_benzene.jpg"/>
          <p:cNvPicPr>
            <a:picLocks noChangeAspect="1" noChangeArrowheads="1"/>
          </p:cNvPicPr>
          <p:nvPr/>
        </p:nvPicPr>
        <p:blipFill>
          <a:blip r:embed="rId3" cstate="print"/>
          <a:srcRect/>
          <a:stretch>
            <a:fillRect/>
          </a:stretch>
        </p:blipFill>
        <p:spPr bwMode="auto">
          <a:xfrm>
            <a:off x="381000" y="1600200"/>
            <a:ext cx="4762500" cy="3810000"/>
          </a:xfrm>
          <a:prstGeom prst="rect">
            <a:avLst/>
          </a:prstGeom>
          <a:noFill/>
        </p:spPr>
      </p:pic>
      <p:pic>
        <p:nvPicPr>
          <p:cNvPr id="26628" name="Picture 4" descr="http://t3.gstatic.com/images?q=tbn:ANd9GcR-GoWRTCEm1_FjA2dY_cRGh6z67n-DyROZT_pRMDamXeawUQPfRRY7C3XSRw"/>
          <p:cNvPicPr>
            <a:picLocks noChangeAspect="1" noChangeArrowheads="1"/>
          </p:cNvPicPr>
          <p:nvPr/>
        </p:nvPicPr>
        <p:blipFill>
          <a:blip r:embed="rId4" cstate="print"/>
          <a:srcRect/>
          <a:stretch>
            <a:fillRect/>
          </a:stretch>
        </p:blipFill>
        <p:spPr bwMode="auto">
          <a:xfrm>
            <a:off x="5486400" y="1676400"/>
            <a:ext cx="2971800" cy="4220588"/>
          </a:xfrm>
          <a:prstGeom prst="rect">
            <a:avLst/>
          </a:prstGeom>
          <a:noFill/>
        </p:spPr>
      </p:pic>
      <p:sp>
        <p:nvSpPr>
          <p:cNvPr id="5" name="TextBox 4"/>
          <p:cNvSpPr txBox="1"/>
          <p:nvPr/>
        </p:nvSpPr>
        <p:spPr>
          <a:xfrm>
            <a:off x="533400" y="228600"/>
            <a:ext cx="8153400" cy="1015663"/>
          </a:xfrm>
          <a:prstGeom prst="rect">
            <a:avLst/>
          </a:prstGeom>
          <a:noFill/>
        </p:spPr>
        <p:txBody>
          <a:bodyPr wrap="square" rtlCol="0">
            <a:spAutoFit/>
          </a:bodyPr>
          <a:lstStyle/>
          <a:p>
            <a:r>
              <a:rPr lang="en-US" sz="3200" dirty="0" smtClean="0"/>
              <a:t>2015: Molecular </a:t>
            </a:r>
            <a:r>
              <a:rPr lang="en-US" sz="2800" dirty="0" smtClean="0"/>
              <a:t>Orbital Modeling done via `a black box’ with garden variety laptops</a:t>
            </a:r>
            <a:endParaRPr lang="en-US" sz="2800" dirty="0"/>
          </a:p>
        </p:txBody>
      </p:sp>
      <p:sp>
        <p:nvSpPr>
          <p:cNvPr id="6" name="TextBox 5"/>
          <p:cNvSpPr txBox="1"/>
          <p:nvPr/>
        </p:nvSpPr>
        <p:spPr>
          <a:xfrm>
            <a:off x="914400" y="5562600"/>
            <a:ext cx="3124200" cy="646331"/>
          </a:xfrm>
          <a:prstGeom prst="rect">
            <a:avLst/>
          </a:prstGeom>
          <a:noFill/>
        </p:spPr>
        <p:txBody>
          <a:bodyPr wrap="square" rtlCol="0">
            <a:spAutoFit/>
          </a:bodyPr>
          <a:lstStyle/>
          <a:p>
            <a:r>
              <a:rPr lang="en-US" dirty="0" smtClean="0"/>
              <a:t>Demo ASC Spartan 8 `professional’ version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linds(horizontal)">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686800" cy="1143000"/>
          </a:xfrm>
        </p:spPr>
        <p:txBody>
          <a:bodyPr/>
          <a:lstStyle/>
          <a:p>
            <a:r>
              <a:rPr lang="en-US" sz="3200" b="1" dirty="0"/>
              <a:t>Hierarchy of electronic modeling methods</a:t>
            </a:r>
          </a:p>
        </p:txBody>
      </p:sp>
      <p:sp>
        <p:nvSpPr>
          <p:cNvPr id="64515" name="Text Box 3"/>
          <p:cNvSpPr txBox="1">
            <a:spLocks noChangeArrowheads="1"/>
          </p:cNvSpPr>
          <p:nvPr/>
        </p:nvSpPr>
        <p:spPr bwMode="auto">
          <a:xfrm>
            <a:off x="762000" y="1447800"/>
            <a:ext cx="5029200" cy="3277820"/>
          </a:xfrm>
          <a:prstGeom prst="rect">
            <a:avLst/>
          </a:prstGeom>
          <a:solidFill>
            <a:schemeClr val="bg1"/>
          </a:solidFill>
          <a:ln w="9525">
            <a:noFill/>
            <a:miter lim="800000"/>
            <a:headEnd/>
            <a:tailEnd/>
          </a:ln>
          <a:effectLst/>
        </p:spPr>
        <p:txBody>
          <a:bodyPr wrap="square">
            <a:spAutoFit/>
          </a:bodyPr>
          <a:lstStyle/>
          <a:p>
            <a:pPr>
              <a:spcBef>
                <a:spcPct val="50000"/>
              </a:spcBef>
              <a:buFont typeface="Wingdings" pitchFamily="2" charset="2"/>
              <a:buChar char="§"/>
            </a:pPr>
            <a:r>
              <a:rPr lang="en-US" sz="2000" dirty="0" err="1">
                <a:solidFill>
                  <a:srgbClr val="FF0000"/>
                </a:solidFill>
                <a:effectLst>
                  <a:outerShdw blurRad="38100" dist="38100" dir="2700000" algn="tl">
                    <a:srgbClr val="FFFFFF"/>
                  </a:outerShdw>
                </a:effectLst>
              </a:rPr>
              <a:t>Ab</a:t>
            </a:r>
            <a:r>
              <a:rPr lang="en-US" sz="2000" dirty="0">
                <a:solidFill>
                  <a:srgbClr val="FF0000"/>
                </a:solidFill>
                <a:effectLst>
                  <a:outerShdw blurRad="38100" dist="38100" dir="2700000" algn="tl">
                    <a:srgbClr val="FFFFFF"/>
                  </a:outerShdw>
                </a:effectLst>
              </a:rPr>
              <a:t> initio </a:t>
            </a:r>
            <a:r>
              <a:rPr lang="en-US" sz="2000" dirty="0" smtClean="0">
                <a:solidFill>
                  <a:srgbClr val="FF0000"/>
                </a:solidFill>
                <a:effectLst>
                  <a:outerShdw blurRad="38100" dist="38100" dir="2700000" algn="tl">
                    <a:srgbClr val="FFFFFF"/>
                  </a:outerShdw>
                </a:effectLst>
              </a:rPr>
              <a:t>methods (no assumptions about `field’ ..mostly for small, reactive molecules)</a:t>
            </a:r>
          </a:p>
          <a:p>
            <a:pPr>
              <a:spcBef>
                <a:spcPct val="50000"/>
              </a:spcBef>
              <a:buFont typeface="Wingdings" pitchFamily="2" charset="2"/>
              <a:buChar char="§"/>
            </a:pPr>
            <a:r>
              <a:rPr lang="en-US" sz="2000" dirty="0" smtClean="0">
                <a:solidFill>
                  <a:srgbClr val="FF0000"/>
                </a:solidFill>
                <a:effectLst>
                  <a:outerShdw blurRad="38100" dist="38100" dir="2700000" algn="tl">
                    <a:srgbClr val="FFFFFF"/>
                  </a:outerShdw>
                </a:effectLst>
              </a:rPr>
              <a:t>HF-SCF(</a:t>
            </a:r>
            <a:r>
              <a:rPr lang="en-US" sz="2000" dirty="0" err="1" smtClean="0">
                <a:solidFill>
                  <a:srgbClr val="FF0000"/>
                </a:solidFill>
                <a:effectLst>
                  <a:outerShdw blurRad="38100" dist="38100" dir="2700000" algn="tl">
                    <a:srgbClr val="FFFFFF"/>
                  </a:outerShdw>
                </a:effectLst>
              </a:rPr>
              <a:t>Hartree-Fock</a:t>
            </a:r>
            <a:r>
              <a:rPr lang="en-US" sz="2000" dirty="0" smtClean="0">
                <a:solidFill>
                  <a:srgbClr val="FF0000"/>
                </a:solidFill>
                <a:effectLst>
                  <a:outerShdw blurRad="38100" dist="38100" dir="2700000" algn="tl">
                    <a:srgbClr val="FFFFFF"/>
                  </a:outerShdw>
                </a:effectLst>
              </a:rPr>
              <a:t> Self-Consistent field model)***  Moeller-</a:t>
            </a:r>
            <a:r>
              <a:rPr lang="en-US" sz="2000" dirty="0" err="1" smtClean="0">
                <a:solidFill>
                  <a:srgbClr val="FF0000"/>
                </a:solidFill>
                <a:effectLst>
                  <a:outerShdw blurRad="38100" dist="38100" dir="2700000" algn="tl">
                    <a:srgbClr val="FFFFFF"/>
                  </a:outerShdw>
                </a:effectLst>
              </a:rPr>
              <a:t>Plesset</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r>
              <a:rPr lang="en-US" sz="2000" dirty="0" smtClean="0">
                <a:solidFill>
                  <a:srgbClr val="FF0000"/>
                </a:solidFill>
                <a:effectLst>
                  <a:outerShdw blurRad="38100" dist="38100" dir="2700000" algn="tl">
                    <a:srgbClr val="FFFFFF"/>
                  </a:outerShdw>
                </a:effectLst>
              </a:rPr>
              <a:t>Molecular Mechanical models</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r>
              <a:rPr lang="en-US" sz="2000" dirty="0">
                <a:solidFill>
                  <a:srgbClr val="FF0000"/>
                </a:solidFill>
                <a:effectLst>
                  <a:outerShdw blurRad="38100" dist="38100" dir="2700000" algn="tl">
                    <a:srgbClr val="FFFFFF"/>
                  </a:outerShdw>
                </a:effectLst>
              </a:rPr>
              <a:t>Extended </a:t>
            </a:r>
            <a:r>
              <a:rPr lang="en-US" sz="2000" dirty="0" err="1">
                <a:solidFill>
                  <a:srgbClr val="FF0000"/>
                </a:solidFill>
                <a:effectLst>
                  <a:outerShdw blurRad="38100" dist="38100" dir="2700000" algn="tl">
                    <a:srgbClr val="FFFFFF"/>
                  </a:outerShdw>
                </a:effectLst>
              </a:rPr>
              <a:t>Huckel</a:t>
            </a:r>
            <a:r>
              <a:rPr lang="en-US" sz="2000" dirty="0">
                <a:solidFill>
                  <a:srgbClr val="FF0000"/>
                </a:solidFill>
                <a:effectLst>
                  <a:outerShdw blurRad="38100" dist="38100" dir="2700000" algn="tl">
                    <a:srgbClr val="FFFFFF"/>
                  </a:outerShdw>
                </a:effectLst>
              </a:rPr>
              <a:t> (EHMO</a:t>
            </a:r>
            <a:r>
              <a:rPr lang="en-US" sz="2000" dirty="0" smtClean="0">
                <a:solidFill>
                  <a:srgbClr val="FF0000"/>
                </a:solidFill>
                <a:effectLst>
                  <a:outerShdw blurRad="38100" dist="38100" dir="2700000" algn="tl">
                    <a:srgbClr val="FFFFFF"/>
                  </a:outerShdw>
                </a:effectLst>
              </a:rPr>
              <a:t>)*</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r>
              <a:rPr lang="en-US" sz="2000" dirty="0">
                <a:solidFill>
                  <a:srgbClr val="FF0000"/>
                </a:solidFill>
                <a:effectLst>
                  <a:outerShdw blurRad="38100" dist="38100" dir="2700000" algn="tl">
                    <a:srgbClr val="FFFFFF"/>
                  </a:outerShdw>
                </a:effectLst>
              </a:rPr>
              <a:t>Simple </a:t>
            </a:r>
            <a:r>
              <a:rPr lang="en-US" sz="2000" dirty="0" err="1">
                <a:solidFill>
                  <a:srgbClr val="FF0000"/>
                </a:solidFill>
                <a:effectLst>
                  <a:outerShdw blurRad="38100" dist="38100" dir="2700000" algn="tl">
                    <a:srgbClr val="FFFFFF"/>
                  </a:outerShdw>
                </a:effectLst>
              </a:rPr>
              <a:t>Huckel</a:t>
            </a:r>
            <a:r>
              <a:rPr lang="en-US" sz="2000" dirty="0">
                <a:solidFill>
                  <a:srgbClr val="FF0000"/>
                </a:solidFill>
                <a:effectLst>
                  <a:outerShdw blurRad="38100" dist="38100" dir="2700000" algn="tl">
                    <a:srgbClr val="FFFFFF"/>
                  </a:outerShdw>
                </a:effectLst>
              </a:rPr>
              <a:t> (MO</a:t>
            </a:r>
            <a:r>
              <a:rPr lang="en-US" sz="2000" dirty="0" smtClean="0">
                <a:solidFill>
                  <a:srgbClr val="FF0000"/>
                </a:solidFill>
                <a:effectLst>
                  <a:outerShdw blurRad="38100" dist="38100" dir="2700000" algn="tl">
                    <a:srgbClr val="FFFFFF"/>
                  </a:outerShdw>
                </a:effectLst>
              </a:rPr>
              <a:t>)*</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endParaRPr lang="en-US" dirty="0">
              <a:effectLst>
                <a:outerShdw blurRad="38100" dist="38100" dir="2700000" algn="tl">
                  <a:srgbClr val="FFFFFF"/>
                </a:outerShdw>
              </a:effectLst>
            </a:endParaRPr>
          </a:p>
        </p:txBody>
      </p:sp>
      <p:sp>
        <p:nvSpPr>
          <p:cNvPr id="64516" name="Text Box 4"/>
          <p:cNvSpPr txBox="1">
            <a:spLocks noChangeArrowheads="1"/>
          </p:cNvSpPr>
          <p:nvPr/>
        </p:nvSpPr>
        <p:spPr bwMode="auto">
          <a:xfrm>
            <a:off x="838200" y="4724400"/>
            <a:ext cx="4953000" cy="1192213"/>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ü"/>
            </a:pPr>
            <a:r>
              <a:rPr lang="en-US" dirty="0">
                <a:effectLst>
                  <a:outerShdw blurRad="38100" dist="38100" dir="2700000" algn="tl">
                    <a:srgbClr val="FFFFFF"/>
                  </a:outerShdw>
                </a:effectLst>
              </a:rPr>
              <a:t>Pauling LCAO Valence bond method</a:t>
            </a:r>
          </a:p>
          <a:p>
            <a:pPr>
              <a:spcBef>
                <a:spcPct val="50000"/>
              </a:spcBef>
              <a:buFont typeface="Wingdings" pitchFamily="2" charset="2"/>
              <a:buChar char="ü"/>
            </a:pPr>
            <a:r>
              <a:rPr lang="en-US" dirty="0">
                <a:effectLst>
                  <a:outerShdw blurRad="38100" dist="38100" dir="2700000" algn="tl">
                    <a:srgbClr val="FFFFFF"/>
                  </a:outerShdw>
                </a:effectLst>
              </a:rPr>
              <a:t>Lewis Model</a:t>
            </a:r>
          </a:p>
          <a:p>
            <a:pPr>
              <a:spcBef>
                <a:spcPct val="50000"/>
              </a:spcBef>
              <a:buFont typeface="Wingdings" pitchFamily="2" charset="2"/>
              <a:buChar char="ü"/>
            </a:pPr>
            <a:r>
              <a:rPr lang="en-US" dirty="0">
                <a:effectLst>
                  <a:outerShdw blurRad="38100" dist="38100" dir="2700000" algn="tl">
                    <a:srgbClr val="FFFFFF"/>
                  </a:outerShdw>
                </a:effectLst>
              </a:rPr>
              <a:t>HONC</a:t>
            </a:r>
          </a:p>
        </p:txBody>
      </p:sp>
      <p:sp>
        <p:nvSpPr>
          <p:cNvPr id="64518" name="Text Box 6"/>
          <p:cNvSpPr txBox="1">
            <a:spLocks noChangeArrowheads="1"/>
          </p:cNvSpPr>
          <p:nvPr/>
        </p:nvSpPr>
        <p:spPr bwMode="auto">
          <a:xfrm>
            <a:off x="6096000" y="4876800"/>
            <a:ext cx="2362200" cy="641350"/>
          </a:xfrm>
          <a:prstGeom prst="rect">
            <a:avLst/>
          </a:prstGeom>
          <a:solidFill>
            <a:srgbClr val="CCFFFF"/>
          </a:solidFill>
          <a:ln w="9525">
            <a:noFill/>
            <a:miter lim="800000"/>
            <a:headEnd/>
            <a:tailEnd/>
          </a:ln>
          <a:effectLst/>
        </p:spPr>
        <p:txBody>
          <a:bodyPr>
            <a:spAutoFit/>
          </a:bodyPr>
          <a:lstStyle/>
          <a:p>
            <a:pPr>
              <a:spcBef>
                <a:spcPct val="50000"/>
              </a:spcBef>
            </a:pPr>
            <a:r>
              <a:rPr lang="en-US" dirty="0">
                <a:effectLst>
                  <a:outerShdw blurRad="38100" dist="38100" dir="2700000" algn="tl">
                    <a:srgbClr val="FFFFFF"/>
                  </a:outerShdw>
                </a:effectLst>
              </a:rPr>
              <a:t>Visual / intuitive methods</a:t>
            </a:r>
          </a:p>
        </p:txBody>
      </p:sp>
      <p:sp>
        <p:nvSpPr>
          <p:cNvPr id="64519" name="Text Box 7"/>
          <p:cNvSpPr txBox="1">
            <a:spLocks noChangeArrowheads="1"/>
          </p:cNvSpPr>
          <p:nvPr/>
        </p:nvSpPr>
        <p:spPr bwMode="auto">
          <a:xfrm>
            <a:off x="202870" y="779065"/>
            <a:ext cx="3200400" cy="461665"/>
          </a:xfrm>
          <a:prstGeom prst="rect">
            <a:avLst/>
          </a:prstGeom>
          <a:noFill/>
          <a:ln w="9525">
            <a:noFill/>
            <a:miter lim="800000"/>
            <a:headEnd/>
            <a:tailEnd/>
          </a:ln>
          <a:effectLst/>
        </p:spPr>
        <p:txBody>
          <a:bodyPr wrap="square">
            <a:spAutoFit/>
          </a:bodyPr>
          <a:lstStyle/>
          <a:p>
            <a:pPr>
              <a:spcBef>
                <a:spcPct val="50000"/>
              </a:spcBef>
            </a:pPr>
            <a:r>
              <a:rPr lang="en-US" sz="2400" dirty="0">
                <a:effectLst>
                  <a:outerShdw blurRad="38100" dist="38100" dir="2700000" algn="tl">
                    <a:srgbClr val="C0C0C0"/>
                  </a:outerShdw>
                </a:effectLst>
              </a:rPr>
              <a:t>Most rigorous</a:t>
            </a:r>
          </a:p>
        </p:txBody>
      </p:sp>
      <p:sp>
        <p:nvSpPr>
          <p:cNvPr id="64520" name="Text Box 8"/>
          <p:cNvSpPr txBox="1">
            <a:spLocks noChangeArrowheads="1"/>
          </p:cNvSpPr>
          <p:nvPr/>
        </p:nvSpPr>
        <p:spPr bwMode="auto">
          <a:xfrm>
            <a:off x="228600" y="5867400"/>
            <a:ext cx="2819400" cy="523220"/>
          </a:xfrm>
          <a:prstGeom prst="rect">
            <a:avLst/>
          </a:prstGeom>
          <a:noFill/>
          <a:ln w="9525">
            <a:noFill/>
            <a:miter lim="800000"/>
            <a:headEnd/>
            <a:tailEnd/>
          </a:ln>
          <a:effectLst/>
        </p:spPr>
        <p:txBody>
          <a:bodyPr wrap="square">
            <a:spAutoFit/>
          </a:bodyPr>
          <a:lstStyle/>
          <a:p>
            <a:pPr>
              <a:spcBef>
                <a:spcPct val="50000"/>
              </a:spcBef>
            </a:pPr>
            <a:r>
              <a:rPr lang="en-US" sz="2800" dirty="0">
                <a:effectLst>
                  <a:outerShdw blurRad="38100" dist="38100" dir="2700000" algn="tl">
                    <a:srgbClr val="C0C0C0"/>
                  </a:outerShdw>
                </a:effectLst>
              </a:rPr>
              <a:t>least rigorous</a:t>
            </a:r>
          </a:p>
        </p:txBody>
      </p:sp>
      <p:sp>
        <p:nvSpPr>
          <p:cNvPr id="64521" name="Line 9"/>
          <p:cNvSpPr>
            <a:spLocks noChangeShapeType="1"/>
          </p:cNvSpPr>
          <p:nvPr/>
        </p:nvSpPr>
        <p:spPr bwMode="auto">
          <a:xfrm flipV="1">
            <a:off x="457200" y="1981200"/>
            <a:ext cx="0" cy="3657600"/>
          </a:xfrm>
          <a:prstGeom prst="line">
            <a:avLst/>
          </a:prstGeom>
          <a:noFill/>
          <a:ln w="9525">
            <a:solidFill>
              <a:schemeClr val="tx1"/>
            </a:solidFill>
            <a:round/>
            <a:headEnd/>
            <a:tailEnd type="triangle" w="med" len="med"/>
          </a:ln>
          <a:effectLst/>
        </p:spPr>
        <p:txBody>
          <a:bodyPr/>
          <a:lstStyle/>
          <a:p>
            <a:endParaRPr lang="en-US"/>
          </a:p>
        </p:txBody>
      </p:sp>
      <p:sp>
        <p:nvSpPr>
          <p:cNvPr id="11" name="TextBox 10"/>
          <p:cNvSpPr txBox="1"/>
          <p:nvPr/>
        </p:nvSpPr>
        <p:spPr>
          <a:xfrm>
            <a:off x="304800" y="4191000"/>
            <a:ext cx="7086600" cy="461665"/>
          </a:xfrm>
          <a:prstGeom prst="rect">
            <a:avLst/>
          </a:prstGeom>
          <a:noFill/>
        </p:spPr>
        <p:txBody>
          <a:bodyPr wrap="square" rtlCol="0">
            <a:spAutoFit/>
          </a:bodyPr>
          <a:lstStyle/>
          <a:p>
            <a:r>
              <a:rPr lang="en-US" dirty="0" smtClean="0"/>
              <a:t>*</a:t>
            </a:r>
            <a:r>
              <a:rPr lang="en-US" sz="2400" b="0" i="1" dirty="0" smtClean="0"/>
              <a:t>Doc used these in the days of yore as grad student </a:t>
            </a:r>
            <a:endParaRPr lang="en-US" sz="2400" b="0" i="1" dirty="0"/>
          </a:p>
        </p:txBody>
      </p:sp>
      <p:sp>
        <p:nvSpPr>
          <p:cNvPr id="12" name="Rectangle 11"/>
          <p:cNvSpPr/>
          <p:nvPr/>
        </p:nvSpPr>
        <p:spPr>
          <a:xfrm>
            <a:off x="5257800" y="3048000"/>
            <a:ext cx="3733800" cy="1323439"/>
          </a:xfrm>
          <a:prstGeom prst="rect">
            <a:avLst/>
          </a:prstGeom>
        </p:spPr>
        <p:txBody>
          <a:bodyPr wrap="square">
            <a:spAutoFit/>
          </a:bodyPr>
          <a:lstStyle/>
          <a:p>
            <a:r>
              <a:rPr lang="en-US" dirty="0" smtClean="0">
                <a:solidFill>
                  <a:srgbClr val="FF0000"/>
                </a:solidFill>
                <a:effectLst>
                  <a:outerShdw blurRad="38100" dist="38100" dir="2700000" algn="tl">
                    <a:srgbClr val="FFFFFF"/>
                  </a:outerShdw>
                </a:effectLst>
              </a:rPr>
              <a:t>***</a:t>
            </a:r>
            <a:r>
              <a:rPr lang="en-US" sz="2000" dirty="0" smtClean="0">
                <a:solidFill>
                  <a:srgbClr val="FF0000"/>
                </a:solidFill>
                <a:effectLst>
                  <a:outerShdw blurRad="38100" dist="38100" dir="2700000" algn="tl">
                    <a:srgbClr val="FFFFFF"/>
                  </a:outerShdw>
                </a:effectLst>
              </a:rPr>
              <a:t>done by Spartan </a:t>
            </a:r>
            <a:r>
              <a:rPr lang="en-US" sz="2000" dirty="0" err="1" smtClean="0">
                <a:solidFill>
                  <a:srgbClr val="FF0000"/>
                </a:solidFill>
                <a:effectLst>
                  <a:outerShdw blurRad="38100" dist="38100" dir="2700000" algn="tl">
                    <a:srgbClr val="FFFFFF"/>
                  </a:outerShdw>
                </a:effectLst>
              </a:rPr>
              <a:t>Qchem</a:t>
            </a:r>
            <a:r>
              <a:rPr lang="en-US" sz="2000" dirty="0" smtClean="0">
                <a:solidFill>
                  <a:srgbClr val="FF0000"/>
                </a:solidFill>
                <a:effectLst>
                  <a:outerShdw blurRad="38100" dist="38100" dir="2700000" algn="tl">
                    <a:srgbClr val="FFFFFF"/>
                  </a:outerShdw>
                </a:effectLst>
              </a:rPr>
              <a:t> package in-house..can be a quantum moron and still use to good effect ($700)</a:t>
            </a:r>
            <a:endParaRPr lang="en-US" sz="2000" dirty="0"/>
          </a:p>
        </p:txBody>
      </p:sp>
      <p:sp>
        <p:nvSpPr>
          <p:cNvPr id="13" name="TextBox 12"/>
          <p:cNvSpPr txBox="1"/>
          <p:nvPr/>
        </p:nvSpPr>
        <p:spPr>
          <a:xfrm>
            <a:off x="5791200" y="1219200"/>
            <a:ext cx="3352800" cy="1815882"/>
          </a:xfrm>
          <a:prstGeom prst="rect">
            <a:avLst/>
          </a:prstGeom>
          <a:solidFill>
            <a:srgbClr val="FFFF00">
              <a:alpha val="39000"/>
            </a:srgbClr>
          </a:solidFill>
        </p:spPr>
        <p:txBody>
          <a:bodyPr wrap="square" rtlCol="0">
            <a:spAutoFit/>
          </a:bodyPr>
          <a:lstStyle/>
          <a:p>
            <a:r>
              <a:rPr lang="en-US" sz="2800" dirty="0" smtClean="0"/>
              <a:t>Computer-based , numerical methods:</a:t>
            </a:r>
          </a:p>
          <a:p>
            <a:r>
              <a:rPr lang="en-US" sz="2800" dirty="0" smtClean="0"/>
              <a:t>Molecular orbital methods (see p.19)</a:t>
            </a:r>
            <a:endParaRPr lang="en-US" sz="2800" dirty="0"/>
          </a:p>
        </p:txBody>
      </p:sp>
      <p:cxnSp>
        <p:nvCxnSpPr>
          <p:cNvPr id="15" name="Straight Connector 14"/>
          <p:cNvCxnSpPr/>
          <p:nvPr/>
        </p:nvCxnSpPr>
        <p:spPr bwMode="auto">
          <a:xfrm>
            <a:off x="228600" y="4648200"/>
            <a:ext cx="83820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rot="5400000">
            <a:off x="4686300" y="5524500"/>
            <a:ext cx="14478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6">
                                            <p:txEl>
                                              <p:pRg st="2" end="2"/>
                                            </p:txEl>
                                          </p:spTgt>
                                        </p:tgtEl>
                                        <p:attrNameLst>
                                          <p:attrName>style.visibility</p:attrName>
                                        </p:attrNameLst>
                                      </p:cBhvr>
                                      <p:to>
                                        <p:strVal val="visible"/>
                                      </p:to>
                                    </p:set>
                                    <p:animEffect transition="in" filter="blinds(horizontal)">
                                      <p:cBhvr>
                                        <p:cTn id="7" dur="500"/>
                                        <p:tgtEl>
                                          <p:spTgt spid="645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6">
                                            <p:txEl>
                                              <p:pRg st="1" end="1"/>
                                            </p:txEl>
                                          </p:spTgt>
                                        </p:tgtEl>
                                        <p:attrNameLst>
                                          <p:attrName>style.visibility</p:attrName>
                                        </p:attrNameLst>
                                      </p:cBhvr>
                                      <p:to>
                                        <p:strVal val="visible"/>
                                      </p:to>
                                    </p:set>
                                    <p:animEffect transition="in" filter="blinds(horizontal)">
                                      <p:cBhvr>
                                        <p:cTn id="12" dur="500"/>
                                        <p:tgtEl>
                                          <p:spTgt spid="64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4516">
                                            <p:txEl>
                                              <p:pRg st="0" end="0"/>
                                            </p:txEl>
                                          </p:spTgt>
                                        </p:tgtEl>
                                        <p:attrNameLst>
                                          <p:attrName>style.visibility</p:attrName>
                                        </p:attrNameLst>
                                      </p:cBhvr>
                                      <p:to>
                                        <p:strVal val="visible"/>
                                      </p:to>
                                    </p:set>
                                    <p:animEffect transition="in" filter="box(in)">
                                      <p:cBhvr>
                                        <p:cTn id="17" dur="500"/>
                                        <p:tgtEl>
                                          <p:spTgt spid="645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4518"/>
                                        </p:tgtEl>
                                        <p:attrNameLst>
                                          <p:attrName>style.visibility</p:attrName>
                                        </p:attrNameLst>
                                      </p:cBhvr>
                                      <p:to>
                                        <p:strVal val="visible"/>
                                      </p:to>
                                    </p:set>
                                    <p:animEffect transition="in" filter="blinds(horizontal)">
                                      <p:cBhvr>
                                        <p:cTn id="25" dur="500"/>
                                        <p:tgtEl>
                                          <p:spTgt spid="645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4515">
                                            <p:txEl>
                                              <p:pRg st="2" end="2"/>
                                            </p:txEl>
                                          </p:spTgt>
                                        </p:tgtEl>
                                        <p:attrNameLst>
                                          <p:attrName>style.visibility</p:attrName>
                                        </p:attrNameLst>
                                      </p:cBhvr>
                                      <p:to>
                                        <p:strVal val="visible"/>
                                      </p:to>
                                    </p:set>
                                    <p:animEffect transition="in" filter="box(in)">
                                      <p:cBhvr>
                                        <p:cTn id="35" dur="500"/>
                                        <p:tgtEl>
                                          <p:spTgt spid="64515">
                                            <p:txEl>
                                              <p:pRg st="2" end="2"/>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64515">
                                            <p:txEl>
                                              <p:pRg st="3" end="3"/>
                                            </p:txEl>
                                          </p:spTgt>
                                        </p:tgtEl>
                                        <p:attrNameLst>
                                          <p:attrName>style.visibility</p:attrName>
                                        </p:attrNameLst>
                                      </p:cBhvr>
                                      <p:to>
                                        <p:strVal val="visible"/>
                                      </p:to>
                                    </p:set>
                                    <p:animEffect transition="in" filter="box(in)">
                                      <p:cBhvr>
                                        <p:cTn id="38" dur="500"/>
                                        <p:tgtEl>
                                          <p:spTgt spid="64515">
                                            <p:txEl>
                                              <p:pRg st="3" end="3"/>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64515">
                                            <p:txEl>
                                              <p:pRg st="4" end="4"/>
                                            </p:txEl>
                                          </p:spTgt>
                                        </p:tgtEl>
                                        <p:attrNameLst>
                                          <p:attrName>style.visibility</p:attrName>
                                        </p:attrNameLst>
                                      </p:cBhvr>
                                      <p:to>
                                        <p:strVal val="visible"/>
                                      </p:to>
                                    </p:set>
                                    <p:animEffect transition="in" filter="box(in)">
                                      <p:cBhvr>
                                        <p:cTn id="41" dur="500"/>
                                        <p:tgtEl>
                                          <p:spTgt spid="645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51" dur="500"/>
                                        <p:tgtEl>
                                          <p:spTgt spid="6451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61"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11" grpId="0"/>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062103"/>
          </a:xfrm>
          <a:prstGeom prst="rect">
            <a:avLst/>
          </a:prstGeom>
          <a:noFill/>
        </p:spPr>
        <p:txBody>
          <a:bodyPr wrap="square" rtlCol="0">
            <a:spAutoFit/>
          </a:bodyPr>
          <a:lstStyle/>
          <a:p>
            <a:r>
              <a:rPr lang="en-US" sz="3200" dirty="0" smtClean="0"/>
              <a:t>“</a:t>
            </a:r>
            <a:r>
              <a:rPr lang="en-US" sz="3200" b="1" i="1" dirty="0" smtClean="0"/>
              <a:t>Real” Organic </a:t>
            </a:r>
            <a:r>
              <a:rPr lang="en-US" sz="3200" b="1" i="1" dirty="0" err="1" smtClean="0"/>
              <a:t>Chem</a:t>
            </a:r>
            <a:r>
              <a:rPr lang="en-US" sz="3200" b="1" i="1" dirty="0" smtClean="0"/>
              <a:t> Begins </a:t>
            </a:r>
            <a:r>
              <a:rPr lang="en-US" sz="3200" b="1" i="1" dirty="0" smtClean="0"/>
              <a:t>Monday </a:t>
            </a:r>
            <a:r>
              <a:rPr lang="en-US" sz="3200" b="1" i="1" dirty="0" smtClean="0"/>
              <a:t>9/14 !!!!:</a:t>
            </a:r>
            <a:r>
              <a:rPr lang="en-US" sz="3200" dirty="0" smtClean="0"/>
              <a:t> </a:t>
            </a:r>
          </a:p>
          <a:p>
            <a:r>
              <a:rPr lang="en-US" sz="3200" b="1" dirty="0" smtClean="0">
                <a:solidFill>
                  <a:srgbClr val="FF0000"/>
                </a:solidFill>
              </a:rPr>
              <a:t>Start Reading Chapter 3- </a:t>
            </a:r>
          </a:p>
          <a:p>
            <a:r>
              <a:rPr lang="en-US" sz="3200" b="1" dirty="0" smtClean="0">
                <a:solidFill>
                  <a:srgbClr val="FF0000"/>
                </a:solidFill>
              </a:rPr>
              <a:t>Organic Compounds: </a:t>
            </a:r>
            <a:r>
              <a:rPr lang="en-US" sz="3200" b="1" dirty="0" err="1" smtClean="0">
                <a:solidFill>
                  <a:srgbClr val="FF0000"/>
                </a:solidFill>
              </a:rPr>
              <a:t>Alkanes</a:t>
            </a:r>
            <a:r>
              <a:rPr lang="en-US" sz="3200" b="1" dirty="0" smtClean="0">
                <a:solidFill>
                  <a:srgbClr val="FF0000"/>
                </a:solidFill>
              </a:rPr>
              <a:t> and Their Stereo Chemistry   </a:t>
            </a:r>
            <a:endParaRPr lang="en-US" sz="3200" b="1" dirty="0">
              <a:solidFill>
                <a:srgbClr val="FF0000"/>
              </a:solidFill>
            </a:endParaRPr>
          </a:p>
        </p:txBody>
      </p:sp>
      <p:pic>
        <p:nvPicPr>
          <p:cNvPr id="20484" name="Picture 4" descr="http://i86.photobucket.com/albums/k116/sparky710/PGPrincess%20Stuff/Cats/ExcitedCat.jpg">
            <a:hlinkClick r:id="rId2"/>
          </p:cNvPr>
          <p:cNvPicPr>
            <a:picLocks noChangeAspect="1" noChangeArrowheads="1"/>
          </p:cNvPicPr>
          <p:nvPr/>
        </p:nvPicPr>
        <p:blipFill>
          <a:blip r:embed="rId3" cstate="print"/>
          <a:srcRect/>
          <a:stretch>
            <a:fillRect/>
          </a:stretch>
        </p:blipFill>
        <p:spPr bwMode="auto">
          <a:xfrm>
            <a:off x="2286000" y="1591053"/>
            <a:ext cx="5791200" cy="52669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0"/>
            <a:ext cx="3550920" cy="22164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7" y="1108690"/>
            <a:ext cx="2995247" cy="21517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04800"/>
            <a:ext cx="3059539" cy="3059539"/>
          </a:xfrm>
          <a:prstGeom prst="rect">
            <a:avLst/>
          </a:prstGeom>
        </p:spPr>
      </p:pic>
      <p:cxnSp>
        <p:nvCxnSpPr>
          <p:cNvPr id="6" name="Straight Arrow Connector 5"/>
          <p:cNvCxnSpPr>
            <a:stCxn id="3" idx="3"/>
          </p:cNvCxnSpPr>
          <p:nvPr/>
        </p:nvCxnSpPr>
        <p:spPr>
          <a:xfrm>
            <a:off x="2895600" y="2184573"/>
            <a:ext cx="685800"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36720" y="4191000"/>
            <a:ext cx="4526280" cy="1938992"/>
          </a:xfrm>
          <a:prstGeom prst="rect">
            <a:avLst/>
          </a:prstGeom>
          <a:noFill/>
        </p:spPr>
        <p:txBody>
          <a:bodyPr wrap="square" rtlCol="0">
            <a:spAutoFit/>
          </a:bodyPr>
          <a:lstStyle/>
          <a:p>
            <a:r>
              <a:rPr lang="en-US" sz="4000" dirty="0" smtClean="0"/>
              <a:t>Sometimes there’s an extra banana (or two)…what to do ?</a:t>
            </a:r>
            <a:endParaRPr lang="en-US" sz="4000" dirty="0"/>
          </a:p>
        </p:txBody>
      </p:sp>
      <p:sp>
        <p:nvSpPr>
          <p:cNvPr id="8" name="TextBox 7"/>
          <p:cNvSpPr txBox="1"/>
          <p:nvPr/>
        </p:nvSpPr>
        <p:spPr>
          <a:xfrm>
            <a:off x="685800" y="533400"/>
            <a:ext cx="2590800" cy="646331"/>
          </a:xfrm>
          <a:prstGeom prst="rect">
            <a:avLst/>
          </a:prstGeom>
          <a:noFill/>
        </p:spPr>
        <p:txBody>
          <a:bodyPr wrap="square" rtlCol="0">
            <a:spAutoFit/>
          </a:bodyPr>
          <a:lstStyle/>
          <a:p>
            <a:r>
              <a:rPr lang="en-US" sz="3600" dirty="0"/>
              <a:t>s</a:t>
            </a:r>
            <a:r>
              <a:rPr lang="en-US" sz="3600" dirty="0" smtClean="0"/>
              <a:t>  + </a:t>
            </a:r>
            <a:r>
              <a:rPr lang="en-US" sz="3600" dirty="0" err="1" smtClean="0"/>
              <a:t>p</a:t>
            </a:r>
            <a:r>
              <a:rPr lang="en-US" sz="3600" baseline="-25000" dirty="0" err="1" smtClean="0"/>
              <a:t>x</a:t>
            </a:r>
            <a:r>
              <a:rPr lang="en-US" sz="3600" dirty="0" smtClean="0"/>
              <a:t> + </a:t>
            </a:r>
            <a:r>
              <a:rPr lang="en-US" sz="3600" dirty="0" err="1" smtClean="0"/>
              <a:t>p</a:t>
            </a:r>
            <a:r>
              <a:rPr lang="en-US" sz="3600" baseline="-25000" dirty="0" err="1" smtClean="0"/>
              <a:t>y</a:t>
            </a:r>
            <a:endParaRPr lang="en-US" sz="3600" baseline="-25000" dirty="0"/>
          </a:p>
        </p:txBody>
      </p:sp>
      <p:sp>
        <p:nvSpPr>
          <p:cNvPr id="9" name="TextBox 8"/>
          <p:cNvSpPr txBox="1"/>
          <p:nvPr/>
        </p:nvSpPr>
        <p:spPr>
          <a:xfrm>
            <a:off x="6793339" y="990600"/>
            <a:ext cx="1588661" cy="707886"/>
          </a:xfrm>
          <a:prstGeom prst="rect">
            <a:avLst/>
          </a:prstGeom>
          <a:noFill/>
        </p:spPr>
        <p:txBody>
          <a:bodyPr wrap="square" rtlCol="0">
            <a:spAutoFit/>
          </a:bodyPr>
          <a:lstStyle/>
          <a:p>
            <a:r>
              <a:rPr lang="en-US" sz="4000" dirty="0" smtClean="0"/>
              <a:t>sp</a:t>
            </a:r>
            <a:r>
              <a:rPr lang="en-US" sz="4000" baseline="30000" dirty="0" smtClean="0"/>
              <a:t>2</a:t>
            </a:r>
            <a:endParaRPr lang="en-US" sz="4000" dirty="0"/>
          </a:p>
        </p:txBody>
      </p:sp>
    </p:spTree>
    <p:extLst>
      <p:ext uri="{BB962C8B-B14F-4D97-AF65-F5344CB8AC3E}">
        <p14:creationId xmlns:p14="http://schemas.microsoft.com/office/powerpoint/2010/main" val="28665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dirty="0"/>
              <a:t>Pi </a:t>
            </a:r>
            <a:r>
              <a:rPr lang="en-US" sz="4000" dirty="0" smtClean="0"/>
              <a:t>bonds: Pauling’s really great idea to use the </a:t>
            </a:r>
            <a:r>
              <a:rPr lang="en-US" sz="4000" smtClean="0"/>
              <a:t>`leftovers’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6174" name="ChemSketch" r:id="rId6" imgW="1286256" imgH="1124712" progId="ACD.ChemSketch.20">
                  <p:embed/>
                </p:oleObj>
              </mc:Choice>
              <mc:Fallback>
                <p:oleObj name="ChemSketch" r:id="rId6" imgW="1286256" imgH="1124712" progId="ACD.ChemSketch.20">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6175" name="ChemSketch" r:id="rId8" imgW="1246632" imgH="1216152" progId="ACD.ChemSketch.20">
                  <p:embed/>
                </p:oleObj>
              </mc:Choice>
              <mc:Fallback>
                <p:oleObj name="ChemSketch" r:id="rId8" imgW="1246632" imgH="1216152" progId="ACD.ChemSketch.20">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12324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4115" name="ChemSketch" r:id="rId6" imgW="2636520" imgH="426720" progId="ACD.ChemSketch.20">
                  <p:embed/>
                </p:oleObj>
              </mc:Choice>
              <mc:Fallback>
                <p:oleObj name="ChemSketch" r:id="rId6" imgW="2636520" imgH="426720" progId="ACD.ChemSketch.20">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p14="http://schemas.microsoft.com/office/powerpoint/2010/main" val="37695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233" y="0"/>
            <a:ext cx="4313533" cy="6858000"/>
          </a:xfrm>
          <a:prstGeom prst="rect">
            <a:avLst/>
          </a:prstGeom>
        </p:spPr>
      </p:pic>
    </p:spTree>
    <p:extLst>
      <p:ext uri="{BB962C8B-B14F-4D97-AF65-F5344CB8AC3E}">
        <p14:creationId xmlns:p14="http://schemas.microsoft.com/office/powerpoint/2010/main" val="1092692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233" y="0"/>
            <a:ext cx="4313533" cy="6858000"/>
          </a:xfrm>
          <a:prstGeom prst="rect">
            <a:avLst/>
          </a:prstGeom>
        </p:spPr>
      </p:pic>
    </p:spTree>
    <p:extLst>
      <p:ext uri="{BB962C8B-B14F-4D97-AF65-F5344CB8AC3E}">
        <p14:creationId xmlns:p14="http://schemas.microsoft.com/office/powerpoint/2010/main" val="245399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447800"/>
            <a:ext cx="7696200" cy="1569660"/>
          </a:xfrm>
          <a:prstGeom prst="rect">
            <a:avLst/>
          </a:prstGeom>
          <a:noFill/>
        </p:spPr>
        <p:txBody>
          <a:bodyPr wrap="square" rtlCol="0">
            <a:spAutoFit/>
          </a:bodyPr>
          <a:lstStyle/>
          <a:p>
            <a:r>
              <a:rPr lang="en-US" sz="4800" dirty="0" smtClean="0"/>
              <a:t>USING THE PAULING  MODEL:</a:t>
            </a:r>
          </a:p>
          <a:p>
            <a:r>
              <a:rPr lang="en-US" sz="4800" dirty="0" smtClean="0"/>
              <a:t>IN CLASS EXERCISE 3</a:t>
            </a:r>
            <a:endParaRPr lang="en-US" sz="4800" dirty="0"/>
          </a:p>
        </p:txBody>
      </p:sp>
    </p:spTree>
    <p:extLst>
      <p:ext uri="{BB962C8B-B14F-4D97-AF65-F5344CB8AC3E}">
        <p14:creationId xmlns:p14="http://schemas.microsoft.com/office/powerpoint/2010/main" val="285365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8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1025</Words>
  <Application>Microsoft Office PowerPoint</Application>
  <PresentationFormat>On-screen Show (4:3)</PresentationFormat>
  <Paragraphs>144</Paragraphs>
  <Slides>24</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Symbol</vt:lpstr>
      <vt:lpstr>Times New Roman</vt:lpstr>
      <vt:lpstr>Wingdings</vt:lpstr>
      <vt:lpstr>Office Theme</vt:lpstr>
      <vt:lpstr>ChemSketch</vt:lpstr>
      <vt:lpstr>PowerPoint Presentation</vt:lpstr>
      <vt:lpstr>PowerPoint Presentation</vt:lpstr>
      <vt:lpstr>PowerPoint Presentation</vt:lpstr>
      <vt:lpstr>Pi bonds: Pauling’s really great idea to use the `leftovers’</vt:lpstr>
      <vt:lpstr>Pi bonds: Pauling’s really great idea to use the `leftovers’ (cont.)</vt:lpstr>
      <vt:lpstr>PowerPoint Presentation</vt:lpstr>
      <vt:lpstr>PowerPoint Presentation</vt:lpstr>
      <vt:lpstr>PowerPoint Presentation</vt:lpstr>
      <vt:lpstr>How Pauling’s model `fixes’ the problems with Lewis model</vt:lpstr>
      <vt:lpstr>PowerPoint Presentation</vt:lpstr>
      <vt:lpstr>PowerPoint Presentation</vt:lpstr>
      <vt:lpstr>PowerPoint Presentation</vt:lpstr>
      <vt:lpstr>PowerPoint Presentation</vt:lpstr>
      <vt:lpstr>PowerPoint Presentation</vt:lpstr>
      <vt:lpstr>PowerPoint Presentation</vt:lpstr>
      <vt:lpstr>Problems with Pauling Valence Bond (LCAO) Model: 1955</vt:lpstr>
      <vt:lpstr>Problems with Pauling Valence Bond (LCAO) Model: 1955</vt:lpstr>
      <vt:lpstr>PowerPoint Presentation</vt:lpstr>
      <vt:lpstr>PowerPoint Presentation</vt:lpstr>
      <vt:lpstr>PowerPoint Presentation</vt:lpstr>
      <vt:lpstr>PowerPoint Presentation</vt:lpstr>
      <vt:lpstr>PowerPoint Presentation</vt:lpstr>
      <vt:lpstr>Hierarchy of electronic modeling methods</vt:lpstr>
      <vt:lpstr>PowerPoint Presentation</vt:lpstr>
    </vt:vector>
  </TitlesOfParts>
  <Company>Alfred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Fong, Jerry</dc:creator>
  <cp:lastModifiedBy>Fong, Jerry</cp:lastModifiedBy>
  <cp:revision>31</cp:revision>
  <dcterms:created xsi:type="dcterms:W3CDTF">2012-09-03T13:45:47Z</dcterms:created>
  <dcterms:modified xsi:type="dcterms:W3CDTF">2016-09-08T00:17:34Z</dcterms:modified>
</cp:coreProperties>
</file>