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6" r:id="rId2"/>
    <p:sldId id="287" r:id="rId3"/>
    <p:sldId id="288" r:id="rId4"/>
    <p:sldId id="258" r:id="rId5"/>
    <p:sldId id="257" r:id="rId6"/>
    <p:sldId id="259" r:id="rId7"/>
    <p:sldId id="260" r:id="rId8"/>
    <p:sldId id="261" r:id="rId9"/>
    <p:sldId id="282" r:id="rId10"/>
    <p:sldId id="283" r:id="rId11"/>
    <p:sldId id="284" r:id="rId12"/>
    <p:sldId id="285"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89" r:id="rId30"/>
    <p:sldId id="290" r:id="rId31"/>
    <p:sldId id="278" r:id="rId32"/>
    <p:sldId id="279" r:id="rId33"/>
    <p:sldId id="28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3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FB6B53-394D-46B0-9551-B1AEAECE067A}" type="datetimeFigureOut">
              <a:rPr lang="en-US" smtClean="0"/>
              <a:pPr/>
              <a:t>9/7/2016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09424-6812-4E75-A2F1-122838063019}" type="slidenum">
              <a:rPr lang="en-US" smtClean="0"/>
              <a:pPr/>
              <a:t>‹#›</a:t>
            </a:fld>
            <a:endParaRPr lang="en-US"/>
          </a:p>
        </p:txBody>
      </p:sp>
    </p:spTree>
    <p:extLst>
      <p:ext uri="{BB962C8B-B14F-4D97-AF65-F5344CB8AC3E}">
        <p14:creationId xmlns:p14="http://schemas.microsoft.com/office/powerpoint/2010/main" val="204731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AFB435-B7C2-4C9B-AF29-F8166EC4AA65}" type="slidenum">
              <a:rPr lang="en-US" smtClean="0"/>
              <a:pPr/>
              <a:t>5</a:t>
            </a:fld>
            <a:endParaRPr lang="en-US"/>
          </a:p>
        </p:txBody>
      </p:sp>
    </p:spTree>
    <p:extLst>
      <p:ext uri="{BB962C8B-B14F-4D97-AF65-F5344CB8AC3E}">
        <p14:creationId xmlns:p14="http://schemas.microsoft.com/office/powerpoint/2010/main" val="288998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93A11-FE1C-46B9-A5A8-4EE9B9A43A7D}" type="slidenum">
              <a:rPr lang="en-US" smtClean="0"/>
              <a:pPr/>
              <a:t>9</a:t>
            </a:fld>
            <a:endParaRPr lang="en-US"/>
          </a:p>
        </p:txBody>
      </p:sp>
    </p:spTree>
    <p:extLst>
      <p:ext uri="{BB962C8B-B14F-4D97-AF65-F5344CB8AC3E}">
        <p14:creationId xmlns:p14="http://schemas.microsoft.com/office/powerpoint/2010/main" val="280832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93A11-FE1C-46B9-A5A8-4EE9B9A43A7D}" type="slidenum">
              <a:rPr lang="en-US" smtClean="0"/>
              <a:pPr/>
              <a:t>11</a:t>
            </a:fld>
            <a:endParaRPr lang="en-US"/>
          </a:p>
        </p:txBody>
      </p:sp>
    </p:spTree>
    <p:extLst>
      <p:ext uri="{BB962C8B-B14F-4D97-AF65-F5344CB8AC3E}">
        <p14:creationId xmlns:p14="http://schemas.microsoft.com/office/powerpoint/2010/main" val="137116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F93A11-FE1C-46B9-A5A8-4EE9B9A43A7D}" type="slidenum">
              <a:rPr lang="en-US" smtClean="0"/>
              <a:pPr/>
              <a:t>16</a:t>
            </a:fld>
            <a:endParaRPr lang="en-US"/>
          </a:p>
        </p:txBody>
      </p:sp>
    </p:spTree>
    <p:extLst>
      <p:ext uri="{BB962C8B-B14F-4D97-AF65-F5344CB8AC3E}">
        <p14:creationId xmlns:p14="http://schemas.microsoft.com/office/powerpoint/2010/main" val="280780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pPr/>
              <a:t>17</a:t>
            </a:fld>
            <a:endParaRPr lang="en-US"/>
          </a:p>
        </p:txBody>
      </p:sp>
    </p:spTree>
    <p:extLst>
      <p:ext uri="{BB962C8B-B14F-4D97-AF65-F5344CB8AC3E}">
        <p14:creationId xmlns:p14="http://schemas.microsoft.com/office/powerpoint/2010/main" val="324998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556DED-051B-43E1-92DB-F79C04E2452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0527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91011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880513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89365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56BF75-3861-4901-89E6-B59A8105EBCF}"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6BF75-3861-4901-89E6-B59A8105EBCF}"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6BF75-3861-4901-89E6-B59A8105EBCF}"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6BF75-3861-4901-89E6-B59A8105EBCF}"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56BF75-3861-4901-89E6-B59A8105EBCF}"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56BF75-3861-4901-89E6-B59A8105EBCF}" type="datetimeFigureOut">
              <a:rPr lang="en-US" smtClean="0"/>
              <a:pPr/>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56BF75-3861-4901-89E6-B59A8105EBCF}" type="datetimeFigureOut">
              <a:rPr lang="en-US" smtClean="0"/>
              <a:pPr/>
              <a:t>9/7/2016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56BF75-3861-4901-89E6-B59A8105EBCF}" type="datetimeFigureOut">
              <a:rPr lang="en-US" smtClean="0"/>
              <a:pPr/>
              <a:t>9/7/2016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6BF75-3861-4901-89E6-B59A8105EBCF}" type="datetimeFigureOut">
              <a:rPr lang="en-US" smtClean="0"/>
              <a:pPr/>
              <a:t>9/7/2016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6BF75-3861-4901-89E6-B59A8105EBCF}" type="datetimeFigureOut">
              <a:rPr lang="en-US" smtClean="0"/>
              <a:pPr/>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6BF75-3861-4901-89E6-B59A8105EBCF}" type="datetimeFigureOut">
              <a:rPr lang="en-US" smtClean="0"/>
              <a:pPr/>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6BF75-3861-4901-89E6-B59A8105EBCF}" type="datetimeFigureOut">
              <a:rPr lang="en-US" smtClean="0"/>
              <a:pPr/>
              <a:t>9/7/2016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7D1C9-583F-48CA-A4C1-BDCDE9EEFE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3.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www.google.com/url?sa=i&amp;rct=j&amp;q=&amp;esrc=s&amp;frm=1&amp;source=images&amp;cd=&amp;cad=rja&amp;docid=eQoTLSVTsLT-wM&amp;tbnid=spEXncld-8aWlM:&amp;ved=0CAUQjRw&amp;url=https://sites.google.com/site/drhamannsapchemistry/chemist-of-the-month/gilbertnlewis&amp;ei=q0d0UpSiNZKGyQGA8oHwCw&amp;bvm=bv.55819444,d.aWc&amp;psig=AFQjCNHt041dq17Kcb2UeUdlF-FzG9P7Eg&amp;ust=1383438554822747" TargetMode="External"/><Relationship Id="rId7" Type="http://schemas.openxmlformats.org/officeDocument/2006/relationships/hyperlink" Target="http://www.google.com/url?sa=i&amp;rct=j&amp;q=&amp;esrc=s&amp;frm=1&amp;source=images&amp;cd=&amp;cad=rja&amp;docid=RIZ2uQQ2d_tA8M&amp;tbnid=DT14YX0knC-VVM:&amp;ved=0CAUQjRw&amp;url=http://www.google.com/url?sa=i&amp;rct=j&amp;q=&amp;esrc=s&amp;frm=1&amp;source=images&amp;cd=&amp;cad=rja&amp;docid=RIZ2uQQ2d_tA8M&amp;tbnid=DT14YX0knC-VVM:&amp;ved=&amp;url=http://fineartamerica.com/featured/american-flag-superman-shield-bill-cannon.html&amp;ei=KUh0Utv-IcHXyAGBtIDoDg&amp;bvm=bv.55819444,d.aWc&amp;psig=AFQjCNFZx7ndW3oI0fz41hn2kmdaySGmXw&amp;ust=1383438761838771&amp;ei=TEh0UtvgLY7OyAH0yoDwAg&amp;bvm=bv.55819444,d.aWc&amp;psig=AFQjCNFZx7ndW3oI0fz41hn2kmdaySGmXw&amp;ust=138343876183877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hyperlink" Target="http://www.google.com/url?sa=i&amp;rct=j&amp;q=&amp;esrc=s&amp;frm=1&amp;source=images&amp;cd=&amp;cad=rja&amp;docid=YkD3XFbNTyCN8M&amp;tbnid=dNE6j3QnN_8MhM:&amp;ved=0CAUQjRw&amp;url=http://chemie.degruyter.de/riedel/data/person/03/017/&amp;ei=1Ed0UuCNH6PYyAHVi4CADw&amp;bvm=bv.55819444,d.aWc&amp;psig=AFQjCNHt041dq17Kcb2UeUdlF-FzG9P7Eg&amp;ust=1383438554822747" TargetMode="Externa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url?sa=i&amp;rct=j&amp;q=&amp;esrc=s&amp;frm=1&amp;source=images&amp;cd=&amp;cad=rja&amp;docid=6zijPJdakK5O8M&amp;tbnid=72A_7LkEjXnl8M:&amp;ved=0CAUQjRw&amp;url=http://cuartoaciido.blogspot.com/2009/03/teoria-de-gilbert-n-lewis.html&amp;ei=Gkx0Uo3vKom4yQHS2YGoAg&amp;bvm=bv.55819444,d.aWc&amp;psig=AFQjCNEn4vOQoQx8QahQkenY1RO6yUCTpA&amp;ust=1383439690299350"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url?sa=i&amp;rct=j&amp;q=&amp;esrc=s&amp;frm=1&amp;source=images&amp;cd=&amp;cad=rja&amp;uact=8&amp;ved=0CAcQjRxqFQoTCJWQxeWj5scCFYKmHgodxhcCFQ&amp;url=http://www.picshag.com/cat-in-trouble.html&amp;bvm=bv.102022582,d.dmo&amp;psig=AFQjCNEJI0KXNdNm5RqxEAiqrvYCfpo-xw&amp;ust=1441761866299979"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sa=i&amp;rct=j&amp;q=&amp;esrc=s&amp;frm=1&amp;source=images&amp;cd=&amp;cad=rja&amp;docid=aPYkNbBl7j8TmM&amp;tbnid=lJZDN350JiiO_M:&amp;ved=0CAUQjRw&amp;url=http://izquotes.com/quote/143007&amp;ei=g050Uob0G8rayAHBp4DgBA&amp;bvm=bv.55819444,d.aWc&amp;psig=AFQjCNH6vWbpwDsK2aTZuOqBbx010LMouw&amp;ust=1383440172534000"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wmf"/><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8.xml"/><Relationship Id="rId7" Type="http://schemas.openxmlformats.org/officeDocument/2006/relationships/image" Target="../media/image41.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4.wmf"/><Relationship Id="rId10" Type="http://schemas.openxmlformats.org/officeDocument/2006/relationships/image" Target="../media/image45.png"/><Relationship Id="rId4" Type="http://schemas.openxmlformats.org/officeDocument/2006/relationships/image" Target="../media/image43.jpeg"/><Relationship Id="rId9" Type="http://schemas.openxmlformats.org/officeDocument/2006/relationships/image" Target="../media/image42.wmf"/></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9.xml"/><Relationship Id="rId7" Type="http://schemas.openxmlformats.org/officeDocument/2006/relationships/image" Target="../media/image46.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48.wmf"/><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GZX Haemoglobin.png"/>
          <p:cNvPicPr>
            <a:picLocks noChangeAspect="1" noChangeArrowheads="1"/>
          </p:cNvPicPr>
          <p:nvPr/>
        </p:nvPicPr>
        <p:blipFill>
          <a:blip r:embed="rId3" cstate="print"/>
          <a:srcRect/>
          <a:stretch>
            <a:fillRect/>
          </a:stretch>
        </p:blipFill>
        <p:spPr bwMode="auto">
          <a:xfrm>
            <a:off x="3429000" y="990600"/>
            <a:ext cx="5114925" cy="5114926"/>
          </a:xfrm>
          <a:prstGeom prst="rect">
            <a:avLst/>
          </a:prstGeom>
          <a:noFill/>
        </p:spPr>
      </p:pic>
      <p:pic>
        <p:nvPicPr>
          <p:cNvPr id="5124" name="Picture 4" descr="https://upload.wikimedia.org/wikipedia/commons/thumb/b/be/Heme_b.svg/620px-Heme_b.svg.png"/>
          <p:cNvPicPr>
            <a:picLocks noChangeAspect="1" noChangeArrowheads="1"/>
          </p:cNvPicPr>
          <p:nvPr/>
        </p:nvPicPr>
        <p:blipFill>
          <a:blip r:embed="rId4" cstate="print"/>
          <a:srcRect/>
          <a:stretch>
            <a:fillRect/>
          </a:stretch>
        </p:blipFill>
        <p:spPr bwMode="auto">
          <a:xfrm>
            <a:off x="838200" y="762000"/>
            <a:ext cx="2743200" cy="3031068"/>
          </a:xfrm>
          <a:prstGeom prst="rect">
            <a:avLst/>
          </a:prstGeom>
          <a:noFill/>
        </p:spPr>
      </p:pic>
      <p:sp>
        <p:nvSpPr>
          <p:cNvPr id="6" name="TextBox 5"/>
          <p:cNvSpPr txBox="1"/>
          <p:nvPr/>
        </p:nvSpPr>
        <p:spPr>
          <a:xfrm>
            <a:off x="2286000" y="1828800"/>
            <a:ext cx="457200" cy="369332"/>
          </a:xfrm>
          <a:prstGeom prst="rect">
            <a:avLst/>
          </a:prstGeom>
          <a:solidFill>
            <a:schemeClr val="bg1"/>
          </a:solid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9" name="TextBox 8"/>
          <p:cNvSpPr txBox="1"/>
          <p:nvPr/>
        </p:nvSpPr>
        <p:spPr>
          <a:xfrm>
            <a:off x="5105400" y="609600"/>
            <a:ext cx="4038600" cy="954107"/>
          </a:xfrm>
          <a:prstGeom prst="rect">
            <a:avLst/>
          </a:prstGeom>
          <a:noFill/>
        </p:spPr>
        <p:txBody>
          <a:bodyPr wrap="square" rtlCol="0">
            <a:spAutoFit/>
          </a:bodyPr>
          <a:lstStyle/>
          <a:p>
            <a:r>
              <a:rPr lang="en-US" sz="2800" dirty="0" smtClean="0"/>
              <a:t>Human hemoglobin: essence of </a:t>
            </a:r>
            <a:r>
              <a:rPr lang="en-US" sz="2800" dirty="0" smtClean="0">
                <a:solidFill>
                  <a:srgbClr val="FF0000"/>
                </a:solidFill>
              </a:rPr>
              <a:t>blood</a:t>
            </a:r>
            <a:endParaRPr lang="en-US" sz="2800" dirty="0">
              <a:solidFill>
                <a:srgbClr val="FF0000"/>
              </a:solidFill>
            </a:endParaRPr>
          </a:p>
        </p:txBody>
      </p:sp>
      <p:sp>
        <p:nvSpPr>
          <p:cNvPr id="10" name="TextBox 9"/>
          <p:cNvSpPr txBox="1"/>
          <p:nvPr/>
        </p:nvSpPr>
        <p:spPr>
          <a:xfrm>
            <a:off x="5029200" y="5562600"/>
            <a:ext cx="3124200" cy="954107"/>
          </a:xfrm>
          <a:prstGeom prst="rect">
            <a:avLst/>
          </a:prstGeom>
          <a:solidFill>
            <a:srgbClr val="FFFF00"/>
          </a:solidFill>
        </p:spPr>
        <p:txBody>
          <a:bodyPr wrap="square" rtlCol="0">
            <a:spAutoFit/>
          </a:bodyPr>
          <a:lstStyle/>
          <a:p>
            <a:r>
              <a:rPr lang="en-US" sz="2800" b="1" dirty="0" smtClean="0">
                <a:solidFill>
                  <a:srgbClr val="00B050"/>
                </a:solidFill>
              </a:rPr>
              <a:t>Iron bearing </a:t>
            </a:r>
            <a:r>
              <a:rPr lang="en-US" sz="2800" b="1" dirty="0" err="1" smtClean="0">
                <a:solidFill>
                  <a:srgbClr val="00B050"/>
                </a:solidFill>
              </a:rPr>
              <a:t>hemes</a:t>
            </a:r>
            <a:r>
              <a:rPr lang="en-US" sz="2800" b="1" dirty="0" smtClean="0">
                <a:solidFill>
                  <a:srgbClr val="00B050"/>
                </a:solidFill>
              </a:rPr>
              <a:t> in green bind </a:t>
            </a:r>
            <a:r>
              <a:rPr lang="en-US" sz="2800" b="1" dirty="0" smtClean="0"/>
              <a:t>O</a:t>
            </a:r>
            <a:r>
              <a:rPr lang="en-US" sz="2800" b="1" baseline="-25000" dirty="0" smtClean="0"/>
              <a:t>2</a:t>
            </a:r>
            <a:endParaRPr lang="en-US" sz="2800" b="1" baseline="-25000" dirty="0"/>
          </a:p>
        </p:txBody>
      </p:sp>
      <p:cxnSp>
        <p:nvCxnSpPr>
          <p:cNvPr id="12" name="Straight Arrow Connector 11"/>
          <p:cNvCxnSpPr/>
          <p:nvPr/>
        </p:nvCxnSpPr>
        <p:spPr>
          <a:xfrm flipH="1" flipV="1">
            <a:off x="5486400" y="5257800"/>
            <a:ext cx="228600" cy="304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096000" y="4876800"/>
            <a:ext cx="762000" cy="533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3400" y="3962400"/>
            <a:ext cx="3352800" cy="461665"/>
          </a:xfrm>
          <a:prstGeom prst="rect">
            <a:avLst/>
          </a:prstGeom>
          <a:noFill/>
        </p:spPr>
        <p:txBody>
          <a:bodyPr wrap="square" rtlCol="0">
            <a:spAutoFit/>
          </a:bodyPr>
          <a:lstStyle/>
          <a:p>
            <a:r>
              <a:rPr lang="en-US" sz="2400" dirty="0" smtClean="0"/>
              <a:t>Detailed picture of </a:t>
            </a:r>
            <a:r>
              <a:rPr lang="en-US" sz="2400" dirty="0" err="1" smtClean="0">
                <a:solidFill>
                  <a:srgbClr val="00B050"/>
                </a:solidFill>
              </a:rPr>
              <a:t>heme</a:t>
            </a:r>
            <a:endParaRPr lang="en-US" sz="2400" dirty="0">
              <a:solidFill>
                <a:srgbClr val="00B050"/>
              </a:solidFill>
            </a:endParaRPr>
          </a:p>
        </p:txBody>
      </p:sp>
      <p:graphicFrame>
        <p:nvGraphicFramePr>
          <p:cNvPr id="5127" name="Object 7"/>
          <p:cNvGraphicFramePr>
            <a:graphicFrameLocks noChangeAspect="1"/>
          </p:cNvGraphicFramePr>
          <p:nvPr/>
        </p:nvGraphicFramePr>
        <p:xfrm>
          <a:off x="914400" y="4724400"/>
          <a:ext cx="1112108" cy="685800"/>
        </p:xfrm>
        <a:graphic>
          <a:graphicData uri="http://schemas.openxmlformats.org/presentationml/2006/ole">
            <mc:AlternateContent xmlns:mc="http://schemas.openxmlformats.org/markup-compatibility/2006">
              <mc:Choice xmlns:v="urn:schemas-microsoft-com:vml" Requires="v">
                <p:oleObj spid="_x0000_s5137" name="ChemSketch" r:id="rId5" imgW="762120" imgH="469440" progId="ACD.ChemSketch.20">
                  <p:embed/>
                </p:oleObj>
              </mc:Choice>
              <mc:Fallback>
                <p:oleObj name="ChemSketch" r:id="rId5" imgW="762120" imgH="469440" progId="ACD.ChemSketch.20">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724400"/>
                        <a:ext cx="111210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2819400" y="4800600"/>
          <a:ext cx="1553348" cy="457200"/>
        </p:xfrm>
        <a:graphic>
          <a:graphicData uri="http://schemas.openxmlformats.org/presentationml/2006/ole">
            <mc:AlternateContent xmlns:mc="http://schemas.openxmlformats.org/markup-compatibility/2006">
              <mc:Choice xmlns:v="urn:schemas-microsoft-com:vml" Requires="v">
                <p:oleObj spid="_x0000_s5138" name="ChemSketch" r:id="rId7" imgW="868680" imgH="255960" progId="ACD.ChemSketch.20">
                  <p:embed/>
                </p:oleObj>
              </mc:Choice>
              <mc:Fallback>
                <p:oleObj name="ChemSketch" r:id="rId7" imgW="868680" imgH="255960" progId="ACD.ChemSketch.20">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800600"/>
                        <a:ext cx="155334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TextBox 22"/>
          <p:cNvSpPr txBox="1"/>
          <p:nvPr/>
        </p:nvSpPr>
        <p:spPr>
          <a:xfrm>
            <a:off x="2743200" y="4648200"/>
            <a:ext cx="381000" cy="369332"/>
          </a:xfrm>
          <a:prstGeom prst="rect">
            <a:avLst/>
          </a:prstGeom>
          <a:noFill/>
        </p:spPr>
        <p:txBody>
          <a:bodyPr wrap="square" rtlCol="0">
            <a:spAutoFit/>
          </a:bodyPr>
          <a:lstStyle/>
          <a:p>
            <a:r>
              <a:rPr lang="en-US" dirty="0" smtClean="0"/>
              <a:t>-</a:t>
            </a:r>
            <a:endParaRPr lang="en-US" dirty="0"/>
          </a:p>
        </p:txBody>
      </p:sp>
      <p:sp>
        <p:nvSpPr>
          <p:cNvPr id="24" name="TextBox 23"/>
          <p:cNvSpPr txBox="1"/>
          <p:nvPr/>
        </p:nvSpPr>
        <p:spPr>
          <a:xfrm>
            <a:off x="533400" y="5410200"/>
            <a:ext cx="1905000" cy="369332"/>
          </a:xfrm>
          <a:prstGeom prst="rect">
            <a:avLst/>
          </a:prstGeom>
          <a:noFill/>
        </p:spPr>
        <p:txBody>
          <a:bodyPr wrap="square" rtlCol="0">
            <a:spAutoFit/>
          </a:bodyPr>
          <a:lstStyle/>
          <a:p>
            <a:r>
              <a:rPr lang="en-US" dirty="0" smtClean="0"/>
              <a:t>No formal charge</a:t>
            </a:r>
            <a:endParaRPr lang="en-US" dirty="0"/>
          </a:p>
        </p:txBody>
      </p:sp>
      <p:sp>
        <p:nvSpPr>
          <p:cNvPr id="25" name="TextBox 24"/>
          <p:cNvSpPr txBox="1"/>
          <p:nvPr/>
        </p:nvSpPr>
        <p:spPr>
          <a:xfrm>
            <a:off x="2743200" y="5410200"/>
            <a:ext cx="1905000" cy="369332"/>
          </a:xfrm>
          <a:prstGeom prst="rect">
            <a:avLst/>
          </a:prstGeom>
          <a:noFill/>
        </p:spPr>
        <p:txBody>
          <a:bodyPr wrap="square" rtlCol="0">
            <a:spAutoFit/>
          </a:bodyPr>
          <a:lstStyle/>
          <a:p>
            <a:r>
              <a:rPr lang="en-US" dirty="0" smtClean="0"/>
              <a:t>Formal charges</a:t>
            </a:r>
            <a:endParaRPr lang="en-US" dirty="0"/>
          </a:p>
        </p:txBody>
      </p:sp>
      <p:sp>
        <p:nvSpPr>
          <p:cNvPr id="26" name="TextBox 25"/>
          <p:cNvSpPr txBox="1"/>
          <p:nvPr/>
        </p:nvSpPr>
        <p:spPr>
          <a:xfrm>
            <a:off x="228600" y="0"/>
            <a:ext cx="6781800" cy="584775"/>
          </a:xfrm>
          <a:prstGeom prst="rect">
            <a:avLst/>
          </a:prstGeom>
          <a:noFill/>
        </p:spPr>
        <p:txBody>
          <a:bodyPr wrap="square" rtlCol="0">
            <a:spAutoFit/>
          </a:bodyPr>
          <a:lstStyle/>
          <a:p>
            <a:r>
              <a:rPr lang="en-US" sz="3200" dirty="0" smtClean="0"/>
              <a:t>Lewis model explains lots of biology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dissolv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par>
                                <p:cTn id="27" presetID="9" presetClass="entr" presetSubtype="0"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animEffect transition="in" filter="dissolve">
                                      <p:cBhvr>
                                        <p:cTn id="29" dur="500"/>
                                        <p:tgtEl>
                                          <p:spTgt spid="512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127"/>
                                        </p:tgtEl>
                                        <p:attrNameLst>
                                          <p:attrName>style.visibility</p:attrName>
                                        </p:attrNameLst>
                                      </p:cBhvr>
                                      <p:to>
                                        <p:strVal val="visible"/>
                                      </p:to>
                                    </p:set>
                                    <p:animEffect transition="in" filter="dissolve">
                                      <p:cBhvr>
                                        <p:cTn id="37" dur="500"/>
                                        <p:tgtEl>
                                          <p:spTgt spid="512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5128"/>
                                        </p:tgtEl>
                                        <p:attrNameLst>
                                          <p:attrName>style.visibility</p:attrName>
                                        </p:attrNameLst>
                                      </p:cBhvr>
                                      <p:to>
                                        <p:strVal val="visible"/>
                                      </p:to>
                                    </p:set>
                                    <p:animEffect transition="in" filter="dissolve">
                                      <p:cBhvr>
                                        <p:cTn id="45" dur="500"/>
                                        <p:tgtEl>
                                          <p:spTgt spid="512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dissolve">
                                      <p:cBhvr>
                                        <p:cTn id="48" dur="500"/>
                                        <p:tgtEl>
                                          <p:spTgt spid="23"/>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dissolve">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5" grpId="0"/>
      <p:bldP spid="23" grpId="0"/>
      <p:bldP spid="24"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3742905" y="440665"/>
            <a:ext cx="2477043" cy="335362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
            <a:ext cx="3361905" cy="3200000"/>
          </a:xfrm>
          <a:prstGeom prst="rect">
            <a:avLst/>
          </a:prstGeom>
        </p:spPr>
      </p:pic>
      <p:pic>
        <p:nvPicPr>
          <p:cNvPr id="5" name="Picture 4"/>
          <p:cNvPicPr>
            <a:picLocks noChangeAspect="1"/>
          </p:cNvPicPr>
          <p:nvPr/>
        </p:nvPicPr>
        <p:blipFill>
          <a:blip r:embed="rId4" cstate="print"/>
          <a:stretch>
            <a:fillRect/>
          </a:stretch>
        </p:blipFill>
        <p:spPr>
          <a:xfrm>
            <a:off x="3962400" y="3429000"/>
            <a:ext cx="2114286" cy="3276190"/>
          </a:xfrm>
          <a:prstGeom prst="rect">
            <a:avLst/>
          </a:prstGeom>
        </p:spPr>
      </p:pic>
      <p:sp>
        <p:nvSpPr>
          <p:cNvPr id="6" name="TextBox 5"/>
          <p:cNvSpPr txBox="1"/>
          <p:nvPr/>
        </p:nvSpPr>
        <p:spPr>
          <a:xfrm>
            <a:off x="6477000" y="1451813"/>
            <a:ext cx="2438400" cy="1200329"/>
          </a:xfrm>
          <a:prstGeom prst="rect">
            <a:avLst/>
          </a:prstGeom>
          <a:solidFill>
            <a:srgbClr val="FFFF00"/>
          </a:solidFill>
        </p:spPr>
        <p:txBody>
          <a:bodyPr wrap="square" rtlCol="0">
            <a:spAutoFit/>
          </a:bodyPr>
          <a:lstStyle/>
          <a:p>
            <a:r>
              <a:rPr lang="en-US" sz="3600" b="1" dirty="0" smtClean="0">
                <a:solidFill>
                  <a:srgbClr val="FF0000"/>
                </a:solidFill>
              </a:rPr>
              <a:t>TRIGONAL BIPYRAMID</a:t>
            </a:r>
            <a:endParaRPr lang="en-US" sz="3600" b="1" dirty="0">
              <a:solidFill>
                <a:srgbClr val="FF0000"/>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386" y="3809076"/>
            <a:ext cx="2932762" cy="2776537"/>
          </a:xfrm>
          <a:prstGeom prst="rect">
            <a:avLst/>
          </a:prstGeom>
        </p:spPr>
      </p:pic>
      <p:sp>
        <p:nvSpPr>
          <p:cNvPr id="9" name="TextBox 8"/>
          <p:cNvSpPr txBox="1"/>
          <p:nvPr/>
        </p:nvSpPr>
        <p:spPr>
          <a:xfrm>
            <a:off x="6219948" y="4495800"/>
            <a:ext cx="2924052" cy="646331"/>
          </a:xfrm>
          <a:prstGeom prst="rect">
            <a:avLst/>
          </a:prstGeom>
          <a:solidFill>
            <a:srgbClr val="FFFF00"/>
          </a:solidFill>
        </p:spPr>
        <p:txBody>
          <a:bodyPr wrap="square" rtlCol="0">
            <a:spAutoFit/>
          </a:bodyPr>
          <a:lstStyle/>
          <a:p>
            <a:r>
              <a:rPr lang="en-US" sz="3600" b="1" dirty="0" smtClean="0">
                <a:solidFill>
                  <a:srgbClr val="FF0000"/>
                </a:solidFill>
              </a:rPr>
              <a:t>OCTAHEDRON</a:t>
            </a:r>
            <a:endParaRPr lang="en-US" sz="3600" b="1" dirty="0">
              <a:solidFill>
                <a:srgbClr val="FF0000"/>
              </a:solidFill>
            </a:endParaRPr>
          </a:p>
        </p:txBody>
      </p:sp>
    </p:spTree>
    <p:extLst>
      <p:ext uri="{BB962C8B-B14F-4D97-AF65-F5344CB8AC3E}">
        <p14:creationId xmlns:p14="http://schemas.microsoft.com/office/powerpoint/2010/main" val="407617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
            <a:ext cx="9144000" cy="569387"/>
          </a:xfrm>
          <a:prstGeom prst="rect">
            <a:avLst/>
          </a:prstGeom>
          <a:solidFill>
            <a:srgbClr val="FFFF00"/>
          </a:solidFill>
        </p:spPr>
        <p:txBody>
          <a:bodyPr wrap="square" rtlCol="0">
            <a:spAutoFit/>
          </a:bodyPr>
          <a:lstStyle/>
          <a:p>
            <a:r>
              <a:rPr lang="en-US" sz="3100" b="1" dirty="0" smtClean="0"/>
              <a:t>What if lone pairs take up some of the balloon space ?</a:t>
            </a:r>
            <a:endParaRPr lang="en-US" sz="3100" b="1" dirty="0"/>
          </a:p>
        </p:txBody>
      </p:sp>
      <p:pic>
        <p:nvPicPr>
          <p:cNvPr id="6" name="Picture 5"/>
          <p:cNvPicPr>
            <a:picLocks noChangeAspect="1"/>
          </p:cNvPicPr>
          <p:nvPr/>
        </p:nvPicPr>
        <p:blipFill>
          <a:blip r:embed="rId3" cstate="print"/>
          <a:stretch>
            <a:fillRect/>
          </a:stretch>
        </p:blipFill>
        <p:spPr>
          <a:xfrm>
            <a:off x="457200" y="1143000"/>
            <a:ext cx="4962525" cy="2686050"/>
          </a:xfrm>
          <a:prstGeom prst="rect">
            <a:avLst/>
          </a:prstGeom>
        </p:spPr>
      </p:pic>
      <p:pic>
        <p:nvPicPr>
          <p:cNvPr id="7" name="Picture 6"/>
          <p:cNvPicPr>
            <a:picLocks noChangeAspect="1"/>
          </p:cNvPicPr>
          <p:nvPr/>
        </p:nvPicPr>
        <p:blipFill>
          <a:blip r:embed="rId4" cstate="print"/>
          <a:stretch>
            <a:fillRect/>
          </a:stretch>
        </p:blipFill>
        <p:spPr>
          <a:xfrm>
            <a:off x="609600" y="3962400"/>
            <a:ext cx="4419600" cy="2753618"/>
          </a:xfrm>
          <a:prstGeom prst="rect">
            <a:avLst/>
          </a:prstGeom>
        </p:spPr>
      </p:pic>
      <p:sp>
        <p:nvSpPr>
          <p:cNvPr id="8" name="TextBox 7"/>
          <p:cNvSpPr txBox="1"/>
          <p:nvPr/>
        </p:nvSpPr>
        <p:spPr>
          <a:xfrm>
            <a:off x="304800" y="609600"/>
            <a:ext cx="6477000" cy="646331"/>
          </a:xfrm>
          <a:prstGeom prst="rect">
            <a:avLst/>
          </a:prstGeom>
          <a:noFill/>
        </p:spPr>
        <p:txBody>
          <a:bodyPr wrap="square" rtlCol="0">
            <a:spAutoFit/>
          </a:bodyPr>
          <a:lstStyle/>
          <a:p>
            <a:r>
              <a:rPr lang="en-US" sz="3600" b="1" dirty="0" smtClean="0"/>
              <a:t>No lone pairs: 4 bonds to atoms</a:t>
            </a:r>
            <a:endParaRPr lang="en-US" sz="3600" b="1" dirty="0"/>
          </a:p>
        </p:txBody>
      </p:sp>
      <p:sp>
        <p:nvSpPr>
          <p:cNvPr id="9" name="TextBox 8"/>
          <p:cNvSpPr txBox="1"/>
          <p:nvPr/>
        </p:nvSpPr>
        <p:spPr>
          <a:xfrm>
            <a:off x="381000" y="3657600"/>
            <a:ext cx="6477000" cy="646331"/>
          </a:xfrm>
          <a:prstGeom prst="rect">
            <a:avLst/>
          </a:prstGeom>
          <a:noFill/>
        </p:spPr>
        <p:txBody>
          <a:bodyPr wrap="square" rtlCol="0">
            <a:spAutoFit/>
          </a:bodyPr>
          <a:lstStyle/>
          <a:p>
            <a:r>
              <a:rPr lang="en-US" sz="3600" b="1" dirty="0" smtClean="0"/>
              <a:t>1 lone pair + 3 bonds to atoms</a:t>
            </a:r>
            <a:endParaRPr lang="en-US" sz="3600" b="1" dirty="0"/>
          </a:p>
        </p:txBody>
      </p:sp>
      <p:sp>
        <p:nvSpPr>
          <p:cNvPr id="10" name="TextBox 9"/>
          <p:cNvSpPr txBox="1"/>
          <p:nvPr/>
        </p:nvSpPr>
        <p:spPr>
          <a:xfrm>
            <a:off x="5867400" y="1905000"/>
            <a:ext cx="2743200" cy="1200329"/>
          </a:xfrm>
          <a:prstGeom prst="rect">
            <a:avLst/>
          </a:prstGeom>
          <a:noFill/>
        </p:spPr>
        <p:txBody>
          <a:bodyPr wrap="square" rtlCol="0">
            <a:spAutoFit/>
          </a:bodyPr>
          <a:lstStyle/>
          <a:p>
            <a:r>
              <a:rPr lang="en-US" sz="3600" b="1" dirty="0" smtClean="0">
                <a:solidFill>
                  <a:srgbClr val="FF0000"/>
                </a:solidFill>
              </a:rPr>
              <a:t>Pyramid or tetrahedron</a:t>
            </a:r>
            <a:endParaRPr lang="en-US" sz="3600" b="1" dirty="0">
              <a:solidFill>
                <a:srgbClr val="FF0000"/>
              </a:solidFill>
            </a:endParaRPr>
          </a:p>
        </p:txBody>
      </p:sp>
      <p:sp>
        <p:nvSpPr>
          <p:cNvPr id="11" name="TextBox 10"/>
          <p:cNvSpPr txBox="1"/>
          <p:nvPr/>
        </p:nvSpPr>
        <p:spPr>
          <a:xfrm>
            <a:off x="6019800" y="5181600"/>
            <a:ext cx="1905000" cy="1200329"/>
          </a:xfrm>
          <a:prstGeom prst="rect">
            <a:avLst/>
          </a:prstGeom>
          <a:noFill/>
        </p:spPr>
        <p:txBody>
          <a:bodyPr wrap="square" rtlCol="0">
            <a:spAutoFit/>
          </a:bodyPr>
          <a:lstStyle/>
          <a:p>
            <a:r>
              <a:rPr lang="en-US" sz="3600" b="1" dirty="0" err="1" smtClean="0">
                <a:solidFill>
                  <a:srgbClr val="FF0000"/>
                </a:solidFill>
              </a:rPr>
              <a:t>Trigonal</a:t>
            </a:r>
            <a:r>
              <a:rPr lang="en-US" sz="3600" b="1" dirty="0" smtClean="0">
                <a:solidFill>
                  <a:srgbClr val="FF0000"/>
                </a:solidFill>
              </a:rPr>
              <a:t> pyramid</a:t>
            </a:r>
            <a:endParaRPr lang="en-US" sz="3600" b="1" dirty="0">
              <a:solidFill>
                <a:srgbClr val="FF0000"/>
              </a:solidFill>
            </a:endParaRPr>
          </a:p>
        </p:txBody>
      </p:sp>
      <p:cxnSp>
        <p:nvCxnSpPr>
          <p:cNvPr id="13" name="Straight Connector 12"/>
          <p:cNvCxnSpPr/>
          <p:nvPr/>
        </p:nvCxnSpPr>
        <p:spPr>
          <a:xfrm>
            <a:off x="3505200" y="6096000"/>
            <a:ext cx="990600" cy="209729"/>
          </a:xfrm>
          <a:prstGeom prst="line">
            <a:avLst/>
          </a:prstGeom>
          <a:ln w="6032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495800" y="5867400"/>
            <a:ext cx="228600" cy="457200"/>
          </a:xfrm>
          <a:prstGeom prst="line">
            <a:avLst/>
          </a:prstGeom>
          <a:ln w="6032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505200" y="5867400"/>
            <a:ext cx="1143000" cy="171629"/>
          </a:xfrm>
          <a:prstGeom prst="line">
            <a:avLst/>
          </a:prstGeom>
          <a:ln w="60325">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3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304800"/>
            <a:ext cx="7010400" cy="646331"/>
          </a:xfrm>
          <a:prstGeom prst="rect">
            <a:avLst/>
          </a:prstGeom>
          <a:noFill/>
        </p:spPr>
        <p:txBody>
          <a:bodyPr wrap="square" rtlCol="0">
            <a:spAutoFit/>
          </a:bodyPr>
          <a:lstStyle/>
          <a:p>
            <a:r>
              <a:rPr lang="en-US" sz="3600" b="1" dirty="0" smtClean="0"/>
              <a:t>2 lone pairs + 2 bonds to atoms</a:t>
            </a:r>
            <a:endParaRPr lang="en-US" sz="3600" b="1" dirty="0"/>
          </a:p>
        </p:txBody>
      </p:sp>
      <p:pic>
        <p:nvPicPr>
          <p:cNvPr id="5" name="Picture 4"/>
          <p:cNvPicPr>
            <a:picLocks noChangeAspect="1"/>
          </p:cNvPicPr>
          <p:nvPr/>
        </p:nvPicPr>
        <p:blipFill>
          <a:blip r:embed="rId2" cstate="print"/>
          <a:stretch>
            <a:fillRect/>
          </a:stretch>
        </p:blipFill>
        <p:spPr>
          <a:xfrm>
            <a:off x="546133" y="1487465"/>
            <a:ext cx="1981200" cy="3028950"/>
          </a:xfrm>
          <a:prstGeom prst="rect">
            <a:avLst/>
          </a:prstGeom>
        </p:spPr>
      </p:pic>
      <p:pic>
        <p:nvPicPr>
          <p:cNvPr id="6" name="Picture 5"/>
          <p:cNvPicPr>
            <a:picLocks noChangeAspect="1"/>
          </p:cNvPicPr>
          <p:nvPr/>
        </p:nvPicPr>
        <p:blipFill>
          <a:blip r:embed="rId3" cstate="print"/>
          <a:stretch>
            <a:fillRect/>
          </a:stretch>
        </p:blipFill>
        <p:spPr>
          <a:xfrm>
            <a:off x="3200400" y="1487465"/>
            <a:ext cx="2590800" cy="2924175"/>
          </a:xfrm>
          <a:prstGeom prst="rect">
            <a:avLst/>
          </a:prstGeom>
        </p:spPr>
      </p:pic>
      <p:cxnSp>
        <p:nvCxnSpPr>
          <p:cNvPr id="8" name="Straight Arrow Connector 7"/>
          <p:cNvCxnSpPr/>
          <p:nvPr/>
        </p:nvCxnSpPr>
        <p:spPr>
          <a:xfrm>
            <a:off x="2514600" y="2590800"/>
            <a:ext cx="762000" cy="0"/>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31642" y="2834185"/>
            <a:ext cx="762000" cy="0"/>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stretch>
            <a:fillRect/>
          </a:stretch>
        </p:blipFill>
        <p:spPr>
          <a:xfrm>
            <a:off x="6476307" y="2438400"/>
            <a:ext cx="2087218" cy="1600200"/>
          </a:xfrm>
          <a:prstGeom prst="rect">
            <a:avLst/>
          </a:prstGeom>
        </p:spPr>
      </p:pic>
      <p:pic>
        <p:nvPicPr>
          <p:cNvPr id="12" name="Picture 11"/>
          <p:cNvPicPr>
            <a:picLocks noChangeAspect="1"/>
          </p:cNvPicPr>
          <p:nvPr/>
        </p:nvPicPr>
        <p:blipFill>
          <a:blip r:embed="rId5" cstate="print"/>
          <a:stretch>
            <a:fillRect/>
          </a:stretch>
        </p:blipFill>
        <p:spPr>
          <a:xfrm>
            <a:off x="6434028" y="4411640"/>
            <a:ext cx="2171775" cy="1367450"/>
          </a:xfrm>
          <a:prstGeom prst="rect">
            <a:avLst/>
          </a:prstGeom>
        </p:spPr>
      </p:pic>
      <p:sp>
        <p:nvSpPr>
          <p:cNvPr id="13" name="TextBox 12"/>
          <p:cNvSpPr txBox="1"/>
          <p:nvPr/>
        </p:nvSpPr>
        <p:spPr>
          <a:xfrm>
            <a:off x="1143000" y="4876800"/>
            <a:ext cx="4267200" cy="707886"/>
          </a:xfrm>
          <a:prstGeom prst="rect">
            <a:avLst/>
          </a:prstGeom>
          <a:noFill/>
        </p:spPr>
        <p:txBody>
          <a:bodyPr wrap="square" rtlCol="0">
            <a:spAutoFit/>
          </a:bodyPr>
          <a:lstStyle/>
          <a:p>
            <a:r>
              <a:rPr lang="en-US" sz="4000" dirty="0" smtClean="0">
                <a:solidFill>
                  <a:srgbClr val="FF0000"/>
                </a:solidFill>
              </a:rPr>
              <a:t>Chemical example</a:t>
            </a:r>
            <a:endParaRPr lang="en-US" sz="4000" dirty="0">
              <a:solidFill>
                <a:srgbClr val="FF0000"/>
              </a:solidFill>
            </a:endParaRPr>
          </a:p>
        </p:txBody>
      </p:sp>
      <p:sp>
        <p:nvSpPr>
          <p:cNvPr id="14" name="TextBox 13"/>
          <p:cNvSpPr txBox="1"/>
          <p:nvPr/>
        </p:nvSpPr>
        <p:spPr>
          <a:xfrm>
            <a:off x="5993642" y="5863135"/>
            <a:ext cx="3150358" cy="646331"/>
          </a:xfrm>
          <a:prstGeom prst="rect">
            <a:avLst/>
          </a:prstGeom>
          <a:solidFill>
            <a:srgbClr val="FFFF00"/>
          </a:solidFill>
        </p:spPr>
        <p:txBody>
          <a:bodyPr wrap="square" rtlCol="0">
            <a:spAutoFit/>
          </a:bodyPr>
          <a:lstStyle/>
          <a:p>
            <a:r>
              <a:rPr lang="en-US" sz="3600" b="1" dirty="0" smtClean="0">
                <a:solidFill>
                  <a:srgbClr val="FF0000"/>
                </a:solidFill>
              </a:rPr>
              <a:t>Bent structure</a:t>
            </a:r>
            <a:endParaRPr lang="en-US" sz="3600" b="1" dirty="0">
              <a:solidFill>
                <a:srgbClr val="FF0000"/>
              </a:solidFill>
            </a:endParaRPr>
          </a:p>
        </p:txBody>
      </p:sp>
    </p:spTree>
    <p:extLst>
      <p:ext uri="{BB962C8B-B14F-4D97-AF65-F5344CB8AC3E}">
        <p14:creationId xmlns:p14="http://schemas.microsoft.com/office/powerpoint/2010/main" val="307454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8600"/>
            <a:ext cx="6934200" cy="646331"/>
          </a:xfrm>
          <a:prstGeom prst="rect">
            <a:avLst/>
          </a:prstGeom>
          <a:noFill/>
        </p:spPr>
        <p:txBody>
          <a:bodyPr wrap="square" rtlCol="0">
            <a:spAutoFit/>
          </a:bodyPr>
          <a:lstStyle/>
          <a:p>
            <a:r>
              <a:rPr lang="en-US" sz="3600" dirty="0" smtClean="0"/>
              <a:t>Summary of Lewis Model successes</a:t>
            </a:r>
            <a:endParaRPr lang="en-US" sz="3600" dirty="0"/>
          </a:p>
        </p:txBody>
      </p:sp>
      <p:sp>
        <p:nvSpPr>
          <p:cNvPr id="4" name="TextBox 3"/>
          <p:cNvSpPr txBox="1"/>
          <p:nvPr/>
        </p:nvSpPr>
        <p:spPr>
          <a:xfrm>
            <a:off x="76200" y="1143000"/>
            <a:ext cx="8382000" cy="4647426"/>
          </a:xfrm>
          <a:prstGeom prst="rect">
            <a:avLst/>
          </a:prstGeom>
          <a:noFill/>
        </p:spPr>
        <p:txBody>
          <a:bodyPr wrap="square" rtlCol="0">
            <a:spAutoFit/>
          </a:bodyPr>
          <a:lstStyle/>
          <a:p>
            <a:pPr marL="742950" indent="-742950">
              <a:buFont typeface="+mj-lt"/>
              <a:buAutoNum type="arabicPeriod"/>
            </a:pPr>
            <a:r>
              <a:rPr lang="en-US" sz="4000" dirty="0" smtClean="0"/>
              <a:t>Provides simple process leading to sensible predictions of electronic distributions  in most (but not all) compounds in both ground and excited states </a:t>
            </a:r>
            <a:r>
              <a:rPr lang="en-US" sz="4000" dirty="0" smtClean="0">
                <a:solidFill>
                  <a:srgbClr val="FF0000"/>
                </a:solidFill>
              </a:rPr>
              <a:t>(Lewis rules)</a:t>
            </a:r>
          </a:p>
          <a:p>
            <a:pPr>
              <a:buFont typeface="Arial" pitchFamily="34" charset="0"/>
              <a:buChar char="•"/>
            </a:pPr>
            <a:endParaRPr lang="en-US" sz="4000" dirty="0" smtClean="0"/>
          </a:p>
          <a:p>
            <a:endParaRPr lang="en-US" sz="2800" dirty="0"/>
          </a:p>
          <a:p>
            <a:r>
              <a:rPr lang="en-US" sz="2800" dirty="0" smtClean="0"/>
              <a:t> </a:t>
            </a:r>
            <a:endParaRPr lang="en-US" sz="2800" dirty="0"/>
          </a:p>
        </p:txBody>
      </p:sp>
    </p:spTree>
    <p:extLst>
      <p:ext uri="{BB962C8B-B14F-4D97-AF65-F5344CB8AC3E}">
        <p14:creationId xmlns:p14="http://schemas.microsoft.com/office/powerpoint/2010/main" val="2815697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8600"/>
            <a:ext cx="6934200" cy="646331"/>
          </a:xfrm>
          <a:prstGeom prst="rect">
            <a:avLst/>
          </a:prstGeom>
          <a:noFill/>
        </p:spPr>
        <p:txBody>
          <a:bodyPr wrap="square" rtlCol="0">
            <a:spAutoFit/>
          </a:bodyPr>
          <a:lstStyle/>
          <a:p>
            <a:r>
              <a:rPr lang="en-US" sz="3600" dirty="0" smtClean="0"/>
              <a:t>Summary of Lewis Model successes</a:t>
            </a:r>
            <a:endParaRPr lang="en-US" sz="3600" dirty="0"/>
          </a:p>
        </p:txBody>
      </p:sp>
      <p:sp>
        <p:nvSpPr>
          <p:cNvPr id="4" name="TextBox 3"/>
          <p:cNvSpPr txBox="1"/>
          <p:nvPr/>
        </p:nvSpPr>
        <p:spPr>
          <a:xfrm>
            <a:off x="533400" y="838200"/>
            <a:ext cx="7924800" cy="4278094"/>
          </a:xfrm>
          <a:prstGeom prst="rect">
            <a:avLst/>
          </a:prstGeom>
          <a:noFill/>
        </p:spPr>
        <p:txBody>
          <a:bodyPr wrap="square" rtlCol="0">
            <a:spAutoFit/>
          </a:bodyPr>
          <a:lstStyle/>
          <a:p>
            <a:endParaRPr lang="en-US" sz="4000" dirty="0" smtClean="0"/>
          </a:p>
          <a:p>
            <a:r>
              <a:rPr lang="en-US" sz="4000" dirty="0" smtClean="0"/>
              <a:t>2) Lewis structures lead to simple and accurate predictions of molecular shapes </a:t>
            </a:r>
            <a:r>
              <a:rPr lang="en-US" sz="4000" dirty="0" smtClean="0">
                <a:solidFill>
                  <a:srgbClr val="FF0000"/>
                </a:solidFill>
              </a:rPr>
              <a:t>(VSEPR</a:t>
            </a:r>
            <a:r>
              <a:rPr lang="en-US" sz="4000" dirty="0" smtClean="0"/>
              <a:t>)</a:t>
            </a:r>
          </a:p>
          <a:p>
            <a:endParaRPr lang="en-US" sz="2800" dirty="0"/>
          </a:p>
          <a:p>
            <a:pPr>
              <a:buFont typeface="Arial" pitchFamily="34" charset="0"/>
              <a:buChar char="•"/>
            </a:pPr>
            <a:endParaRPr lang="en-US" sz="2800" dirty="0"/>
          </a:p>
          <a:p>
            <a:endParaRPr lang="en-US" sz="2800" dirty="0"/>
          </a:p>
          <a:p>
            <a:r>
              <a:rPr lang="en-US" sz="2800" dirty="0" smtClean="0"/>
              <a:t> </a:t>
            </a:r>
            <a:endParaRPr lang="en-US" sz="2800" dirty="0"/>
          </a:p>
        </p:txBody>
      </p:sp>
    </p:spTree>
    <p:extLst>
      <p:ext uri="{BB962C8B-B14F-4D97-AF65-F5344CB8AC3E}">
        <p14:creationId xmlns:p14="http://schemas.microsoft.com/office/powerpoint/2010/main" val="367631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8600"/>
            <a:ext cx="6934200" cy="646331"/>
          </a:xfrm>
          <a:prstGeom prst="rect">
            <a:avLst/>
          </a:prstGeom>
          <a:noFill/>
        </p:spPr>
        <p:txBody>
          <a:bodyPr wrap="square" rtlCol="0">
            <a:spAutoFit/>
          </a:bodyPr>
          <a:lstStyle/>
          <a:p>
            <a:r>
              <a:rPr lang="en-US" sz="3600" dirty="0" smtClean="0"/>
              <a:t>Summary of Lewis Model successes</a:t>
            </a:r>
            <a:endParaRPr lang="en-US" sz="3600" dirty="0"/>
          </a:p>
        </p:txBody>
      </p:sp>
      <p:sp>
        <p:nvSpPr>
          <p:cNvPr id="4" name="TextBox 3"/>
          <p:cNvSpPr txBox="1"/>
          <p:nvPr/>
        </p:nvSpPr>
        <p:spPr>
          <a:xfrm>
            <a:off x="533400" y="838200"/>
            <a:ext cx="7924800" cy="5693866"/>
          </a:xfrm>
          <a:prstGeom prst="rect">
            <a:avLst/>
          </a:prstGeom>
          <a:noFill/>
        </p:spPr>
        <p:txBody>
          <a:bodyPr wrap="square" rtlCol="0">
            <a:spAutoFit/>
          </a:bodyPr>
          <a:lstStyle/>
          <a:p>
            <a:endParaRPr lang="en-US" sz="4000" dirty="0"/>
          </a:p>
          <a:p>
            <a:r>
              <a:rPr lang="en-US" sz="4000" dirty="0" smtClean="0"/>
              <a:t>3) Lewis predictions of electronic distributions provide simple way to predict chemical interaction and relative stabilities, and provides basis for general acid-base model of reactivity.  (</a:t>
            </a:r>
            <a:r>
              <a:rPr lang="en-US" sz="4000" dirty="0" smtClean="0">
                <a:solidFill>
                  <a:srgbClr val="FF0000"/>
                </a:solidFill>
              </a:rPr>
              <a:t>Supplement 2</a:t>
            </a:r>
            <a:r>
              <a:rPr lang="en-US" sz="4000" dirty="0" smtClean="0"/>
              <a:t>)</a:t>
            </a:r>
          </a:p>
          <a:p>
            <a:pPr>
              <a:buFont typeface="Arial" pitchFamily="34" charset="0"/>
              <a:buChar char="•"/>
            </a:pPr>
            <a:endParaRPr lang="en-US" sz="2800" dirty="0"/>
          </a:p>
          <a:p>
            <a:endParaRPr lang="en-US" sz="2800" dirty="0"/>
          </a:p>
          <a:p>
            <a:r>
              <a:rPr lang="en-US" sz="2800" dirty="0" smtClean="0"/>
              <a:t> </a:t>
            </a:r>
            <a:endParaRPr lang="en-US" sz="2800" dirty="0"/>
          </a:p>
        </p:txBody>
      </p:sp>
    </p:spTree>
    <p:extLst>
      <p:ext uri="{BB962C8B-B14F-4D97-AF65-F5344CB8AC3E}">
        <p14:creationId xmlns:p14="http://schemas.microsoft.com/office/powerpoint/2010/main" val="3248272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4648200" cy="1200329"/>
          </a:xfrm>
          <a:prstGeom prst="rect">
            <a:avLst/>
          </a:prstGeom>
          <a:noFill/>
        </p:spPr>
        <p:txBody>
          <a:bodyPr wrap="square" rtlCol="0">
            <a:spAutoFit/>
          </a:bodyPr>
          <a:lstStyle/>
          <a:p>
            <a:r>
              <a:rPr lang="en-US" sz="7200" dirty="0" smtClean="0"/>
              <a:t>“I rock.”</a:t>
            </a:r>
            <a:endParaRPr lang="en-US" sz="7200" dirty="0"/>
          </a:p>
        </p:txBody>
      </p:sp>
      <p:pic>
        <p:nvPicPr>
          <p:cNvPr id="49158" name="Picture 6" descr="http://icanhasscience.com/wp-content/uploads/2011/04/Gilbert-Lewis-e1303096296825.jpg">
            <a:hlinkClick r:id="rId3"/>
          </p:cNvPr>
          <p:cNvPicPr>
            <a:picLocks noChangeAspect="1" noChangeArrowheads="1"/>
          </p:cNvPicPr>
          <p:nvPr/>
        </p:nvPicPr>
        <p:blipFill>
          <a:blip r:embed="rId4" cstate="print"/>
          <a:srcRect/>
          <a:stretch>
            <a:fillRect/>
          </a:stretch>
        </p:blipFill>
        <p:spPr bwMode="auto">
          <a:xfrm>
            <a:off x="4339937" y="1295400"/>
            <a:ext cx="4804063" cy="4782328"/>
          </a:xfrm>
          <a:prstGeom prst="rect">
            <a:avLst/>
          </a:prstGeom>
          <a:noFill/>
        </p:spPr>
      </p:pic>
      <p:pic>
        <p:nvPicPr>
          <p:cNvPr id="49160" name="Picture 8" descr="https://encrypted-tbn2.gstatic.com/images?q=tbn:ANd9GcS67dkcD4yQce1Dqlg3-_jsslwK9AOb5CWVpre3jsij9yutSCwN">
            <a:hlinkClick r:id="rId5"/>
          </p:cNvPr>
          <p:cNvPicPr>
            <a:picLocks noChangeAspect="1" noChangeArrowheads="1"/>
          </p:cNvPicPr>
          <p:nvPr/>
        </p:nvPicPr>
        <p:blipFill>
          <a:blip r:embed="rId6" cstate="print"/>
          <a:srcRect/>
          <a:stretch>
            <a:fillRect/>
          </a:stretch>
        </p:blipFill>
        <p:spPr bwMode="auto">
          <a:xfrm>
            <a:off x="228600" y="1676400"/>
            <a:ext cx="4252014" cy="3733800"/>
          </a:xfrm>
          <a:prstGeom prst="rect">
            <a:avLst/>
          </a:prstGeom>
          <a:noFill/>
        </p:spPr>
      </p:pic>
      <p:pic>
        <p:nvPicPr>
          <p:cNvPr id="49164" name="Picture 12" descr="http://images.fineartamerica.com/images-medium-large/american-flag-superman-shield-bill-cannon.jpg">
            <a:hlinkClick r:id="rId7"/>
          </p:cNvPr>
          <p:cNvPicPr>
            <a:picLocks noChangeAspect="1" noChangeArrowheads="1"/>
          </p:cNvPicPr>
          <p:nvPr/>
        </p:nvPicPr>
        <p:blipFill>
          <a:blip r:embed="rId8" cstate="print"/>
          <a:srcRect/>
          <a:stretch>
            <a:fillRect/>
          </a:stretch>
        </p:blipFill>
        <p:spPr bwMode="auto">
          <a:xfrm>
            <a:off x="3505200" y="4724400"/>
            <a:ext cx="2378529" cy="1981200"/>
          </a:xfrm>
          <a:prstGeom prst="rect">
            <a:avLst/>
          </a:prstGeom>
          <a:noFill/>
        </p:spPr>
      </p:pic>
      <p:sp>
        <p:nvSpPr>
          <p:cNvPr id="10" name="TextBox 9"/>
          <p:cNvSpPr txBox="1"/>
          <p:nvPr/>
        </p:nvSpPr>
        <p:spPr>
          <a:xfrm>
            <a:off x="76200" y="5105400"/>
            <a:ext cx="3429000" cy="1569660"/>
          </a:xfrm>
          <a:prstGeom prst="rect">
            <a:avLst/>
          </a:prstGeom>
          <a:solidFill>
            <a:schemeClr val="accent5">
              <a:lumMod val="60000"/>
              <a:lumOff val="40000"/>
            </a:schemeClr>
          </a:solidFill>
        </p:spPr>
        <p:txBody>
          <a:bodyPr wrap="square" rtlCol="0">
            <a:spAutoFit/>
          </a:bodyPr>
          <a:lstStyle/>
          <a:p>
            <a:r>
              <a:rPr lang="en-US" sz="3200" b="1" dirty="0" smtClean="0">
                <a:solidFill>
                  <a:srgbClr val="FF0000"/>
                </a:solidFill>
              </a:rPr>
              <a:t>Am</a:t>
            </a:r>
            <a:r>
              <a:rPr lang="en-US" sz="3200" b="1" dirty="0" smtClean="0">
                <a:solidFill>
                  <a:schemeClr val="bg1"/>
                </a:solidFill>
              </a:rPr>
              <a:t>er</a:t>
            </a:r>
            <a:r>
              <a:rPr lang="en-US" sz="3200" b="1" dirty="0" smtClean="0">
                <a:solidFill>
                  <a:srgbClr val="0070C0"/>
                </a:solidFill>
              </a:rPr>
              <a:t>ica</a:t>
            </a:r>
            <a:r>
              <a:rPr lang="en-US" sz="3200" b="1" dirty="0" smtClean="0"/>
              <a:t> is  now  land of chemistry’s  mega super star</a:t>
            </a:r>
            <a:endParaRPr lang="en-US" sz="3200" b="1" dirty="0"/>
          </a:p>
        </p:txBody>
      </p:sp>
      <p:sp>
        <p:nvSpPr>
          <p:cNvPr id="7" name="TextBox 6"/>
          <p:cNvSpPr txBox="1"/>
          <p:nvPr/>
        </p:nvSpPr>
        <p:spPr>
          <a:xfrm>
            <a:off x="381000" y="1143000"/>
            <a:ext cx="4572000" cy="523220"/>
          </a:xfrm>
          <a:prstGeom prst="rect">
            <a:avLst/>
          </a:prstGeom>
          <a:noFill/>
        </p:spPr>
        <p:txBody>
          <a:bodyPr wrap="square" rtlCol="0">
            <a:spAutoFit/>
          </a:bodyPr>
          <a:lstStyle/>
          <a:p>
            <a:r>
              <a:rPr lang="en-US" sz="2800" dirty="0" smtClean="0"/>
              <a:t>Gilbert Newton Lewis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blinds(horizontal)">
                                      <p:cBhvr>
                                        <p:cTn id="7" dur="500"/>
                                        <p:tgtEl>
                                          <p:spTgt spid="491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9164"/>
                                        </p:tgtEl>
                                        <p:attrNameLst>
                                          <p:attrName>style.visibility</p:attrName>
                                        </p:attrNameLst>
                                      </p:cBhvr>
                                      <p:to>
                                        <p:strVal val="visible"/>
                                      </p:to>
                                    </p:set>
                                    <p:animEffect transition="in" filter="blinds(horizontal)">
                                      <p:cBhvr>
                                        <p:cTn id="17" dur="500"/>
                                        <p:tgtEl>
                                          <p:spTgt spid="49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381000" y="381000"/>
            <a:ext cx="82296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effectLst/>
                <a:uLnTx/>
                <a:uFillTx/>
                <a:latin typeface="+mj-lt"/>
                <a:ea typeface="+mj-ea"/>
                <a:cs typeface="+mj-cs"/>
              </a:rPr>
              <a:t> ISSUES WITH THE LEWIS</a:t>
            </a:r>
            <a:r>
              <a:rPr kumimoji="0" lang="en-US" sz="3200" b="1" i="0" u="none" strike="noStrike" kern="0" cap="none" spc="0" normalizeH="0" noProof="0" dirty="0" smtClean="0">
                <a:ln>
                  <a:noFill/>
                </a:ln>
                <a:effectLst/>
                <a:uLnTx/>
                <a:uFillTx/>
                <a:latin typeface="+mj-lt"/>
                <a:ea typeface="+mj-ea"/>
                <a:cs typeface="+mj-cs"/>
              </a:rPr>
              <a:t> OCTET </a:t>
            </a:r>
            <a:r>
              <a:rPr kumimoji="0" lang="en-US" sz="2800" b="1" i="0" u="none" strike="noStrike" kern="0" cap="none" spc="0" normalizeH="0" noProof="0" dirty="0" smtClean="0">
                <a:ln>
                  <a:noFill/>
                </a:ln>
                <a:effectLst/>
                <a:uLnTx/>
                <a:uFillTx/>
                <a:latin typeface="+mj-lt"/>
                <a:ea typeface="+mj-ea"/>
                <a:cs typeface="+mj-cs"/>
              </a:rPr>
              <a:t>MODEL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baseline="0" dirty="0" smtClean="0">
                <a:latin typeface="+mj-lt"/>
                <a:ea typeface="+mj-ea"/>
                <a:cs typeface="+mj-cs"/>
              </a:rPr>
              <a:t>(the</a:t>
            </a:r>
            <a:r>
              <a:rPr lang="en-US" sz="2800" b="1" kern="0" dirty="0" smtClean="0">
                <a:latin typeface="+mj-lt"/>
                <a:ea typeface="+mj-ea"/>
                <a:cs typeface="+mj-cs"/>
              </a:rPr>
              <a:t> </a:t>
            </a:r>
            <a:r>
              <a:rPr lang="en-US" sz="2800" b="1" kern="0" baseline="0" dirty="0" smtClean="0">
                <a:latin typeface="+mj-lt"/>
                <a:ea typeface="+mj-ea"/>
                <a:cs typeface="+mj-cs"/>
              </a:rPr>
              <a:t>nitpicking starts…)</a:t>
            </a:r>
            <a:endParaRPr kumimoji="0" lang="en-US" sz="2800" b="1" i="0" u="none" strike="noStrike" kern="0" cap="none" spc="0" normalizeH="0" baseline="0" noProof="0" dirty="0" smtClean="0">
              <a:ln>
                <a:noFill/>
              </a:ln>
              <a:effectLst/>
              <a:uLnTx/>
              <a:uFillTx/>
              <a:latin typeface="+mj-lt"/>
              <a:ea typeface="+mj-ea"/>
              <a:cs typeface="+mj-cs"/>
            </a:endParaRPr>
          </a:p>
        </p:txBody>
      </p:sp>
      <p:sp>
        <p:nvSpPr>
          <p:cNvPr id="9" name="TextBox 8"/>
          <p:cNvSpPr txBox="1"/>
          <p:nvPr/>
        </p:nvSpPr>
        <p:spPr>
          <a:xfrm>
            <a:off x="228600" y="2438400"/>
            <a:ext cx="8686800" cy="1338828"/>
          </a:xfrm>
          <a:prstGeom prst="rect">
            <a:avLst/>
          </a:prstGeom>
          <a:solidFill>
            <a:srgbClr val="FFFF00"/>
          </a:solidFill>
        </p:spPr>
        <p:txBody>
          <a:bodyPr wrap="square" rtlCol="0">
            <a:spAutoFit/>
          </a:bodyPr>
          <a:lstStyle/>
          <a:p>
            <a:pPr marL="457200" indent="-457200"/>
            <a:r>
              <a:rPr lang="en-US" sz="2400" b="1" dirty="0">
                <a:solidFill>
                  <a:srgbClr val="FF0000"/>
                </a:solidFill>
              </a:rPr>
              <a:t>2</a:t>
            </a:r>
            <a:r>
              <a:rPr lang="en-US" sz="2400" b="1" dirty="0" smtClean="0">
                <a:solidFill>
                  <a:srgbClr val="FF0000"/>
                </a:solidFill>
              </a:rPr>
              <a:t>.  </a:t>
            </a:r>
            <a:r>
              <a:rPr lang="en-US" sz="2700" b="1" dirty="0" smtClean="0">
                <a:solidFill>
                  <a:srgbClr val="FF0000"/>
                </a:solidFill>
              </a:rPr>
              <a:t>How does octet model account for the observed reactivity trend of ethane vs. </a:t>
            </a:r>
            <a:r>
              <a:rPr lang="en-US" sz="2700" b="1" dirty="0" err="1" smtClean="0">
                <a:solidFill>
                  <a:srgbClr val="FF0000"/>
                </a:solidFill>
              </a:rPr>
              <a:t>ethene</a:t>
            </a:r>
            <a:r>
              <a:rPr lang="en-US" sz="2700" b="1" dirty="0" smtClean="0">
                <a:solidFill>
                  <a:srgbClr val="FF0000"/>
                </a:solidFill>
              </a:rPr>
              <a:t> </a:t>
            </a:r>
            <a:r>
              <a:rPr lang="en-US" sz="2700" b="1" dirty="0" err="1" smtClean="0">
                <a:solidFill>
                  <a:srgbClr val="FF0000"/>
                </a:solidFill>
              </a:rPr>
              <a:t>vs</a:t>
            </a:r>
            <a:r>
              <a:rPr lang="en-US" sz="2700" b="1" dirty="0" smtClean="0">
                <a:solidFill>
                  <a:srgbClr val="FF0000"/>
                </a:solidFill>
              </a:rPr>
              <a:t> </a:t>
            </a:r>
            <a:r>
              <a:rPr lang="en-US" sz="2700" b="1" dirty="0" err="1" smtClean="0">
                <a:solidFill>
                  <a:srgbClr val="FF0000"/>
                </a:solidFill>
              </a:rPr>
              <a:t>ethyne</a:t>
            </a:r>
            <a:r>
              <a:rPr lang="en-US" sz="2700" b="1" dirty="0" smtClean="0">
                <a:solidFill>
                  <a:srgbClr val="FF0000"/>
                </a:solidFill>
              </a:rPr>
              <a:t> with halogens and ozone ?</a:t>
            </a:r>
            <a:r>
              <a:rPr lang="en-US" sz="2700" b="1" baseline="30000" dirty="0" smtClean="0">
                <a:solidFill>
                  <a:srgbClr val="FF0000"/>
                </a:solidFill>
              </a:rPr>
              <a:t> </a:t>
            </a:r>
          </a:p>
        </p:txBody>
      </p:sp>
      <p:sp>
        <p:nvSpPr>
          <p:cNvPr id="11" name="TextBox 10"/>
          <p:cNvSpPr txBox="1"/>
          <p:nvPr/>
        </p:nvSpPr>
        <p:spPr>
          <a:xfrm>
            <a:off x="152400" y="3962400"/>
            <a:ext cx="8458200" cy="923330"/>
          </a:xfrm>
          <a:prstGeom prst="rect">
            <a:avLst/>
          </a:prstGeom>
          <a:solidFill>
            <a:srgbClr val="FFFF00"/>
          </a:solidFill>
        </p:spPr>
        <p:txBody>
          <a:bodyPr wrap="square" rtlCol="0">
            <a:spAutoFit/>
          </a:bodyPr>
          <a:lstStyle/>
          <a:p>
            <a:pPr marL="457200" indent="-457200"/>
            <a:r>
              <a:rPr lang="en-US" sz="2700" b="1" dirty="0" smtClean="0">
                <a:solidFill>
                  <a:srgbClr val="FF0000"/>
                </a:solidFill>
              </a:rPr>
              <a:t>3.	 How can you get all those electrons between carbons in double and triple bonds ? Don’t they repel ?</a:t>
            </a:r>
            <a:endParaRPr lang="en-US" sz="2700" b="1" dirty="0">
              <a:solidFill>
                <a:srgbClr val="FF0000"/>
              </a:solidFill>
            </a:endParaRPr>
          </a:p>
        </p:txBody>
      </p:sp>
      <p:sp>
        <p:nvSpPr>
          <p:cNvPr id="12" name="TextBox 11"/>
          <p:cNvSpPr txBox="1"/>
          <p:nvPr/>
        </p:nvSpPr>
        <p:spPr>
          <a:xfrm>
            <a:off x="190500" y="1371600"/>
            <a:ext cx="8915400" cy="923330"/>
          </a:xfrm>
          <a:prstGeom prst="rect">
            <a:avLst/>
          </a:prstGeom>
          <a:solidFill>
            <a:srgbClr val="FFFF00"/>
          </a:solidFill>
        </p:spPr>
        <p:txBody>
          <a:bodyPr wrap="square" rtlCol="0">
            <a:spAutoFit/>
          </a:bodyPr>
          <a:lstStyle/>
          <a:p>
            <a:pPr marL="457200" indent="-457200">
              <a:buAutoNum type="arabicPeriod"/>
            </a:pPr>
            <a:r>
              <a:rPr lang="en-US" sz="2700" b="1" dirty="0" smtClean="0">
                <a:solidFill>
                  <a:srgbClr val="FF0000"/>
                </a:solidFill>
              </a:rPr>
              <a:t>How come the bond shapes in molecules look so</a:t>
            </a:r>
          </a:p>
          <a:p>
            <a:pPr marL="457200" indent="-457200"/>
            <a:r>
              <a:rPr lang="en-US" sz="2700" b="1" dirty="0" smtClean="0">
                <a:solidFill>
                  <a:srgbClr val="FF0000"/>
                </a:solidFill>
              </a:rPr>
              <a:t>      little like the original atomic </a:t>
            </a:r>
            <a:r>
              <a:rPr lang="en-US" sz="2700" b="1" dirty="0" err="1" smtClean="0">
                <a:solidFill>
                  <a:srgbClr val="FF0000"/>
                </a:solidFill>
              </a:rPr>
              <a:t>orbitals</a:t>
            </a:r>
            <a:r>
              <a:rPr lang="en-US" sz="2700" b="1" dirty="0" smtClean="0">
                <a:solidFill>
                  <a:srgbClr val="FF0000"/>
                </a:solidFill>
              </a:rPr>
              <a:t> ????</a:t>
            </a:r>
            <a:endParaRPr lang="en-US" sz="27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encrypted-tbn3.gstatic.com/images?q=tbn:ANd9GcTysj16FONe3nSOqZWhdeZXiooKOtvWiIcXKFFK1JVvNHFoTyU9zQ">
            <a:hlinkClick r:id="rId2"/>
          </p:cNvPr>
          <p:cNvPicPr>
            <a:picLocks noChangeAspect="1" noChangeArrowheads="1"/>
          </p:cNvPicPr>
          <p:nvPr/>
        </p:nvPicPr>
        <p:blipFill>
          <a:blip r:embed="rId3" cstate="print"/>
          <a:srcRect/>
          <a:stretch>
            <a:fillRect/>
          </a:stretch>
        </p:blipFill>
        <p:spPr bwMode="auto">
          <a:xfrm>
            <a:off x="2133600" y="2362200"/>
            <a:ext cx="2838450" cy="3810000"/>
          </a:xfrm>
          <a:prstGeom prst="rect">
            <a:avLst/>
          </a:prstGeom>
          <a:noFill/>
        </p:spPr>
      </p:pic>
      <p:sp>
        <p:nvSpPr>
          <p:cNvPr id="3" name="TextBox 2"/>
          <p:cNvSpPr txBox="1"/>
          <p:nvPr/>
        </p:nvSpPr>
        <p:spPr>
          <a:xfrm>
            <a:off x="152400" y="0"/>
            <a:ext cx="8991600" cy="1323439"/>
          </a:xfrm>
          <a:prstGeom prst="rect">
            <a:avLst/>
          </a:prstGeom>
          <a:noFill/>
        </p:spPr>
        <p:txBody>
          <a:bodyPr wrap="square" rtlCol="0">
            <a:spAutoFit/>
          </a:bodyPr>
          <a:lstStyle/>
          <a:p>
            <a:r>
              <a:rPr lang="en-US" sz="4000" b="1" dirty="0" smtClean="0"/>
              <a:t>LEWIS MODEL HAS  INCONSISTENCIES</a:t>
            </a:r>
          </a:p>
          <a:p>
            <a:r>
              <a:rPr lang="en-US" sz="4000" b="1" dirty="0" smtClean="0"/>
              <a:t>WHICH HE DOESN’T BOTHER TO ADDRESS </a:t>
            </a:r>
            <a:endParaRPr lang="en-US" sz="4000" b="1" dirty="0"/>
          </a:p>
        </p:txBody>
      </p:sp>
      <p:sp>
        <p:nvSpPr>
          <p:cNvPr id="5" name="Freeform 4"/>
          <p:cNvSpPr/>
          <p:nvPr/>
        </p:nvSpPr>
        <p:spPr>
          <a:xfrm>
            <a:off x="2209800" y="1295400"/>
            <a:ext cx="3124200" cy="1329864"/>
          </a:xfrm>
          <a:custGeom>
            <a:avLst/>
            <a:gdLst>
              <a:gd name="connsiteX0" fmla="*/ 932580 w 2718687"/>
              <a:gd name="connsiteY0" fmla="*/ 1102408 h 1177464"/>
              <a:gd name="connsiteX1" fmla="*/ 924035 w 2718687"/>
              <a:gd name="connsiteY1" fmla="*/ 1076770 h 1177464"/>
              <a:gd name="connsiteX2" fmla="*/ 889851 w 2718687"/>
              <a:gd name="connsiteY2" fmla="*/ 1025496 h 1177464"/>
              <a:gd name="connsiteX3" fmla="*/ 864214 w 2718687"/>
              <a:gd name="connsiteY3" fmla="*/ 974221 h 1177464"/>
              <a:gd name="connsiteX4" fmla="*/ 855668 w 2718687"/>
              <a:gd name="connsiteY4" fmla="*/ 948583 h 1177464"/>
              <a:gd name="connsiteX5" fmla="*/ 830031 w 2718687"/>
              <a:gd name="connsiteY5" fmla="*/ 940038 h 1177464"/>
              <a:gd name="connsiteX6" fmla="*/ 812939 w 2718687"/>
              <a:gd name="connsiteY6" fmla="*/ 914400 h 1177464"/>
              <a:gd name="connsiteX7" fmla="*/ 770210 w 2718687"/>
              <a:gd name="connsiteY7" fmla="*/ 905854 h 1177464"/>
              <a:gd name="connsiteX8" fmla="*/ 736027 w 2718687"/>
              <a:gd name="connsiteY8" fmla="*/ 888763 h 1177464"/>
              <a:gd name="connsiteX9" fmla="*/ 718936 w 2718687"/>
              <a:gd name="connsiteY9" fmla="*/ 863125 h 1177464"/>
              <a:gd name="connsiteX10" fmla="*/ 659115 w 2718687"/>
              <a:gd name="connsiteY10" fmla="*/ 837488 h 1177464"/>
              <a:gd name="connsiteX11" fmla="*/ 633478 w 2718687"/>
              <a:gd name="connsiteY11" fmla="*/ 820396 h 1177464"/>
              <a:gd name="connsiteX12" fmla="*/ 607840 w 2718687"/>
              <a:gd name="connsiteY12" fmla="*/ 811851 h 1177464"/>
              <a:gd name="connsiteX13" fmla="*/ 573657 w 2718687"/>
              <a:gd name="connsiteY13" fmla="*/ 794759 h 1177464"/>
              <a:gd name="connsiteX14" fmla="*/ 522382 w 2718687"/>
              <a:gd name="connsiteY14" fmla="*/ 786213 h 1177464"/>
              <a:gd name="connsiteX15" fmla="*/ 471108 w 2718687"/>
              <a:gd name="connsiteY15" fmla="*/ 769122 h 1177464"/>
              <a:gd name="connsiteX16" fmla="*/ 445470 w 2718687"/>
              <a:gd name="connsiteY16" fmla="*/ 760576 h 1177464"/>
              <a:gd name="connsiteX17" fmla="*/ 325829 w 2718687"/>
              <a:gd name="connsiteY17" fmla="*/ 743484 h 1177464"/>
              <a:gd name="connsiteX18" fmla="*/ 291646 w 2718687"/>
              <a:gd name="connsiteY18" fmla="*/ 734939 h 1177464"/>
              <a:gd name="connsiteX19" fmla="*/ 257463 w 2718687"/>
              <a:gd name="connsiteY19" fmla="*/ 709301 h 1177464"/>
              <a:gd name="connsiteX20" fmla="*/ 240371 w 2718687"/>
              <a:gd name="connsiteY20" fmla="*/ 683664 h 1177464"/>
              <a:gd name="connsiteX21" fmla="*/ 206188 w 2718687"/>
              <a:gd name="connsiteY21" fmla="*/ 666572 h 1177464"/>
              <a:gd name="connsiteX22" fmla="*/ 180551 w 2718687"/>
              <a:gd name="connsiteY22" fmla="*/ 640935 h 1177464"/>
              <a:gd name="connsiteX23" fmla="*/ 146367 w 2718687"/>
              <a:gd name="connsiteY23" fmla="*/ 615297 h 1177464"/>
              <a:gd name="connsiteX24" fmla="*/ 103638 w 2718687"/>
              <a:gd name="connsiteY24" fmla="*/ 555477 h 1177464"/>
              <a:gd name="connsiteX25" fmla="*/ 78001 w 2718687"/>
              <a:gd name="connsiteY25" fmla="*/ 529839 h 1177464"/>
              <a:gd name="connsiteX26" fmla="*/ 43818 w 2718687"/>
              <a:gd name="connsiteY26" fmla="*/ 478565 h 1177464"/>
              <a:gd name="connsiteX27" fmla="*/ 26726 w 2718687"/>
              <a:gd name="connsiteY27" fmla="*/ 444382 h 1177464"/>
              <a:gd name="connsiteX28" fmla="*/ 18180 w 2718687"/>
              <a:gd name="connsiteY28" fmla="*/ 247828 h 1177464"/>
              <a:gd name="connsiteX29" fmla="*/ 60909 w 2718687"/>
              <a:gd name="connsiteY29" fmla="*/ 188008 h 1177464"/>
              <a:gd name="connsiteX30" fmla="*/ 78001 w 2718687"/>
              <a:gd name="connsiteY30" fmla="*/ 153824 h 1177464"/>
              <a:gd name="connsiteX31" fmla="*/ 129276 w 2718687"/>
              <a:gd name="connsiteY31" fmla="*/ 119641 h 1177464"/>
              <a:gd name="connsiteX32" fmla="*/ 154913 w 2718687"/>
              <a:gd name="connsiteY32" fmla="*/ 102550 h 1177464"/>
              <a:gd name="connsiteX33" fmla="*/ 180551 w 2718687"/>
              <a:gd name="connsiteY33" fmla="*/ 85458 h 1177464"/>
              <a:gd name="connsiteX34" fmla="*/ 214734 w 2718687"/>
              <a:gd name="connsiteY34" fmla="*/ 68367 h 1177464"/>
              <a:gd name="connsiteX35" fmla="*/ 240371 w 2718687"/>
              <a:gd name="connsiteY35" fmla="*/ 51275 h 1177464"/>
              <a:gd name="connsiteX36" fmla="*/ 360012 w 2718687"/>
              <a:gd name="connsiteY36" fmla="*/ 34183 h 1177464"/>
              <a:gd name="connsiteX37" fmla="*/ 402741 w 2718687"/>
              <a:gd name="connsiteY37" fmla="*/ 17092 h 1177464"/>
              <a:gd name="connsiteX38" fmla="*/ 479653 w 2718687"/>
              <a:gd name="connsiteY38" fmla="*/ 8546 h 1177464"/>
              <a:gd name="connsiteX39" fmla="*/ 530928 w 2718687"/>
              <a:gd name="connsiteY39" fmla="*/ 0 h 1177464"/>
              <a:gd name="connsiteX40" fmla="*/ 941126 w 2718687"/>
              <a:gd name="connsiteY40" fmla="*/ 8546 h 1177464"/>
              <a:gd name="connsiteX41" fmla="*/ 1009493 w 2718687"/>
              <a:gd name="connsiteY41" fmla="*/ 17092 h 1177464"/>
              <a:gd name="connsiteX42" fmla="*/ 1086405 w 2718687"/>
              <a:gd name="connsiteY42" fmla="*/ 25638 h 1177464"/>
              <a:gd name="connsiteX43" fmla="*/ 1163317 w 2718687"/>
              <a:gd name="connsiteY43" fmla="*/ 42729 h 1177464"/>
              <a:gd name="connsiteX44" fmla="*/ 1308595 w 2718687"/>
              <a:gd name="connsiteY44" fmla="*/ 68367 h 1177464"/>
              <a:gd name="connsiteX45" fmla="*/ 1368416 w 2718687"/>
              <a:gd name="connsiteY45" fmla="*/ 76912 h 1177464"/>
              <a:gd name="connsiteX46" fmla="*/ 1411145 w 2718687"/>
              <a:gd name="connsiteY46" fmla="*/ 85458 h 1177464"/>
              <a:gd name="connsiteX47" fmla="*/ 1445328 w 2718687"/>
              <a:gd name="connsiteY47" fmla="*/ 94004 h 1177464"/>
              <a:gd name="connsiteX48" fmla="*/ 1530786 w 2718687"/>
              <a:gd name="connsiteY48" fmla="*/ 102550 h 1177464"/>
              <a:gd name="connsiteX49" fmla="*/ 1573515 w 2718687"/>
              <a:gd name="connsiteY49" fmla="*/ 111096 h 1177464"/>
              <a:gd name="connsiteX50" fmla="*/ 1658973 w 2718687"/>
              <a:gd name="connsiteY50" fmla="*/ 119641 h 1177464"/>
              <a:gd name="connsiteX51" fmla="*/ 1752977 w 2718687"/>
              <a:gd name="connsiteY51" fmla="*/ 136733 h 1177464"/>
              <a:gd name="connsiteX52" fmla="*/ 1821343 w 2718687"/>
              <a:gd name="connsiteY52" fmla="*/ 145279 h 1177464"/>
              <a:gd name="connsiteX53" fmla="*/ 1881164 w 2718687"/>
              <a:gd name="connsiteY53" fmla="*/ 153824 h 1177464"/>
              <a:gd name="connsiteX54" fmla="*/ 1915347 w 2718687"/>
              <a:gd name="connsiteY54" fmla="*/ 170916 h 1177464"/>
              <a:gd name="connsiteX55" fmla="*/ 1949530 w 2718687"/>
              <a:gd name="connsiteY55" fmla="*/ 179462 h 1177464"/>
              <a:gd name="connsiteX56" fmla="*/ 1975167 w 2718687"/>
              <a:gd name="connsiteY56" fmla="*/ 188008 h 1177464"/>
              <a:gd name="connsiteX57" fmla="*/ 2034988 w 2718687"/>
              <a:gd name="connsiteY57" fmla="*/ 205099 h 1177464"/>
              <a:gd name="connsiteX58" fmla="*/ 2086263 w 2718687"/>
              <a:gd name="connsiteY58" fmla="*/ 222191 h 1177464"/>
              <a:gd name="connsiteX59" fmla="*/ 2120446 w 2718687"/>
              <a:gd name="connsiteY59" fmla="*/ 239282 h 1177464"/>
              <a:gd name="connsiteX60" fmla="*/ 2240087 w 2718687"/>
              <a:gd name="connsiteY60" fmla="*/ 247828 h 1177464"/>
              <a:gd name="connsiteX61" fmla="*/ 2351182 w 2718687"/>
              <a:gd name="connsiteY61" fmla="*/ 273466 h 1177464"/>
              <a:gd name="connsiteX62" fmla="*/ 2411003 w 2718687"/>
              <a:gd name="connsiteY62" fmla="*/ 290557 h 1177464"/>
              <a:gd name="connsiteX63" fmla="*/ 2462278 w 2718687"/>
              <a:gd name="connsiteY63" fmla="*/ 307649 h 1177464"/>
              <a:gd name="connsiteX64" fmla="*/ 2487915 w 2718687"/>
              <a:gd name="connsiteY64" fmla="*/ 316195 h 1177464"/>
              <a:gd name="connsiteX65" fmla="*/ 2513552 w 2718687"/>
              <a:gd name="connsiteY65" fmla="*/ 341832 h 1177464"/>
              <a:gd name="connsiteX66" fmla="*/ 2556281 w 2718687"/>
              <a:gd name="connsiteY66" fmla="*/ 367469 h 1177464"/>
              <a:gd name="connsiteX67" fmla="*/ 2616102 w 2718687"/>
              <a:gd name="connsiteY67" fmla="*/ 435836 h 1177464"/>
              <a:gd name="connsiteX68" fmla="*/ 2650285 w 2718687"/>
              <a:gd name="connsiteY68" fmla="*/ 495656 h 1177464"/>
              <a:gd name="connsiteX69" fmla="*/ 2658831 w 2718687"/>
              <a:gd name="connsiteY69" fmla="*/ 521294 h 1177464"/>
              <a:gd name="connsiteX70" fmla="*/ 2693014 w 2718687"/>
              <a:gd name="connsiteY70" fmla="*/ 598206 h 1177464"/>
              <a:gd name="connsiteX71" fmla="*/ 2710106 w 2718687"/>
              <a:gd name="connsiteY71" fmla="*/ 683664 h 1177464"/>
              <a:gd name="connsiteX72" fmla="*/ 2684468 w 2718687"/>
              <a:gd name="connsiteY72" fmla="*/ 777667 h 1177464"/>
              <a:gd name="connsiteX73" fmla="*/ 2675922 w 2718687"/>
              <a:gd name="connsiteY73" fmla="*/ 811851 h 1177464"/>
              <a:gd name="connsiteX74" fmla="*/ 2650285 w 2718687"/>
              <a:gd name="connsiteY74" fmla="*/ 820396 h 1177464"/>
              <a:gd name="connsiteX75" fmla="*/ 2556281 w 2718687"/>
              <a:gd name="connsiteY75" fmla="*/ 888763 h 1177464"/>
              <a:gd name="connsiteX76" fmla="*/ 2522098 w 2718687"/>
              <a:gd name="connsiteY76" fmla="*/ 905854 h 1177464"/>
              <a:gd name="connsiteX77" fmla="*/ 2436640 w 2718687"/>
              <a:gd name="connsiteY77" fmla="*/ 897309 h 1177464"/>
              <a:gd name="connsiteX78" fmla="*/ 2402457 w 2718687"/>
              <a:gd name="connsiteY78" fmla="*/ 880217 h 1177464"/>
              <a:gd name="connsiteX79" fmla="*/ 2351182 w 2718687"/>
              <a:gd name="connsiteY79" fmla="*/ 863125 h 1177464"/>
              <a:gd name="connsiteX80" fmla="*/ 2291362 w 2718687"/>
              <a:gd name="connsiteY80" fmla="*/ 846034 h 1177464"/>
              <a:gd name="connsiteX81" fmla="*/ 2265724 w 2718687"/>
              <a:gd name="connsiteY81" fmla="*/ 828942 h 1177464"/>
              <a:gd name="connsiteX82" fmla="*/ 2222995 w 2718687"/>
              <a:gd name="connsiteY82" fmla="*/ 820396 h 1177464"/>
              <a:gd name="connsiteX83" fmla="*/ 2188812 w 2718687"/>
              <a:gd name="connsiteY83" fmla="*/ 811851 h 1177464"/>
              <a:gd name="connsiteX84" fmla="*/ 2111900 w 2718687"/>
              <a:gd name="connsiteY84" fmla="*/ 794759 h 1177464"/>
              <a:gd name="connsiteX85" fmla="*/ 2086263 w 2718687"/>
              <a:gd name="connsiteY85" fmla="*/ 786213 h 1177464"/>
              <a:gd name="connsiteX86" fmla="*/ 2043534 w 2718687"/>
              <a:gd name="connsiteY86" fmla="*/ 769122 h 1177464"/>
              <a:gd name="connsiteX87" fmla="*/ 1983713 w 2718687"/>
              <a:gd name="connsiteY87" fmla="*/ 760576 h 1177464"/>
              <a:gd name="connsiteX88" fmla="*/ 1949530 w 2718687"/>
              <a:gd name="connsiteY88" fmla="*/ 752030 h 1177464"/>
              <a:gd name="connsiteX89" fmla="*/ 1898255 w 2718687"/>
              <a:gd name="connsiteY89" fmla="*/ 734939 h 1177464"/>
              <a:gd name="connsiteX90" fmla="*/ 1812797 w 2718687"/>
              <a:gd name="connsiteY90" fmla="*/ 726393 h 1177464"/>
              <a:gd name="connsiteX91" fmla="*/ 1787160 w 2718687"/>
              <a:gd name="connsiteY91" fmla="*/ 717847 h 1177464"/>
              <a:gd name="connsiteX92" fmla="*/ 1394053 w 2718687"/>
              <a:gd name="connsiteY92" fmla="*/ 734939 h 1177464"/>
              <a:gd name="connsiteX93" fmla="*/ 1368416 w 2718687"/>
              <a:gd name="connsiteY93" fmla="*/ 752030 h 1177464"/>
              <a:gd name="connsiteX94" fmla="*/ 1342779 w 2718687"/>
              <a:gd name="connsiteY94" fmla="*/ 760576 h 1177464"/>
              <a:gd name="connsiteX95" fmla="*/ 1291504 w 2718687"/>
              <a:gd name="connsiteY95" fmla="*/ 794759 h 1177464"/>
              <a:gd name="connsiteX96" fmla="*/ 1248775 w 2718687"/>
              <a:gd name="connsiteY96" fmla="*/ 828942 h 1177464"/>
              <a:gd name="connsiteX97" fmla="*/ 1197500 w 2718687"/>
              <a:gd name="connsiteY97" fmla="*/ 863125 h 1177464"/>
              <a:gd name="connsiteX98" fmla="*/ 1163317 w 2718687"/>
              <a:gd name="connsiteY98" fmla="*/ 880217 h 1177464"/>
              <a:gd name="connsiteX99" fmla="*/ 1112042 w 2718687"/>
              <a:gd name="connsiteY99" fmla="*/ 922946 h 1177464"/>
              <a:gd name="connsiteX100" fmla="*/ 1086405 w 2718687"/>
              <a:gd name="connsiteY100" fmla="*/ 940038 h 1177464"/>
              <a:gd name="connsiteX101" fmla="*/ 992401 w 2718687"/>
              <a:gd name="connsiteY101" fmla="*/ 1051133 h 1177464"/>
              <a:gd name="connsiteX102" fmla="*/ 983855 w 2718687"/>
              <a:gd name="connsiteY102" fmla="*/ 1076770 h 1177464"/>
              <a:gd name="connsiteX103" fmla="*/ 958218 w 2718687"/>
              <a:gd name="connsiteY103" fmla="*/ 1093862 h 1177464"/>
              <a:gd name="connsiteX104" fmla="*/ 932580 w 2718687"/>
              <a:gd name="connsiteY104" fmla="*/ 1119499 h 1177464"/>
              <a:gd name="connsiteX105" fmla="*/ 906943 w 2718687"/>
              <a:gd name="connsiteY105" fmla="*/ 1153682 h 117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718687" h="1177464">
                <a:moveTo>
                  <a:pt x="932580" y="1102408"/>
                </a:moveTo>
                <a:cubicBezTo>
                  <a:pt x="929732" y="1093862"/>
                  <a:pt x="928410" y="1084645"/>
                  <a:pt x="924035" y="1076770"/>
                </a:cubicBezTo>
                <a:cubicBezTo>
                  <a:pt x="914059" y="1058814"/>
                  <a:pt x="889851" y="1025496"/>
                  <a:pt x="889851" y="1025496"/>
                </a:cubicBezTo>
                <a:cubicBezTo>
                  <a:pt x="868375" y="961061"/>
                  <a:pt x="897344" y="1040479"/>
                  <a:pt x="864214" y="974221"/>
                </a:cubicBezTo>
                <a:cubicBezTo>
                  <a:pt x="860185" y="966164"/>
                  <a:pt x="862038" y="954953"/>
                  <a:pt x="855668" y="948583"/>
                </a:cubicBezTo>
                <a:cubicBezTo>
                  <a:pt x="849298" y="942213"/>
                  <a:pt x="838577" y="942886"/>
                  <a:pt x="830031" y="940038"/>
                </a:cubicBezTo>
                <a:cubicBezTo>
                  <a:pt x="824334" y="931492"/>
                  <a:pt x="821857" y="919496"/>
                  <a:pt x="812939" y="914400"/>
                </a:cubicBezTo>
                <a:cubicBezTo>
                  <a:pt x="800328" y="907193"/>
                  <a:pt x="783990" y="910447"/>
                  <a:pt x="770210" y="905854"/>
                </a:cubicBezTo>
                <a:cubicBezTo>
                  <a:pt x="758125" y="901826"/>
                  <a:pt x="747421" y="894460"/>
                  <a:pt x="736027" y="888763"/>
                </a:cubicBezTo>
                <a:cubicBezTo>
                  <a:pt x="730330" y="880217"/>
                  <a:pt x="726826" y="869700"/>
                  <a:pt x="718936" y="863125"/>
                </a:cubicBezTo>
                <a:cubicBezTo>
                  <a:pt x="692265" y="840899"/>
                  <a:pt x="685828" y="850845"/>
                  <a:pt x="659115" y="837488"/>
                </a:cubicBezTo>
                <a:cubicBezTo>
                  <a:pt x="649929" y="832895"/>
                  <a:pt x="642664" y="824989"/>
                  <a:pt x="633478" y="820396"/>
                </a:cubicBezTo>
                <a:cubicBezTo>
                  <a:pt x="625421" y="816367"/>
                  <a:pt x="616120" y="815399"/>
                  <a:pt x="607840" y="811851"/>
                </a:cubicBezTo>
                <a:cubicBezTo>
                  <a:pt x="596131" y="806833"/>
                  <a:pt x="585859" y="798420"/>
                  <a:pt x="573657" y="794759"/>
                </a:cubicBezTo>
                <a:cubicBezTo>
                  <a:pt x="557060" y="789780"/>
                  <a:pt x="539474" y="789062"/>
                  <a:pt x="522382" y="786213"/>
                </a:cubicBezTo>
                <a:lnTo>
                  <a:pt x="471108" y="769122"/>
                </a:lnTo>
                <a:cubicBezTo>
                  <a:pt x="462562" y="766273"/>
                  <a:pt x="454409" y="761693"/>
                  <a:pt x="445470" y="760576"/>
                </a:cubicBezTo>
                <a:cubicBezTo>
                  <a:pt x="403452" y="755324"/>
                  <a:pt x="366906" y="751699"/>
                  <a:pt x="325829" y="743484"/>
                </a:cubicBezTo>
                <a:cubicBezTo>
                  <a:pt x="314312" y="741181"/>
                  <a:pt x="303040" y="737787"/>
                  <a:pt x="291646" y="734939"/>
                </a:cubicBezTo>
                <a:cubicBezTo>
                  <a:pt x="280252" y="726393"/>
                  <a:pt x="267534" y="719372"/>
                  <a:pt x="257463" y="709301"/>
                </a:cubicBezTo>
                <a:cubicBezTo>
                  <a:pt x="250200" y="702038"/>
                  <a:pt x="248261" y="690239"/>
                  <a:pt x="240371" y="683664"/>
                </a:cubicBezTo>
                <a:cubicBezTo>
                  <a:pt x="230584" y="675509"/>
                  <a:pt x="216554" y="673977"/>
                  <a:pt x="206188" y="666572"/>
                </a:cubicBezTo>
                <a:cubicBezTo>
                  <a:pt x="196354" y="659547"/>
                  <a:pt x="189727" y="648800"/>
                  <a:pt x="180551" y="640935"/>
                </a:cubicBezTo>
                <a:cubicBezTo>
                  <a:pt x="169737" y="631666"/>
                  <a:pt x="156439" y="625369"/>
                  <a:pt x="146367" y="615297"/>
                </a:cubicBezTo>
                <a:cubicBezTo>
                  <a:pt x="115592" y="584522"/>
                  <a:pt x="127892" y="584582"/>
                  <a:pt x="103638" y="555477"/>
                </a:cubicBezTo>
                <a:cubicBezTo>
                  <a:pt x="95901" y="546193"/>
                  <a:pt x="86547" y="538385"/>
                  <a:pt x="78001" y="529839"/>
                </a:cubicBezTo>
                <a:cubicBezTo>
                  <a:pt x="59669" y="474845"/>
                  <a:pt x="83826" y="534576"/>
                  <a:pt x="43818" y="478565"/>
                </a:cubicBezTo>
                <a:cubicBezTo>
                  <a:pt x="36413" y="468199"/>
                  <a:pt x="32423" y="455776"/>
                  <a:pt x="26726" y="444382"/>
                </a:cubicBezTo>
                <a:cubicBezTo>
                  <a:pt x="8145" y="351473"/>
                  <a:pt x="0" y="350851"/>
                  <a:pt x="18180" y="247828"/>
                </a:cubicBezTo>
                <a:cubicBezTo>
                  <a:pt x="24767" y="210501"/>
                  <a:pt x="41357" y="215381"/>
                  <a:pt x="60909" y="188008"/>
                </a:cubicBezTo>
                <a:cubicBezTo>
                  <a:pt x="68314" y="177641"/>
                  <a:pt x="68993" y="162832"/>
                  <a:pt x="78001" y="153824"/>
                </a:cubicBezTo>
                <a:cubicBezTo>
                  <a:pt x="92526" y="139299"/>
                  <a:pt x="112184" y="131035"/>
                  <a:pt x="129276" y="119641"/>
                </a:cubicBezTo>
                <a:lnTo>
                  <a:pt x="154913" y="102550"/>
                </a:lnTo>
                <a:cubicBezTo>
                  <a:pt x="163459" y="96853"/>
                  <a:pt x="171364" y="90051"/>
                  <a:pt x="180551" y="85458"/>
                </a:cubicBezTo>
                <a:cubicBezTo>
                  <a:pt x="191945" y="79761"/>
                  <a:pt x="203673" y="74687"/>
                  <a:pt x="214734" y="68367"/>
                </a:cubicBezTo>
                <a:cubicBezTo>
                  <a:pt x="223651" y="63271"/>
                  <a:pt x="230627" y="54523"/>
                  <a:pt x="240371" y="51275"/>
                </a:cubicBezTo>
                <a:cubicBezTo>
                  <a:pt x="255156" y="46346"/>
                  <a:pt x="352842" y="35079"/>
                  <a:pt x="360012" y="34183"/>
                </a:cubicBezTo>
                <a:cubicBezTo>
                  <a:pt x="374255" y="28486"/>
                  <a:pt x="387741" y="20306"/>
                  <a:pt x="402741" y="17092"/>
                </a:cubicBezTo>
                <a:cubicBezTo>
                  <a:pt x="427964" y="11687"/>
                  <a:pt x="454084" y="11955"/>
                  <a:pt x="479653" y="8546"/>
                </a:cubicBezTo>
                <a:cubicBezTo>
                  <a:pt x="496828" y="6256"/>
                  <a:pt x="513836" y="2849"/>
                  <a:pt x="530928" y="0"/>
                </a:cubicBezTo>
                <a:lnTo>
                  <a:pt x="941126" y="8546"/>
                </a:lnTo>
                <a:cubicBezTo>
                  <a:pt x="964078" y="9366"/>
                  <a:pt x="986684" y="14409"/>
                  <a:pt x="1009493" y="17092"/>
                </a:cubicBezTo>
                <a:lnTo>
                  <a:pt x="1086405" y="25638"/>
                </a:lnTo>
                <a:cubicBezTo>
                  <a:pt x="1131609" y="40705"/>
                  <a:pt x="1097139" y="30696"/>
                  <a:pt x="1163317" y="42729"/>
                </a:cubicBezTo>
                <a:cubicBezTo>
                  <a:pt x="1280343" y="64007"/>
                  <a:pt x="1095532" y="34726"/>
                  <a:pt x="1308595" y="68367"/>
                </a:cubicBezTo>
                <a:cubicBezTo>
                  <a:pt x="1328491" y="71508"/>
                  <a:pt x="1348547" y="73601"/>
                  <a:pt x="1368416" y="76912"/>
                </a:cubicBezTo>
                <a:cubicBezTo>
                  <a:pt x="1382743" y="79300"/>
                  <a:pt x="1396966" y="82307"/>
                  <a:pt x="1411145" y="85458"/>
                </a:cubicBezTo>
                <a:cubicBezTo>
                  <a:pt x="1422610" y="88006"/>
                  <a:pt x="1433701" y="92343"/>
                  <a:pt x="1445328" y="94004"/>
                </a:cubicBezTo>
                <a:cubicBezTo>
                  <a:pt x="1473668" y="98053"/>
                  <a:pt x="1502409" y="98766"/>
                  <a:pt x="1530786" y="102550"/>
                </a:cubicBezTo>
                <a:cubicBezTo>
                  <a:pt x="1545184" y="104470"/>
                  <a:pt x="1559117" y="109176"/>
                  <a:pt x="1573515" y="111096"/>
                </a:cubicBezTo>
                <a:cubicBezTo>
                  <a:pt x="1601892" y="114879"/>
                  <a:pt x="1630566" y="116090"/>
                  <a:pt x="1658973" y="119641"/>
                </a:cubicBezTo>
                <a:cubicBezTo>
                  <a:pt x="1743781" y="130242"/>
                  <a:pt x="1677158" y="125068"/>
                  <a:pt x="1752977" y="136733"/>
                </a:cubicBezTo>
                <a:cubicBezTo>
                  <a:pt x="1775676" y="140225"/>
                  <a:pt x="1798578" y="142244"/>
                  <a:pt x="1821343" y="145279"/>
                </a:cubicBezTo>
                <a:lnTo>
                  <a:pt x="1881164" y="153824"/>
                </a:lnTo>
                <a:cubicBezTo>
                  <a:pt x="1892558" y="159521"/>
                  <a:pt x="1903419" y="166443"/>
                  <a:pt x="1915347" y="170916"/>
                </a:cubicBezTo>
                <a:cubicBezTo>
                  <a:pt x="1926344" y="175040"/>
                  <a:pt x="1938237" y="176235"/>
                  <a:pt x="1949530" y="179462"/>
                </a:cubicBezTo>
                <a:cubicBezTo>
                  <a:pt x="1958191" y="181937"/>
                  <a:pt x="1966539" y="185420"/>
                  <a:pt x="1975167" y="188008"/>
                </a:cubicBezTo>
                <a:cubicBezTo>
                  <a:pt x="1995031" y="193967"/>
                  <a:pt x="2015167" y="199000"/>
                  <a:pt x="2034988" y="205099"/>
                </a:cubicBezTo>
                <a:cubicBezTo>
                  <a:pt x="2052208" y="210397"/>
                  <a:pt x="2069535" y="215500"/>
                  <a:pt x="2086263" y="222191"/>
                </a:cubicBezTo>
                <a:cubicBezTo>
                  <a:pt x="2098091" y="226922"/>
                  <a:pt x="2107880" y="237188"/>
                  <a:pt x="2120446" y="239282"/>
                </a:cubicBezTo>
                <a:cubicBezTo>
                  <a:pt x="2159884" y="245855"/>
                  <a:pt x="2200207" y="244979"/>
                  <a:pt x="2240087" y="247828"/>
                </a:cubicBezTo>
                <a:cubicBezTo>
                  <a:pt x="2310471" y="271290"/>
                  <a:pt x="2273527" y="262372"/>
                  <a:pt x="2351182" y="273466"/>
                </a:cubicBezTo>
                <a:cubicBezTo>
                  <a:pt x="2437411" y="302206"/>
                  <a:pt x="2303609" y="258338"/>
                  <a:pt x="2411003" y="290557"/>
                </a:cubicBezTo>
                <a:cubicBezTo>
                  <a:pt x="2428259" y="295734"/>
                  <a:pt x="2445186" y="301952"/>
                  <a:pt x="2462278" y="307649"/>
                </a:cubicBezTo>
                <a:lnTo>
                  <a:pt x="2487915" y="316195"/>
                </a:lnTo>
                <a:cubicBezTo>
                  <a:pt x="2496461" y="324741"/>
                  <a:pt x="2503884" y="334581"/>
                  <a:pt x="2513552" y="341832"/>
                </a:cubicBezTo>
                <a:cubicBezTo>
                  <a:pt x="2526840" y="351798"/>
                  <a:pt x="2544536" y="355724"/>
                  <a:pt x="2556281" y="367469"/>
                </a:cubicBezTo>
                <a:cubicBezTo>
                  <a:pt x="2655989" y="467176"/>
                  <a:pt x="2543460" y="387406"/>
                  <a:pt x="2616102" y="435836"/>
                </a:cubicBezTo>
                <a:cubicBezTo>
                  <a:pt x="2633265" y="461581"/>
                  <a:pt x="2637275" y="465300"/>
                  <a:pt x="2650285" y="495656"/>
                </a:cubicBezTo>
                <a:cubicBezTo>
                  <a:pt x="2653834" y="503936"/>
                  <a:pt x="2654802" y="513237"/>
                  <a:pt x="2658831" y="521294"/>
                </a:cubicBezTo>
                <a:cubicBezTo>
                  <a:pt x="2682700" y="569032"/>
                  <a:pt x="2678315" y="524714"/>
                  <a:pt x="2693014" y="598206"/>
                </a:cubicBezTo>
                <a:lnTo>
                  <a:pt x="2710106" y="683664"/>
                </a:lnTo>
                <a:cubicBezTo>
                  <a:pt x="2690476" y="840701"/>
                  <a:pt x="2718687" y="697824"/>
                  <a:pt x="2684468" y="777667"/>
                </a:cubicBezTo>
                <a:cubicBezTo>
                  <a:pt x="2679841" y="788463"/>
                  <a:pt x="2683259" y="802679"/>
                  <a:pt x="2675922" y="811851"/>
                </a:cubicBezTo>
                <a:cubicBezTo>
                  <a:pt x="2670295" y="818885"/>
                  <a:pt x="2658831" y="817548"/>
                  <a:pt x="2650285" y="820396"/>
                </a:cubicBezTo>
                <a:cubicBezTo>
                  <a:pt x="2646683" y="823097"/>
                  <a:pt x="2579306" y="875606"/>
                  <a:pt x="2556281" y="888763"/>
                </a:cubicBezTo>
                <a:cubicBezTo>
                  <a:pt x="2545220" y="895083"/>
                  <a:pt x="2533492" y="900157"/>
                  <a:pt x="2522098" y="905854"/>
                </a:cubicBezTo>
                <a:cubicBezTo>
                  <a:pt x="2493612" y="903006"/>
                  <a:pt x="2464633" y="903307"/>
                  <a:pt x="2436640" y="897309"/>
                </a:cubicBezTo>
                <a:cubicBezTo>
                  <a:pt x="2424183" y="894640"/>
                  <a:pt x="2414285" y="884948"/>
                  <a:pt x="2402457" y="880217"/>
                </a:cubicBezTo>
                <a:cubicBezTo>
                  <a:pt x="2385729" y="873526"/>
                  <a:pt x="2368438" y="868302"/>
                  <a:pt x="2351182" y="863125"/>
                </a:cubicBezTo>
                <a:cubicBezTo>
                  <a:pt x="2337485" y="859016"/>
                  <a:pt x="2305727" y="853217"/>
                  <a:pt x="2291362" y="846034"/>
                </a:cubicBezTo>
                <a:cubicBezTo>
                  <a:pt x="2282175" y="841441"/>
                  <a:pt x="2275341" y="832548"/>
                  <a:pt x="2265724" y="828942"/>
                </a:cubicBezTo>
                <a:cubicBezTo>
                  <a:pt x="2252124" y="823842"/>
                  <a:pt x="2237174" y="823547"/>
                  <a:pt x="2222995" y="820396"/>
                </a:cubicBezTo>
                <a:cubicBezTo>
                  <a:pt x="2211530" y="817848"/>
                  <a:pt x="2200277" y="814399"/>
                  <a:pt x="2188812" y="811851"/>
                </a:cubicBezTo>
                <a:cubicBezTo>
                  <a:pt x="2149170" y="803042"/>
                  <a:pt x="2148365" y="805178"/>
                  <a:pt x="2111900" y="794759"/>
                </a:cubicBezTo>
                <a:cubicBezTo>
                  <a:pt x="2103239" y="792284"/>
                  <a:pt x="2094697" y="789376"/>
                  <a:pt x="2086263" y="786213"/>
                </a:cubicBezTo>
                <a:cubicBezTo>
                  <a:pt x="2071900" y="780827"/>
                  <a:pt x="2058416" y="772842"/>
                  <a:pt x="2043534" y="769122"/>
                </a:cubicBezTo>
                <a:cubicBezTo>
                  <a:pt x="2023993" y="764237"/>
                  <a:pt x="2003531" y="764179"/>
                  <a:pt x="1983713" y="760576"/>
                </a:cubicBezTo>
                <a:cubicBezTo>
                  <a:pt x="1972157" y="758475"/>
                  <a:pt x="1960780" y="755405"/>
                  <a:pt x="1949530" y="752030"/>
                </a:cubicBezTo>
                <a:cubicBezTo>
                  <a:pt x="1932274" y="746853"/>
                  <a:pt x="1916182" y="736732"/>
                  <a:pt x="1898255" y="734939"/>
                </a:cubicBezTo>
                <a:lnTo>
                  <a:pt x="1812797" y="726393"/>
                </a:lnTo>
                <a:cubicBezTo>
                  <a:pt x="1804251" y="723544"/>
                  <a:pt x="1796168" y="717847"/>
                  <a:pt x="1787160" y="717847"/>
                </a:cubicBezTo>
                <a:cubicBezTo>
                  <a:pt x="1451796" y="717847"/>
                  <a:pt x="1540873" y="698233"/>
                  <a:pt x="1394053" y="734939"/>
                </a:cubicBezTo>
                <a:cubicBezTo>
                  <a:pt x="1385507" y="740636"/>
                  <a:pt x="1377602" y="747437"/>
                  <a:pt x="1368416" y="752030"/>
                </a:cubicBezTo>
                <a:cubicBezTo>
                  <a:pt x="1360359" y="756058"/>
                  <a:pt x="1350653" y="756201"/>
                  <a:pt x="1342779" y="760576"/>
                </a:cubicBezTo>
                <a:cubicBezTo>
                  <a:pt x="1324822" y="770552"/>
                  <a:pt x="1291504" y="794759"/>
                  <a:pt x="1291504" y="794759"/>
                </a:cubicBezTo>
                <a:cubicBezTo>
                  <a:pt x="1259923" y="842128"/>
                  <a:pt x="1292481" y="804661"/>
                  <a:pt x="1248775" y="828942"/>
                </a:cubicBezTo>
                <a:cubicBezTo>
                  <a:pt x="1230818" y="838918"/>
                  <a:pt x="1215873" y="853938"/>
                  <a:pt x="1197500" y="863125"/>
                </a:cubicBezTo>
                <a:cubicBezTo>
                  <a:pt x="1186106" y="868822"/>
                  <a:pt x="1174378" y="873896"/>
                  <a:pt x="1163317" y="880217"/>
                </a:cubicBezTo>
                <a:cubicBezTo>
                  <a:pt x="1122810" y="903364"/>
                  <a:pt x="1150605" y="890809"/>
                  <a:pt x="1112042" y="922946"/>
                </a:cubicBezTo>
                <a:cubicBezTo>
                  <a:pt x="1104152" y="929521"/>
                  <a:pt x="1094039" y="933167"/>
                  <a:pt x="1086405" y="940038"/>
                </a:cubicBezTo>
                <a:cubicBezTo>
                  <a:pt x="1064455" y="959793"/>
                  <a:pt x="1004059" y="1016159"/>
                  <a:pt x="992401" y="1051133"/>
                </a:cubicBezTo>
                <a:cubicBezTo>
                  <a:pt x="989552" y="1059679"/>
                  <a:pt x="989482" y="1069736"/>
                  <a:pt x="983855" y="1076770"/>
                </a:cubicBezTo>
                <a:cubicBezTo>
                  <a:pt x="977439" y="1084790"/>
                  <a:pt x="966108" y="1087287"/>
                  <a:pt x="958218" y="1093862"/>
                </a:cubicBezTo>
                <a:cubicBezTo>
                  <a:pt x="948934" y="1101599"/>
                  <a:pt x="940317" y="1110215"/>
                  <a:pt x="932580" y="1119499"/>
                </a:cubicBezTo>
                <a:cubicBezTo>
                  <a:pt x="884276" y="1177464"/>
                  <a:pt x="934118" y="1126510"/>
                  <a:pt x="906943" y="1153682"/>
                </a:cubicBezTo>
              </a:path>
            </a:pathLst>
          </a:cu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286000" y="1524000"/>
            <a:ext cx="2971800" cy="646331"/>
          </a:xfrm>
          <a:prstGeom prst="rect">
            <a:avLst/>
          </a:prstGeom>
          <a:noFill/>
        </p:spPr>
        <p:txBody>
          <a:bodyPr wrap="square" rtlCol="0">
            <a:spAutoFit/>
          </a:bodyPr>
          <a:lstStyle/>
          <a:p>
            <a:r>
              <a:rPr lang="en-US" sz="3600" b="1" dirty="0" smtClean="0">
                <a:solidFill>
                  <a:srgbClr val="FF0000"/>
                </a:solidFill>
              </a:rPr>
              <a:t>Oh fudge off…</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63490"/>
                                        </p:tgtEl>
                                        <p:attrNameLst>
                                          <p:attrName>style.visibility</p:attrName>
                                        </p:attrNameLst>
                                      </p:cBhvr>
                                      <p:to>
                                        <p:strVal val="visible"/>
                                      </p:to>
                                    </p:set>
                                    <p:animEffect transition="in" filter="dissolve">
                                      <p:cBhvr>
                                        <p:cTn id="13"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picshag.com/pics/032010/cat-in-trouble.jpg">
            <a:hlinkClick r:id="rId2"/>
          </p:cNvPr>
          <p:cNvPicPr>
            <a:picLocks noChangeAspect="1" noChangeArrowheads="1"/>
          </p:cNvPicPr>
          <p:nvPr/>
        </p:nvPicPr>
        <p:blipFill>
          <a:blip r:embed="rId3" cstate="print"/>
          <a:srcRect/>
          <a:stretch>
            <a:fillRect/>
          </a:stretch>
        </p:blipFill>
        <p:spPr bwMode="auto">
          <a:xfrm>
            <a:off x="3429000" y="31576"/>
            <a:ext cx="5715000" cy="6830588"/>
          </a:xfrm>
          <a:prstGeom prst="rect">
            <a:avLst/>
          </a:prstGeom>
          <a:noFill/>
        </p:spPr>
      </p:pic>
      <p:sp>
        <p:nvSpPr>
          <p:cNvPr id="3" name="TextBox 2"/>
          <p:cNvSpPr txBox="1"/>
          <p:nvPr/>
        </p:nvSpPr>
        <p:spPr>
          <a:xfrm>
            <a:off x="762000" y="228600"/>
            <a:ext cx="5486400" cy="1446550"/>
          </a:xfrm>
          <a:prstGeom prst="rect">
            <a:avLst/>
          </a:prstGeom>
          <a:noFill/>
        </p:spPr>
        <p:txBody>
          <a:bodyPr wrap="square" rtlCol="0">
            <a:spAutoFit/>
          </a:bodyPr>
          <a:lstStyle/>
          <a:p>
            <a:r>
              <a:rPr lang="en-US" sz="4400" b="1" dirty="0" smtClean="0">
                <a:solidFill>
                  <a:srgbClr val="FF0000"/>
                </a:solidFill>
              </a:rPr>
              <a:t>SO NOW </a:t>
            </a:r>
          </a:p>
          <a:p>
            <a:r>
              <a:rPr lang="en-US" sz="4400" b="1" dirty="0" smtClean="0">
                <a:solidFill>
                  <a:srgbClr val="FF0000"/>
                </a:solidFill>
              </a:rPr>
              <a:t>WHAT ?</a:t>
            </a: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8077200" cy="3046988"/>
          </a:xfrm>
          <a:prstGeom prst="rect">
            <a:avLst/>
          </a:prstGeom>
          <a:noFill/>
        </p:spPr>
        <p:txBody>
          <a:bodyPr wrap="square" rtlCol="0">
            <a:spAutoFit/>
          </a:bodyPr>
          <a:lstStyle/>
          <a:p>
            <a:r>
              <a:rPr lang="en-US" sz="3200" b="1" dirty="0" smtClean="0"/>
              <a:t>Normal respiration (grossly simplified</a:t>
            </a:r>
            <a:r>
              <a:rPr lang="en-US" sz="3200" dirty="0" smtClean="0"/>
              <a:t>):</a:t>
            </a:r>
          </a:p>
          <a:p>
            <a:endParaRPr lang="en-US" sz="3200" dirty="0"/>
          </a:p>
          <a:p>
            <a:r>
              <a:rPr lang="en-US" sz="3200" dirty="0" err="1" smtClean="0">
                <a:solidFill>
                  <a:srgbClr val="00B050"/>
                </a:solidFill>
              </a:rPr>
              <a:t>Heme</a:t>
            </a:r>
            <a:r>
              <a:rPr lang="en-US" sz="3200" dirty="0" smtClean="0">
                <a:solidFill>
                  <a:srgbClr val="00B050"/>
                </a:solidFill>
              </a:rPr>
              <a:t> </a:t>
            </a:r>
            <a:r>
              <a:rPr lang="en-US" sz="3200" dirty="0" smtClean="0"/>
              <a:t>+ O</a:t>
            </a:r>
            <a:r>
              <a:rPr lang="en-US" sz="3200" baseline="-25000" dirty="0" smtClean="0"/>
              <a:t>2</a:t>
            </a:r>
            <a:r>
              <a:rPr lang="en-US" sz="3200" dirty="0" smtClean="0">
                <a:solidFill>
                  <a:srgbClr val="00B050"/>
                </a:solidFill>
                <a:sym typeface="Wingdings" pitchFamily="2" charset="2"/>
              </a:rPr>
              <a:t> Heme</a:t>
            </a:r>
            <a:r>
              <a:rPr lang="en-US" sz="3200" dirty="0" smtClean="0">
                <a:sym typeface="Wingdings" pitchFamily="2" charset="2"/>
              </a:rPr>
              <a:t>-O</a:t>
            </a:r>
            <a:r>
              <a:rPr lang="en-US" sz="3200" baseline="-25000" dirty="0" smtClean="0">
                <a:sym typeface="Wingdings" pitchFamily="2" charset="2"/>
              </a:rPr>
              <a:t>2</a:t>
            </a:r>
            <a:r>
              <a:rPr lang="en-US" sz="3200" dirty="0" smtClean="0">
                <a:sym typeface="Wingdings" pitchFamily="2" charset="2"/>
              </a:rPr>
              <a:t> (in lungs)</a:t>
            </a:r>
          </a:p>
          <a:p>
            <a:endParaRPr lang="en-US" sz="3200" dirty="0">
              <a:sym typeface="Wingdings" pitchFamily="2" charset="2"/>
            </a:endParaRPr>
          </a:p>
          <a:p>
            <a:r>
              <a:rPr lang="en-US" sz="3200" dirty="0" smtClean="0">
                <a:solidFill>
                  <a:srgbClr val="00B050"/>
                </a:solidFill>
                <a:sym typeface="Wingdings" pitchFamily="2" charset="2"/>
              </a:rPr>
              <a:t>Heme</a:t>
            </a:r>
            <a:r>
              <a:rPr lang="en-US" sz="3200" dirty="0" smtClean="0">
                <a:sym typeface="Wingdings" pitchFamily="2" charset="2"/>
              </a:rPr>
              <a:t>-O</a:t>
            </a:r>
            <a:r>
              <a:rPr lang="en-US" sz="3200" baseline="-25000" dirty="0" smtClean="0">
                <a:sym typeface="Wingdings" pitchFamily="2" charset="2"/>
              </a:rPr>
              <a:t>2</a:t>
            </a:r>
            <a:r>
              <a:rPr lang="en-US" sz="3200" dirty="0" smtClean="0">
                <a:sym typeface="Wingdings" pitchFamily="2" charset="2"/>
              </a:rPr>
              <a:t> </a:t>
            </a:r>
            <a:r>
              <a:rPr lang="en-US" sz="3200" dirty="0" err="1" smtClean="0">
                <a:solidFill>
                  <a:srgbClr val="00B050"/>
                </a:solidFill>
                <a:sym typeface="Wingdings" pitchFamily="2" charset="2"/>
              </a:rPr>
              <a:t>Heme</a:t>
            </a:r>
            <a:r>
              <a:rPr lang="en-US" sz="3200" dirty="0" smtClean="0">
                <a:solidFill>
                  <a:srgbClr val="00B050"/>
                </a:solidFill>
                <a:sym typeface="Wingdings" pitchFamily="2" charset="2"/>
              </a:rPr>
              <a:t> </a:t>
            </a:r>
            <a:r>
              <a:rPr lang="en-US" sz="3200" dirty="0" smtClean="0">
                <a:sym typeface="Wingdings" pitchFamily="2" charset="2"/>
              </a:rPr>
              <a:t>+O</a:t>
            </a:r>
            <a:r>
              <a:rPr lang="en-US" sz="3200" baseline="-25000" dirty="0" smtClean="0">
                <a:sym typeface="Wingdings" pitchFamily="2" charset="2"/>
              </a:rPr>
              <a:t>2</a:t>
            </a:r>
            <a:r>
              <a:rPr lang="en-US" sz="3200" dirty="0" smtClean="0">
                <a:sym typeface="Wingdings" pitchFamily="2" charset="2"/>
              </a:rPr>
              <a:t>  (throughout body)</a:t>
            </a:r>
          </a:p>
          <a:p>
            <a:r>
              <a:rPr lang="en-US" sz="3200" dirty="0" smtClean="0">
                <a:sym typeface="Wingdings" pitchFamily="2" charset="2"/>
              </a:rPr>
              <a:t>O</a:t>
            </a:r>
            <a:r>
              <a:rPr lang="en-US" sz="3200" baseline="-25000" dirty="0" smtClean="0">
                <a:sym typeface="Wingdings" pitchFamily="2" charset="2"/>
              </a:rPr>
              <a:t>2</a:t>
            </a:r>
            <a:r>
              <a:rPr lang="en-US" sz="3200" dirty="0" smtClean="0">
                <a:sym typeface="Wingdings" pitchFamily="2" charset="2"/>
              </a:rPr>
              <a:t> + sugar (glucose)   energy for cells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ssolv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dissolv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8382000" cy="1754326"/>
          </a:xfrm>
          <a:prstGeom prst="rect">
            <a:avLst/>
          </a:prstGeom>
          <a:noFill/>
        </p:spPr>
        <p:txBody>
          <a:bodyPr wrap="square" rtlCol="0">
            <a:spAutoFit/>
          </a:bodyPr>
          <a:lstStyle/>
          <a:p>
            <a:r>
              <a:rPr lang="en-US" sz="3600" b="1" i="1" dirty="0" smtClean="0"/>
              <a:t>Eventually, another </a:t>
            </a:r>
            <a:r>
              <a:rPr lang="en-US" sz="3600" dirty="0" smtClean="0"/>
              <a:t>All- American “</a:t>
            </a:r>
            <a:r>
              <a:rPr lang="en-US" sz="3600" dirty="0" err="1" smtClean="0"/>
              <a:t>Superer</a:t>
            </a:r>
            <a:r>
              <a:rPr lang="en-US" sz="3600" dirty="0" smtClean="0"/>
              <a:t> </a:t>
            </a:r>
            <a:r>
              <a:rPr lang="en-US" sz="3600" dirty="0" err="1" smtClean="0"/>
              <a:t>Duperer</a:t>
            </a:r>
            <a:r>
              <a:rPr lang="en-US" sz="3600" dirty="0" smtClean="0"/>
              <a:t>” Chemistry Star swoops in and fixes everything (for a while)</a:t>
            </a:r>
            <a:endParaRPr lang="en-US" sz="3600" dirty="0"/>
          </a:p>
        </p:txBody>
      </p:sp>
      <p:pic>
        <p:nvPicPr>
          <p:cNvPr id="61444" name="Picture 4" descr="http://izquotes.com/quotes-pictures/quote-facts-are-the-air-of-scientists-without-them-you-can-never-fly-linus-pauling-143007.jpg">
            <a:hlinkClick r:id="rId2"/>
          </p:cNvPr>
          <p:cNvPicPr>
            <a:picLocks noChangeAspect="1" noChangeArrowheads="1"/>
          </p:cNvPicPr>
          <p:nvPr/>
        </p:nvPicPr>
        <p:blipFill>
          <a:blip r:embed="rId3" cstate="print"/>
          <a:srcRect/>
          <a:stretch>
            <a:fillRect/>
          </a:stretch>
        </p:blipFill>
        <p:spPr bwMode="auto">
          <a:xfrm>
            <a:off x="533400" y="2133600"/>
            <a:ext cx="8096250" cy="3810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838200" y="1570038"/>
          <a:ext cx="7620000" cy="5287962"/>
        </p:xfrm>
        <a:graphic>
          <a:graphicData uri="http://schemas.openxmlformats.org/presentationml/2006/ole">
            <mc:AlternateContent xmlns:mc="http://schemas.openxmlformats.org/markup-compatibility/2006">
              <mc:Choice xmlns:v="urn:schemas-microsoft-com:vml" Requires="v">
                <p:oleObj spid="_x0000_s2055" name="Bitmap Image" r:id="rId3" imgW="4667902" imgH="3238952" progId="PBrush">
                  <p:embed/>
                </p:oleObj>
              </mc:Choice>
              <mc:Fallback>
                <p:oleObj name="Bitmap Image" r:id="rId3" imgW="4667902" imgH="3238952"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70038"/>
                        <a:ext cx="7620000" cy="528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title"/>
          </p:nvPr>
        </p:nvSpPr>
        <p:spPr>
          <a:xfrm>
            <a:off x="304800" y="0"/>
            <a:ext cx="8229600" cy="1143000"/>
          </a:xfrm>
        </p:spPr>
        <p:txBody>
          <a:bodyPr>
            <a:normAutofit fontScale="90000"/>
          </a:bodyPr>
          <a:lstStyle/>
          <a:p>
            <a:pPr eaLnBrk="1" hangingPunct="1"/>
            <a:r>
              <a:rPr lang="en-US" dirty="0" smtClean="0"/>
              <a:t>Pauling goes back to the Chemist’s drawing board….</a:t>
            </a:r>
          </a:p>
        </p:txBody>
      </p:sp>
      <p:sp>
        <p:nvSpPr>
          <p:cNvPr id="45060" name="Text Box 4"/>
          <p:cNvSpPr txBox="1">
            <a:spLocks noChangeArrowheads="1"/>
          </p:cNvSpPr>
          <p:nvPr/>
        </p:nvSpPr>
        <p:spPr bwMode="auto">
          <a:xfrm>
            <a:off x="1447800" y="1600200"/>
            <a:ext cx="457200" cy="396875"/>
          </a:xfrm>
          <a:prstGeom prst="rect">
            <a:avLst/>
          </a:prstGeom>
          <a:noFill/>
          <a:ln w="9525">
            <a:noFill/>
            <a:miter lim="800000"/>
            <a:headEnd/>
            <a:tailEnd/>
          </a:ln>
          <a:effectLst/>
        </p:spPr>
        <p:txBody>
          <a:bodyPr>
            <a:spAutoFit/>
          </a:bodyPr>
          <a:lstStyle/>
          <a:p>
            <a:pPr>
              <a:spcBef>
                <a:spcPct val="50000"/>
              </a:spcBef>
              <a:defRPr/>
            </a:pPr>
            <a:r>
              <a:rPr lang="en-US" sz="2000">
                <a:solidFill>
                  <a:srgbClr val="FF0066"/>
                </a:solidFill>
                <a:effectLst>
                  <a:outerShdw blurRad="38100" dist="38100" dir="2700000" algn="tl">
                    <a:srgbClr val="C0C0C0"/>
                  </a:outerShdw>
                </a:effectLst>
              </a:rPr>
              <a:t>s</a:t>
            </a:r>
          </a:p>
        </p:txBody>
      </p:sp>
      <p:sp>
        <p:nvSpPr>
          <p:cNvPr id="45061" name="Text Box 5"/>
          <p:cNvSpPr txBox="1">
            <a:spLocks noChangeArrowheads="1"/>
          </p:cNvSpPr>
          <p:nvPr/>
        </p:nvSpPr>
        <p:spPr bwMode="auto">
          <a:xfrm>
            <a:off x="3124200" y="2743200"/>
            <a:ext cx="914400" cy="457200"/>
          </a:xfrm>
          <a:prstGeom prst="rect">
            <a:avLst/>
          </a:prstGeom>
          <a:noFill/>
          <a:ln w="9525">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rPr>
              <a:t>d</a:t>
            </a:r>
          </a:p>
        </p:txBody>
      </p:sp>
      <p:sp>
        <p:nvSpPr>
          <p:cNvPr id="45062" name="Text Box 6"/>
          <p:cNvSpPr txBox="1">
            <a:spLocks noChangeArrowheads="1"/>
          </p:cNvSpPr>
          <p:nvPr/>
        </p:nvSpPr>
        <p:spPr bwMode="auto">
          <a:xfrm>
            <a:off x="6019800" y="1828800"/>
            <a:ext cx="838200" cy="457200"/>
          </a:xfrm>
          <a:prstGeom prst="rect">
            <a:avLst/>
          </a:prstGeom>
          <a:noFill/>
          <a:ln w="9525">
            <a:noFill/>
            <a:miter lim="800000"/>
            <a:headEnd/>
            <a:tailEnd/>
          </a:ln>
          <a:effectLst/>
        </p:spPr>
        <p:txBody>
          <a:bodyPr>
            <a:spAutoFit/>
          </a:bodyPr>
          <a:lstStyle/>
          <a:p>
            <a:pPr>
              <a:spcBef>
                <a:spcPct val="50000"/>
              </a:spcBef>
              <a:defRPr/>
            </a:pPr>
            <a:r>
              <a:rPr lang="en-US" sz="2400">
                <a:solidFill>
                  <a:srgbClr val="FF0066"/>
                </a:solidFill>
                <a:effectLst>
                  <a:outerShdw blurRad="38100" dist="38100" dir="2700000" algn="tl">
                    <a:srgbClr val="C0C0C0"/>
                  </a:outerShdw>
                </a:effectLst>
              </a:rPr>
              <a:t>p</a:t>
            </a:r>
          </a:p>
        </p:txBody>
      </p:sp>
      <p:sp>
        <p:nvSpPr>
          <p:cNvPr id="45063" name="Line 7"/>
          <p:cNvSpPr>
            <a:spLocks noChangeShapeType="1"/>
          </p:cNvSpPr>
          <p:nvPr/>
        </p:nvSpPr>
        <p:spPr bwMode="auto">
          <a:xfrm>
            <a:off x="1981200" y="1600200"/>
            <a:ext cx="0" cy="1066800"/>
          </a:xfrm>
          <a:prstGeom prst="line">
            <a:avLst/>
          </a:prstGeom>
          <a:noFill/>
          <a:ln w="9525">
            <a:solidFill>
              <a:schemeClr val="tx1"/>
            </a:solidFill>
            <a:prstDash val="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4" name="Line 8"/>
          <p:cNvSpPr>
            <a:spLocks noChangeShapeType="1"/>
          </p:cNvSpPr>
          <p:nvPr/>
        </p:nvSpPr>
        <p:spPr bwMode="auto">
          <a:xfrm>
            <a:off x="1143000" y="1600200"/>
            <a:ext cx="0" cy="685800"/>
          </a:xfrm>
          <a:prstGeom prst="line">
            <a:avLst/>
          </a:prstGeom>
          <a:noFill/>
          <a:ln w="9525">
            <a:solidFill>
              <a:schemeClr val="tx1"/>
            </a:solidFill>
            <a:prstDash val="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5" name="Line 9"/>
          <p:cNvSpPr>
            <a:spLocks noChangeShapeType="1"/>
          </p:cNvSpPr>
          <p:nvPr/>
        </p:nvSpPr>
        <p:spPr bwMode="auto">
          <a:xfrm>
            <a:off x="5715000" y="1828800"/>
            <a:ext cx="0" cy="838200"/>
          </a:xfrm>
          <a:prstGeom prst="line">
            <a:avLst/>
          </a:prstGeom>
          <a:noFill/>
          <a:ln w="9525">
            <a:solidFill>
              <a:schemeClr val="tx1"/>
            </a:solidFill>
            <a:prstDash val="dashDot"/>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6" name="Line 10"/>
          <p:cNvSpPr>
            <a:spLocks noChangeShapeType="1"/>
          </p:cNvSpPr>
          <p:nvPr/>
        </p:nvSpPr>
        <p:spPr bwMode="auto">
          <a:xfrm>
            <a:off x="8077200" y="1600200"/>
            <a:ext cx="0" cy="685800"/>
          </a:xfrm>
          <a:prstGeom prst="line">
            <a:avLst/>
          </a:prstGeom>
          <a:noFill/>
          <a:ln w="9525">
            <a:solidFill>
              <a:schemeClr val="tx1"/>
            </a:solidFill>
            <a:prstDash val="lg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7" name="Text Box 11"/>
          <p:cNvSpPr txBox="1">
            <a:spLocks noChangeArrowheads="1"/>
          </p:cNvSpPr>
          <p:nvPr/>
        </p:nvSpPr>
        <p:spPr bwMode="auto">
          <a:xfrm>
            <a:off x="4038600" y="5257800"/>
            <a:ext cx="838200" cy="457200"/>
          </a:xfrm>
          <a:prstGeom prst="rect">
            <a:avLst/>
          </a:prstGeom>
          <a:noFill/>
          <a:ln w="9525">
            <a:noFill/>
            <a:miter lim="800000"/>
            <a:headEnd/>
            <a:tailEnd/>
          </a:ln>
          <a:effectLst/>
        </p:spPr>
        <p:txBody>
          <a:bodyPr>
            <a:spAutoFit/>
          </a:bodyPr>
          <a:lstStyle/>
          <a:p>
            <a:pPr>
              <a:spcBef>
                <a:spcPct val="50000"/>
              </a:spcBef>
              <a:defRPr/>
            </a:pPr>
            <a:r>
              <a:rPr lang="en-US" sz="2400" b="0">
                <a:effectLst>
                  <a:outerShdw blurRad="38100" dist="38100" dir="2700000" algn="tl">
                    <a:srgbClr val="C0C0C0"/>
                  </a:outerShdw>
                </a:effectLst>
              </a:rPr>
              <a:t>f</a:t>
            </a:r>
          </a:p>
        </p:txBody>
      </p:sp>
      <p:sp>
        <p:nvSpPr>
          <p:cNvPr id="45068" name="Text Box 12"/>
          <p:cNvSpPr txBox="1">
            <a:spLocks noChangeArrowheads="1"/>
          </p:cNvSpPr>
          <p:nvPr/>
        </p:nvSpPr>
        <p:spPr bwMode="auto">
          <a:xfrm>
            <a:off x="685800" y="2362200"/>
            <a:ext cx="304800" cy="2843213"/>
          </a:xfrm>
          <a:prstGeom prst="rect">
            <a:avLst/>
          </a:prstGeom>
          <a:solidFill>
            <a:srgbClr val="CCFFCC"/>
          </a:solidFill>
          <a:ln w="9525">
            <a:noFill/>
            <a:miter lim="800000"/>
            <a:headEnd/>
            <a:tailEnd/>
          </a:ln>
          <a:effectLst/>
        </p:spPr>
        <p:txBody>
          <a:bodyPr>
            <a:spAutoFit/>
          </a:bodyPr>
          <a:lstStyle/>
          <a:p>
            <a:pPr>
              <a:spcBef>
                <a:spcPct val="50000"/>
              </a:spcBef>
              <a:defRPr/>
            </a:pPr>
            <a:r>
              <a:rPr lang="en-US">
                <a:effectLst>
                  <a:outerShdw blurRad="38100" dist="38100" dir="2700000" algn="tl">
                    <a:srgbClr val="FFFFFF"/>
                  </a:outerShdw>
                </a:effectLst>
              </a:rPr>
              <a:t>1</a:t>
            </a:r>
          </a:p>
          <a:p>
            <a:pPr>
              <a:spcBef>
                <a:spcPct val="50000"/>
              </a:spcBef>
              <a:defRPr/>
            </a:pPr>
            <a:r>
              <a:rPr lang="en-US">
                <a:effectLst>
                  <a:outerShdw blurRad="38100" dist="38100" dir="2700000" algn="tl">
                    <a:srgbClr val="FFFFFF"/>
                  </a:outerShdw>
                </a:effectLst>
              </a:rPr>
              <a:t>2</a:t>
            </a:r>
          </a:p>
          <a:p>
            <a:pPr>
              <a:spcBef>
                <a:spcPct val="50000"/>
              </a:spcBef>
              <a:defRPr/>
            </a:pPr>
            <a:r>
              <a:rPr lang="en-US">
                <a:effectLst>
                  <a:outerShdw blurRad="38100" dist="38100" dir="2700000" algn="tl">
                    <a:srgbClr val="FFFFFF"/>
                  </a:outerShdw>
                </a:effectLst>
              </a:rPr>
              <a:t>3</a:t>
            </a:r>
          </a:p>
          <a:p>
            <a:pPr>
              <a:spcBef>
                <a:spcPct val="50000"/>
              </a:spcBef>
              <a:defRPr/>
            </a:pPr>
            <a:r>
              <a:rPr lang="en-US">
                <a:effectLst>
                  <a:outerShdw blurRad="38100" dist="38100" dir="2700000" algn="tl">
                    <a:srgbClr val="FFFFFF"/>
                  </a:outerShdw>
                </a:effectLst>
              </a:rPr>
              <a:t>4</a:t>
            </a:r>
          </a:p>
          <a:p>
            <a:pPr>
              <a:spcBef>
                <a:spcPct val="50000"/>
              </a:spcBef>
              <a:defRPr/>
            </a:pPr>
            <a:r>
              <a:rPr lang="en-US">
                <a:effectLst>
                  <a:outerShdw blurRad="38100" dist="38100" dir="2700000" algn="tl">
                    <a:srgbClr val="FFFFFF"/>
                  </a:outerShdw>
                </a:effectLst>
              </a:rPr>
              <a:t>5</a:t>
            </a:r>
          </a:p>
          <a:p>
            <a:pPr>
              <a:spcBef>
                <a:spcPct val="50000"/>
              </a:spcBef>
              <a:defRPr/>
            </a:pPr>
            <a:r>
              <a:rPr lang="en-US">
                <a:effectLst>
                  <a:outerShdw blurRad="38100" dist="38100" dir="2700000" algn="tl">
                    <a:srgbClr val="FFFFFF"/>
                  </a:outerShdw>
                </a:effectLst>
              </a:rPr>
              <a:t>6</a:t>
            </a:r>
          </a:p>
          <a:p>
            <a:pPr>
              <a:spcBef>
                <a:spcPct val="50000"/>
              </a:spcBef>
              <a:defRPr/>
            </a:pPr>
            <a:r>
              <a:rPr lang="en-US">
                <a:effectLst>
                  <a:outerShdw blurRad="38100" dist="38100" dir="2700000" algn="tl">
                    <a:srgbClr val="FFFFFF"/>
                  </a:outerShdw>
                </a:effectLst>
              </a:rPr>
              <a:t>7</a:t>
            </a:r>
          </a:p>
        </p:txBody>
      </p:sp>
    </p:spTree>
    <p:extLst>
      <p:ext uri="{BB962C8B-B14F-4D97-AF65-F5344CB8AC3E}">
        <p14:creationId xmlns:p14="http://schemas.microsoft.com/office/powerpoint/2010/main" val="357823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458200" cy="1077218"/>
          </a:xfrm>
          <a:prstGeom prst="rect">
            <a:avLst/>
          </a:prstGeom>
          <a:solidFill>
            <a:srgbClr val="FFFF00"/>
          </a:solidFill>
        </p:spPr>
        <p:txBody>
          <a:bodyPr wrap="square" rtlCol="0">
            <a:spAutoFit/>
          </a:bodyPr>
          <a:lstStyle/>
          <a:p>
            <a:r>
              <a:rPr lang="en-US" sz="3200" b="1" dirty="0" smtClean="0"/>
              <a:t>Pauling’s `Localized’ Valence Bond </a:t>
            </a:r>
            <a:r>
              <a:rPr lang="en-US" sz="3200" b="1" i="1" dirty="0" smtClean="0">
                <a:solidFill>
                  <a:srgbClr val="FF0000"/>
                </a:solidFill>
              </a:rPr>
              <a:t>Hybridization</a:t>
            </a:r>
            <a:r>
              <a:rPr lang="en-US" sz="3200" b="1" dirty="0" smtClean="0"/>
              <a:t> Model </a:t>
            </a:r>
            <a:endParaRPr lang="en-US" sz="3200" b="1" dirty="0"/>
          </a:p>
        </p:txBody>
      </p:sp>
      <p:sp>
        <p:nvSpPr>
          <p:cNvPr id="4" name="TextBox 3"/>
          <p:cNvSpPr txBox="1"/>
          <p:nvPr/>
        </p:nvSpPr>
        <p:spPr>
          <a:xfrm>
            <a:off x="381000" y="2743200"/>
            <a:ext cx="8763000" cy="2308324"/>
          </a:xfrm>
          <a:prstGeom prst="rect">
            <a:avLst/>
          </a:prstGeom>
          <a:noFill/>
        </p:spPr>
        <p:txBody>
          <a:bodyPr wrap="square" rtlCol="0">
            <a:spAutoFit/>
          </a:bodyPr>
          <a:lstStyle/>
          <a:p>
            <a:r>
              <a:rPr lang="en-US" sz="3600" dirty="0" smtClean="0"/>
              <a:t>Lewis isn’t `wrong’….he just hasn’t :</a:t>
            </a:r>
          </a:p>
          <a:p>
            <a:pPr marL="742950" indent="-742950">
              <a:buAutoNum type="alphaLcParenR"/>
            </a:pPr>
            <a:r>
              <a:rPr lang="en-US" sz="3600" dirty="0" smtClean="0"/>
              <a:t>considered the role of the valence s, p, d… </a:t>
            </a:r>
            <a:r>
              <a:rPr lang="en-US" sz="3600" dirty="0" err="1" smtClean="0"/>
              <a:t>orbitals</a:t>
            </a:r>
            <a:r>
              <a:rPr lang="en-US" sz="3600" dirty="0" smtClean="0"/>
              <a:t> play</a:t>
            </a:r>
          </a:p>
          <a:p>
            <a:pPr marL="742950" indent="-742950">
              <a:buAutoNum type="alphaLcParenR"/>
            </a:pPr>
            <a:r>
              <a:rPr lang="en-US" sz="3600" dirty="0" smtClean="0"/>
              <a:t> realized that all bonds are not the same.</a:t>
            </a:r>
            <a:endParaRPr lang="en-US" sz="3600" dirty="0"/>
          </a:p>
        </p:txBody>
      </p:sp>
      <p:sp>
        <p:nvSpPr>
          <p:cNvPr id="5" name="TextBox 4"/>
          <p:cNvSpPr txBox="1"/>
          <p:nvPr/>
        </p:nvSpPr>
        <p:spPr>
          <a:xfrm>
            <a:off x="533400" y="1676400"/>
            <a:ext cx="4876800" cy="646331"/>
          </a:xfrm>
          <a:prstGeom prst="rect">
            <a:avLst/>
          </a:prstGeom>
          <a:noFill/>
        </p:spPr>
        <p:txBody>
          <a:bodyPr wrap="square" rtlCol="0">
            <a:spAutoFit/>
          </a:bodyPr>
          <a:lstStyle/>
          <a:p>
            <a:r>
              <a:rPr lang="en-US" sz="3600" b="1" u="sng" dirty="0" smtClean="0"/>
              <a:t>PAULING’S  INSIGHTS</a:t>
            </a:r>
            <a:endParaRPr lang="en-US" sz="3600" b="1" u="sn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4" name="Picture 14" descr="pauling"/>
          <p:cNvPicPr>
            <a:picLocks noChangeAspect="1" noChangeArrowheads="1"/>
          </p:cNvPicPr>
          <p:nvPr/>
        </p:nvPicPr>
        <p:blipFill>
          <a:blip r:embed="rId2" cstate="print"/>
          <a:srcRect/>
          <a:stretch>
            <a:fillRect/>
          </a:stretch>
        </p:blipFill>
        <p:spPr bwMode="auto">
          <a:xfrm>
            <a:off x="6400800" y="-32611"/>
            <a:ext cx="2743200" cy="3330173"/>
          </a:xfrm>
          <a:prstGeom prst="rect">
            <a:avLst/>
          </a:prstGeom>
          <a:noFill/>
          <a:ln w="9525">
            <a:noFill/>
            <a:miter lim="800000"/>
            <a:headEnd/>
            <a:tailEnd/>
          </a:ln>
        </p:spPr>
      </p:pic>
      <p:sp>
        <p:nvSpPr>
          <p:cNvPr id="20496" name="Text Box 16"/>
          <p:cNvSpPr txBox="1">
            <a:spLocks noChangeArrowheads="1"/>
          </p:cNvSpPr>
          <p:nvPr/>
        </p:nvSpPr>
        <p:spPr bwMode="auto">
          <a:xfrm>
            <a:off x="0" y="0"/>
            <a:ext cx="6477000" cy="2169825"/>
          </a:xfrm>
          <a:prstGeom prst="rect">
            <a:avLst/>
          </a:prstGeom>
          <a:solidFill>
            <a:srgbClr val="00FFFF"/>
          </a:solidFill>
          <a:ln w="9525">
            <a:noFill/>
            <a:miter lim="800000"/>
            <a:headEnd/>
            <a:tailEnd/>
          </a:ln>
          <a:effectLst/>
        </p:spPr>
        <p:txBody>
          <a:bodyPr wrap="square">
            <a:spAutoFit/>
          </a:bodyPr>
          <a:lstStyle/>
          <a:p>
            <a:pPr>
              <a:spcBef>
                <a:spcPct val="50000"/>
              </a:spcBef>
              <a:defRPr/>
            </a:pPr>
            <a:r>
              <a:rPr lang="en-US" sz="3600" dirty="0" err="1">
                <a:effectLst>
                  <a:outerShdw blurRad="38100" dist="38100" dir="2700000" algn="tl">
                    <a:srgbClr val="FFFFFF"/>
                  </a:outerShdw>
                </a:effectLst>
              </a:rPr>
              <a:t>Linus</a:t>
            </a:r>
            <a:r>
              <a:rPr lang="en-US" sz="3600" dirty="0">
                <a:effectLst>
                  <a:outerShdw blurRad="38100" dist="38100" dir="2700000" algn="tl">
                    <a:srgbClr val="FFFFFF"/>
                  </a:outerShdw>
                </a:effectLst>
              </a:rPr>
              <a:t> </a:t>
            </a:r>
            <a:r>
              <a:rPr lang="en-US" sz="3600" dirty="0" smtClean="0">
                <a:effectLst>
                  <a:outerShdw blurRad="38100" dist="38100" dir="2700000" algn="tl">
                    <a:srgbClr val="FFFFFF"/>
                  </a:outerShdw>
                </a:effectLst>
              </a:rPr>
              <a:t>Pauling fixes </a:t>
            </a:r>
            <a:r>
              <a:rPr lang="en-US" sz="3600" b="1" dirty="0" smtClean="0">
                <a:effectLst>
                  <a:outerShdw blurRad="38100" dist="38100" dir="2700000" algn="tl">
                    <a:srgbClr val="FFFFFF"/>
                  </a:outerShdw>
                </a:effectLst>
              </a:rPr>
              <a:t>every</a:t>
            </a:r>
            <a:r>
              <a:rPr lang="en-US" sz="3600" dirty="0" smtClean="0">
                <a:effectLst>
                  <a:outerShdw blurRad="38100" dist="38100" dir="2700000" algn="tl">
                    <a:srgbClr val="FFFFFF"/>
                  </a:outerShdw>
                </a:effectLst>
              </a:rPr>
              <a:t> criticism with</a:t>
            </a:r>
            <a:r>
              <a:rPr lang="en-US" sz="3600" dirty="0" smtClean="0">
                <a:solidFill>
                  <a:srgbClr val="FF0000"/>
                </a:solidFill>
                <a:effectLst>
                  <a:outerShdw blurRad="38100" dist="38100" dir="2700000" algn="tl">
                    <a:srgbClr val="FFFFFF"/>
                  </a:outerShdw>
                </a:effectLst>
              </a:rPr>
              <a:t> </a:t>
            </a:r>
            <a:r>
              <a:rPr lang="en-US" sz="3600" dirty="0">
                <a:solidFill>
                  <a:srgbClr val="FF0000"/>
                </a:solidFill>
                <a:effectLst>
                  <a:outerShdw blurRad="38100" dist="38100" dir="2700000" algn="tl">
                    <a:srgbClr val="FFFFFF"/>
                  </a:outerShdw>
                </a:effectLst>
              </a:rPr>
              <a:t>Valence Bond </a:t>
            </a:r>
            <a:r>
              <a:rPr lang="en-US" sz="3600" dirty="0" smtClean="0">
                <a:solidFill>
                  <a:srgbClr val="FF0000"/>
                </a:solidFill>
                <a:effectLst>
                  <a:outerShdw blurRad="38100" dist="38100" dir="2700000" algn="tl">
                    <a:srgbClr val="FFFFFF"/>
                  </a:outerShdw>
                </a:effectLst>
              </a:rPr>
              <a:t>or Atomic Orbital Hybridization model</a:t>
            </a:r>
            <a:endParaRPr lang="en-US" sz="3600" dirty="0">
              <a:solidFill>
                <a:srgbClr val="FF0000"/>
              </a:solidFill>
              <a:effectLst>
                <a:outerShdw blurRad="38100" dist="38100" dir="2700000" algn="tl">
                  <a:srgbClr val="FFFFFF"/>
                </a:outerShdw>
              </a:effectLst>
            </a:endParaRPr>
          </a:p>
          <a:p>
            <a:pPr>
              <a:spcBef>
                <a:spcPct val="50000"/>
              </a:spcBef>
              <a:defRPr/>
            </a:pPr>
            <a:endParaRPr lang="en-US" dirty="0">
              <a:effectLst>
                <a:outerShdw blurRad="38100" dist="38100" dir="2700000" algn="tl">
                  <a:srgbClr val="FFFFFF"/>
                </a:outerShdw>
              </a:effectLst>
            </a:endParaRPr>
          </a:p>
        </p:txBody>
      </p:sp>
      <p:sp>
        <p:nvSpPr>
          <p:cNvPr id="20499" name="Text Box 19"/>
          <p:cNvSpPr txBox="1">
            <a:spLocks noChangeArrowheads="1"/>
          </p:cNvSpPr>
          <p:nvPr/>
        </p:nvSpPr>
        <p:spPr bwMode="auto">
          <a:xfrm>
            <a:off x="152400" y="2209800"/>
            <a:ext cx="6477000" cy="830997"/>
          </a:xfrm>
          <a:prstGeom prst="rect">
            <a:avLst/>
          </a:prstGeom>
          <a:noFill/>
          <a:ln w="9525">
            <a:noFill/>
            <a:miter lim="800000"/>
            <a:headEnd/>
            <a:tailEnd/>
          </a:ln>
          <a:effectLst/>
        </p:spPr>
        <p:txBody>
          <a:bodyPr wrap="square">
            <a:spAutoFit/>
          </a:bodyPr>
          <a:lstStyle/>
          <a:p>
            <a:pPr>
              <a:spcBef>
                <a:spcPct val="50000"/>
              </a:spcBef>
              <a:defRPr/>
            </a:pPr>
            <a:r>
              <a:rPr lang="en-US" sz="2400" dirty="0">
                <a:effectLst>
                  <a:outerShdw blurRad="38100" dist="38100" dir="2700000" algn="tl">
                    <a:srgbClr val="C0C0C0"/>
                  </a:outerShdw>
                </a:effectLst>
              </a:rPr>
              <a:t>a) Atomic </a:t>
            </a:r>
            <a:r>
              <a:rPr lang="en-US" sz="2400" dirty="0" err="1" smtClean="0">
                <a:effectLst>
                  <a:outerShdw blurRad="38100" dist="38100" dir="2700000" algn="tl">
                    <a:srgbClr val="C0C0C0"/>
                  </a:outerShdw>
                </a:effectLst>
              </a:rPr>
              <a:t>orbitals</a:t>
            </a:r>
            <a:r>
              <a:rPr lang="en-US" sz="2400" dirty="0" smtClean="0">
                <a:effectLst>
                  <a:outerShdw blurRad="38100" dist="38100" dir="2700000" algn="tl">
                    <a:srgbClr val="C0C0C0"/>
                  </a:outerShdw>
                </a:effectLst>
              </a:rPr>
              <a:t> (AO) </a:t>
            </a:r>
            <a:r>
              <a:rPr lang="en-US" sz="2400" dirty="0">
                <a:effectLst>
                  <a:outerShdw blurRad="38100" dist="38100" dir="2700000" algn="tl">
                    <a:srgbClr val="C0C0C0"/>
                  </a:outerShdw>
                </a:effectLst>
              </a:rPr>
              <a:t>`reorganize as they approach each other</a:t>
            </a:r>
          </a:p>
        </p:txBody>
      </p:sp>
      <p:sp>
        <p:nvSpPr>
          <p:cNvPr id="20500" name="Text Box 20"/>
          <p:cNvSpPr txBox="1">
            <a:spLocks noChangeArrowheads="1"/>
          </p:cNvSpPr>
          <p:nvPr/>
        </p:nvSpPr>
        <p:spPr bwMode="auto">
          <a:xfrm>
            <a:off x="0" y="3200400"/>
            <a:ext cx="8229600" cy="1384995"/>
          </a:xfrm>
          <a:prstGeom prst="rect">
            <a:avLst/>
          </a:prstGeom>
          <a:noFill/>
          <a:ln w="9525">
            <a:noFill/>
            <a:miter lim="800000"/>
            <a:headEnd/>
            <a:tailEnd/>
          </a:ln>
          <a:effectLst/>
        </p:spPr>
        <p:txBody>
          <a:bodyPr wrap="square">
            <a:spAutoFit/>
          </a:bodyPr>
          <a:lstStyle/>
          <a:p>
            <a:pPr marL="457200" indent="-457200">
              <a:spcBef>
                <a:spcPct val="50000"/>
              </a:spcBef>
              <a:buAutoNum type="alphaLcParenR" startAt="2"/>
              <a:defRPr/>
            </a:pPr>
            <a:r>
              <a:rPr lang="en-US" sz="2400" dirty="0" smtClean="0">
                <a:effectLst>
                  <a:outerShdw blurRad="38100" dist="38100" dir="2700000" algn="tl">
                    <a:srgbClr val="C0C0C0"/>
                  </a:outerShdw>
                </a:effectLst>
              </a:rPr>
              <a:t>s </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np</a:t>
            </a:r>
            <a:r>
              <a:rPr lang="en-US" sz="2400" dirty="0">
                <a:effectLst>
                  <a:outerShdw blurRad="38100" dist="38100" dir="2700000" algn="tl">
                    <a:srgbClr val="C0C0C0"/>
                  </a:outerShdw>
                </a:effectLst>
              </a:rPr>
              <a:t> = </a:t>
            </a:r>
            <a:r>
              <a:rPr lang="en-US" sz="2400" dirty="0" err="1">
                <a:effectLst>
                  <a:outerShdw blurRad="38100" dist="38100" dir="2700000" algn="tl">
                    <a:srgbClr val="C0C0C0"/>
                  </a:outerShdw>
                </a:effectLst>
              </a:rPr>
              <a:t>sp</a:t>
            </a:r>
            <a:r>
              <a:rPr lang="en-US" sz="2400" baseline="30000" dirty="0" err="1">
                <a:effectLst>
                  <a:outerShdw blurRad="38100" dist="38100" dir="2700000" algn="tl">
                    <a:srgbClr val="C0C0C0"/>
                  </a:outerShdw>
                </a:effectLst>
              </a:rPr>
              <a:t>n</a:t>
            </a:r>
            <a:r>
              <a:rPr lang="en-US" sz="2400" baseline="30000" dirty="0">
                <a:effectLst>
                  <a:outerShdw blurRad="38100" dist="38100" dir="2700000" algn="tl">
                    <a:srgbClr val="C0C0C0"/>
                  </a:outerShdw>
                </a:effectLst>
              </a:rPr>
              <a:t>  </a:t>
            </a:r>
            <a:r>
              <a:rPr lang="en-US" sz="2400" dirty="0">
                <a:effectLst>
                  <a:outerShdw blurRad="38100" dist="38100" dir="2700000" algn="tl">
                    <a:srgbClr val="C0C0C0"/>
                  </a:outerShdw>
                </a:effectLst>
                <a:sym typeface="Symbol" pitchFamily="18" charset="2"/>
              </a:rPr>
              <a:t> n+1 equal hybrid </a:t>
            </a:r>
            <a:r>
              <a:rPr lang="en-US" sz="2400" dirty="0" smtClean="0">
                <a:effectLst>
                  <a:outerShdw blurRad="38100" dist="38100" dir="2700000" algn="tl">
                    <a:srgbClr val="C0C0C0"/>
                  </a:outerShdw>
                </a:effectLst>
                <a:sym typeface="Symbol" pitchFamily="18" charset="2"/>
              </a:rPr>
              <a:t>molecular bonding lobes</a:t>
            </a:r>
          </a:p>
          <a:p>
            <a:pPr marL="457200" indent="-457200">
              <a:spcBef>
                <a:spcPct val="50000"/>
              </a:spcBef>
              <a:defRPr/>
            </a:pPr>
            <a:r>
              <a:rPr lang="en-US" sz="2400" dirty="0" smtClean="0">
                <a:effectLst>
                  <a:outerShdw blurRad="38100" dist="38100" dir="2700000" algn="tl">
                    <a:srgbClr val="C0C0C0"/>
                  </a:outerShdw>
                </a:effectLst>
                <a:sym typeface="Symbol" pitchFamily="18" charset="2"/>
              </a:rPr>
              <a:t>(# AO combined = # molecular `bonding lobes’ </a:t>
            </a:r>
            <a:r>
              <a:rPr lang="en-US" sz="2400" dirty="0" smtClean="0">
                <a:effectLst>
                  <a:outerShdw blurRad="38100" dist="38100" dir="2700000" algn="tl">
                    <a:srgbClr val="C0C0C0"/>
                  </a:outerShdw>
                </a:effectLst>
              </a:rPr>
              <a:t> )</a:t>
            </a:r>
            <a:endParaRPr lang="en-US" sz="2400" dirty="0">
              <a:effectLst>
                <a:outerShdw blurRad="38100" dist="38100" dir="2700000" algn="tl">
                  <a:srgbClr val="C0C0C0"/>
                </a:outerShdw>
              </a:effectLst>
            </a:endParaRPr>
          </a:p>
        </p:txBody>
      </p:sp>
      <p:sp>
        <p:nvSpPr>
          <p:cNvPr id="20501" name="Text Box 21"/>
          <p:cNvSpPr txBox="1">
            <a:spLocks noChangeArrowheads="1"/>
          </p:cNvSpPr>
          <p:nvPr/>
        </p:nvSpPr>
        <p:spPr bwMode="auto">
          <a:xfrm>
            <a:off x="49975" y="4303425"/>
            <a:ext cx="8229600" cy="830997"/>
          </a:xfrm>
          <a:prstGeom prst="rect">
            <a:avLst/>
          </a:prstGeom>
          <a:noFill/>
          <a:ln w="9525">
            <a:noFill/>
            <a:miter lim="800000"/>
            <a:headEnd/>
            <a:tailEnd/>
          </a:ln>
          <a:effectLst/>
        </p:spPr>
        <p:txBody>
          <a:bodyPr wrap="square">
            <a:spAutoFit/>
          </a:bodyPr>
          <a:lstStyle/>
          <a:p>
            <a:pPr>
              <a:spcBef>
                <a:spcPct val="50000"/>
              </a:spcBef>
              <a:defRPr/>
            </a:pPr>
            <a:r>
              <a:rPr lang="en-US" sz="2400" dirty="0">
                <a:effectLst>
                  <a:outerShdw blurRad="38100" dist="38100" dir="2700000" algn="tl">
                    <a:srgbClr val="C0C0C0"/>
                  </a:outerShdw>
                </a:effectLst>
              </a:rPr>
              <a:t>c) </a:t>
            </a:r>
            <a:r>
              <a:rPr lang="en-US" sz="2400" dirty="0" smtClean="0">
                <a:effectLst>
                  <a:outerShdw blurRad="38100" dist="38100" dir="2700000" algn="tl">
                    <a:srgbClr val="C0C0C0"/>
                  </a:outerShdw>
                </a:effectLst>
              </a:rPr>
              <a:t>Bonding Lobes </a:t>
            </a:r>
            <a:r>
              <a:rPr lang="en-US" sz="2400" dirty="0">
                <a:effectLst>
                  <a:outerShdw blurRad="38100" dist="38100" dir="2700000" algn="tl">
                    <a:srgbClr val="C0C0C0"/>
                  </a:outerShdw>
                </a:effectLst>
              </a:rPr>
              <a:t>overlap between atoms to form bonds (2 e</a:t>
            </a:r>
            <a:r>
              <a:rPr lang="en-US" sz="2400" baseline="30000" dirty="0">
                <a:effectLst>
                  <a:outerShdw blurRad="38100" dist="38100" dir="2700000" algn="tl">
                    <a:srgbClr val="C0C0C0"/>
                  </a:outerShdw>
                </a:effectLst>
              </a:rPr>
              <a:t>-</a:t>
            </a:r>
            <a:r>
              <a:rPr lang="en-US" sz="2400" dirty="0">
                <a:effectLst>
                  <a:outerShdw blurRad="38100" dist="38100" dir="2700000" algn="tl">
                    <a:srgbClr val="C0C0C0"/>
                  </a:outerShdw>
                </a:effectLst>
              </a:rPr>
              <a:t> </a:t>
            </a:r>
            <a:r>
              <a:rPr lang="en-US" sz="2400" dirty="0" smtClean="0">
                <a:effectLst>
                  <a:outerShdw blurRad="38100" dist="38100" dir="2700000" algn="tl">
                    <a:srgbClr val="C0C0C0"/>
                  </a:outerShdw>
                </a:effectLst>
              </a:rPr>
              <a:t>bond</a:t>
            </a:r>
            <a:r>
              <a:rPr lang="en-US" sz="2400" dirty="0">
                <a:effectLst>
                  <a:outerShdw blurRad="38100" dist="38100" dir="2700000" algn="tl">
                    <a:srgbClr val="C0C0C0"/>
                  </a:outerShdw>
                </a:effectLst>
              </a:rPr>
              <a:t>)</a:t>
            </a:r>
          </a:p>
        </p:txBody>
      </p:sp>
      <p:sp>
        <p:nvSpPr>
          <p:cNvPr id="20502" name="Text Box 22"/>
          <p:cNvSpPr txBox="1">
            <a:spLocks noChangeArrowheads="1"/>
          </p:cNvSpPr>
          <p:nvPr/>
        </p:nvSpPr>
        <p:spPr bwMode="auto">
          <a:xfrm>
            <a:off x="78674" y="5207310"/>
            <a:ext cx="8991600" cy="1200329"/>
          </a:xfrm>
          <a:prstGeom prst="rect">
            <a:avLst/>
          </a:prstGeom>
          <a:noFill/>
          <a:ln w="9525">
            <a:noFill/>
            <a:miter lim="800000"/>
            <a:headEnd/>
            <a:tailEnd/>
          </a:ln>
          <a:effectLst/>
        </p:spPr>
        <p:txBody>
          <a:bodyPr wrap="square">
            <a:spAutoFit/>
          </a:bodyPr>
          <a:lstStyle/>
          <a:p>
            <a:pPr>
              <a:spcBef>
                <a:spcPct val="50000"/>
              </a:spcBef>
              <a:defRPr/>
            </a:pPr>
            <a:r>
              <a:rPr lang="en-US" sz="2400" dirty="0">
                <a:effectLst>
                  <a:outerShdw blurRad="38100" dist="38100" dir="2700000" algn="tl">
                    <a:srgbClr val="C0C0C0"/>
                  </a:outerShdw>
                </a:effectLst>
              </a:rPr>
              <a:t>d) Hybrid bonds more stable than </a:t>
            </a:r>
            <a:r>
              <a:rPr lang="en-US" sz="2400" dirty="0" err="1">
                <a:effectLst>
                  <a:outerShdw blurRad="38100" dist="38100" dir="2700000" algn="tl">
                    <a:srgbClr val="C0C0C0"/>
                  </a:outerShdw>
                </a:effectLst>
              </a:rPr>
              <a:t>unhybridized</a:t>
            </a:r>
            <a:r>
              <a:rPr lang="en-US" sz="2400" dirty="0">
                <a:effectLst>
                  <a:outerShdw blurRad="38100" dist="38100" dir="2700000" algn="tl">
                    <a:srgbClr val="C0C0C0"/>
                  </a:outerShdw>
                </a:effectLst>
              </a:rPr>
              <a:t> alternatives (`</a:t>
            </a:r>
            <a:r>
              <a:rPr lang="en-US" sz="2400" dirty="0" err="1">
                <a:effectLst>
                  <a:outerShdw blurRad="38100" dist="38100" dir="2700000" algn="tl">
                    <a:srgbClr val="C0C0C0"/>
                  </a:outerShdw>
                </a:effectLst>
              </a:rPr>
              <a:t>variational</a:t>
            </a:r>
            <a:r>
              <a:rPr lang="en-US" sz="2400" dirty="0">
                <a:effectLst>
                  <a:outerShdw blurRad="38100" dist="38100" dir="2700000" algn="tl">
                    <a:srgbClr val="C0C0C0"/>
                  </a:outerShdw>
                </a:effectLst>
              </a:rPr>
              <a:t> </a:t>
            </a:r>
            <a:r>
              <a:rPr lang="en-US" sz="2400" dirty="0" smtClean="0">
                <a:effectLst>
                  <a:outerShdw blurRad="38100" dist="38100" dir="2700000" algn="tl">
                    <a:srgbClr val="C0C0C0"/>
                  </a:outerShdw>
                </a:effectLst>
              </a:rPr>
              <a:t>principle of quantum chemistry…diversity breeds stronger bonds…)</a:t>
            </a:r>
            <a:endParaRPr lang="en-US" sz="2400" dirty="0">
              <a:effectLst>
                <a:outerShdw blurRad="38100" dist="38100" dir="2700000" algn="tl">
                  <a:srgbClr val="C0C0C0"/>
                </a:outerShdw>
              </a:effectLst>
            </a:endParaRPr>
          </a:p>
        </p:txBody>
      </p:sp>
    </p:spTree>
    <p:extLst>
      <p:ext uri="{BB962C8B-B14F-4D97-AF65-F5344CB8AC3E}">
        <p14:creationId xmlns:p14="http://schemas.microsoft.com/office/powerpoint/2010/main" val="225010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6"/>
                                        </p:tgtEl>
                                        <p:attrNameLst>
                                          <p:attrName>style.visibility</p:attrName>
                                        </p:attrNameLst>
                                      </p:cBhvr>
                                      <p:to>
                                        <p:strVal val="visible"/>
                                      </p:to>
                                    </p:set>
                                    <p:animEffect transition="in" filter="box(in)">
                                      <p:cBhvr>
                                        <p:cTn id="7" dur="500"/>
                                        <p:tgtEl>
                                          <p:spTgt spid="2049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494"/>
                                        </p:tgtEl>
                                        <p:attrNameLst>
                                          <p:attrName>style.visibility</p:attrName>
                                        </p:attrNameLst>
                                      </p:cBhvr>
                                      <p:to>
                                        <p:strVal val="visible"/>
                                      </p:to>
                                    </p:set>
                                    <p:animEffect transition="in" filter="checkerboard(across)">
                                      <p:cBhvr>
                                        <p:cTn id="12" dur="500"/>
                                        <p:tgtEl>
                                          <p:spTgt spid="204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99"/>
                                        </p:tgtEl>
                                        <p:attrNameLst>
                                          <p:attrName>style.visibility</p:attrName>
                                        </p:attrNameLst>
                                      </p:cBhvr>
                                      <p:to>
                                        <p:strVal val="visible"/>
                                      </p:to>
                                    </p:set>
                                    <p:animEffect transition="in" filter="dissolve">
                                      <p:cBhvr>
                                        <p:cTn id="17" dur="500"/>
                                        <p:tgtEl>
                                          <p:spTgt spid="2049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00"/>
                                        </p:tgtEl>
                                        <p:attrNameLst>
                                          <p:attrName>style.visibility</p:attrName>
                                        </p:attrNameLst>
                                      </p:cBhvr>
                                      <p:to>
                                        <p:strVal val="visible"/>
                                      </p:to>
                                    </p:set>
                                    <p:animEffect transition="in" filter="dissolve">
                                      <p:cBhvr>
                                        <p:cTn id="22" dur="500"/>
                                        <p:tgtEl>
                                          <p:spTgt spid="2050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501"/>
                                        </p:tgtEl>
                                        <p:attrNameLst>
                                          <p:attrName>style.visibility</p:attrName>
                                        </p:attrNameLst>
                                      </p:cBhvr>
                                      <p:to>
                                        <p:strVal val="visible"/>
                                      </p:to>
                                    </p:set>
                                    <p:animEffect transition="in" filter="dissolve">
                                      <p:cBhvr>
                                        <p:cTn id="27" dur="500"/>
                                        <p:tgtEl>
                                          <p:spTgt spid="2050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502"/>
                                        </p:tgtEl>
                                        <p:attrNameLst>
                                          <p:attrName>style.visibility</p:attrName>
                                        </p:attrNameLst>
                                      </p:cBhvr>
                                      <p:to>
                                        <p:strVal val="visible"/>
                                      </p:to>
                                    </p:set>
                                    <p:animEffect transition="in" filter="dissolve">
                                      <p:cBhvr>
                                        <p:cTn id="32" dur="500"/>
                                        <p:tgtEl>
                                          <p:spTgt spid="20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6" grpId="0" animBg="1"/>
      <p:bldP spid="20499" grpId="0"/>
      <p:bldP spid="20500" grpId="0"/>
      <p:bldP spid="20501" grpId="0"/>
      <p:bldP spid="2050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304800" y="-117901"/>
            <a:ext cx="8229600" cy="1143000"/>
          </a:xfrm>
        </p:spPr>
        <p:txBody>
          <a:bodyPr/>
          <a:lstStyle/>
          <a:p>
            <a:r>
              <a:rPr lang="en-US" sz="2800" b="1" dirty="0"/>
              <a:t>Images of hybrid sigma bond formation</a:t>
            </a:r>
          </a:p>
        </p:txBody>
      </p:sp>
      <p:sp>
        <p:nvSpPr>
          <p:cNvPr id="46088" name="Line 8"/>
          <p:cNvSpPr>
            <a:spLocks noChangeShapeType="1"/>
          </p:cNvSpPr>
          <p:nvPr/>
        </p:nvSpPr>
        <p:spPr bwMode="auto">
          <a:xfrm>
            <a:off x="3276600" y="2286000"/>
            <a:ext cx="16002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pic>
        <p:nvPicPr>
          <p:cNvPr id="46090" name="Picture 10"/>
          <p:cNvPicPr>
            <a:picLocks noChangeAspect="1" noChangeArrowheads="1"/>
          </p:cNvPicPr>
          <p:nvPr/>
        </p:nvPicPr>
        <p:blipFill>
          <a:blip r:embed="rId2" cstate="print"/>
          <a:srcRect/>
          <a:stretch>
            <a:fillRect/>
          </a:stretch>
        </p:blipFill>
        <p:spPr bwMode="auto">
          <a:xfrm>
            <a:off x="762000" y="1600200"/>
            <a:ext cx="1600200" cy="1257300"/>
          </a:xfrm>
          <a:prstGeom prst="rect">
            <a:avLst/>
          </a:prstGeom>
          <a:noFill/>
        </p:spPr>
      </p:pic>
      <p:pic>
        <p:nvPicPr>
          <p:cNvPr id="46091" name="Picture 11"/>
          <p:cNvPicPr>
            <a:picLocks noChangeAspect="1" noChangeArrowheads="1"/>
          </p:cNvPicPr>
          <p:nvPr/>
        </p:nvPicPr>
        <p:blipFill>
          <a:blip r:embed="rId3" cstate="print"/>
          <a:srcRect/>
          <a:stretch>
            <a:fillRect/>
          </a:stretch>
        </p:blipFill>
        <p:spPr bwMode="auto">
          <a:xfrm>
            <a:off x="5257800" y="1981200"/>
            <a:ext cx="1371600" cy="514350"/>
          </a:xfrm>
          <a:prstGeom prst="rect">
            <a:avLst/>
          </a:prstGeom>
          <a:noFill/>
        </p:spPr>
      </p:pic>
      <p:pic>
        <p:nvPicPr>
          <p:cNvPr id="46092" name="Picture 12"/>
          <p:cNvPicPr>
            <a:picLocks noChangeAspect="1" noChangeArrowheads="1"/>
          </p:cNvPicPr>
          <p:nvPr/>
        </p:nvPicPr>
        <p:blipFill>
          <a:blip r:embed="rId4" cstate="print"/>
          <a:srcRect/>
          <a:stretch>
            <a:fillRect/>
          </a:stretch>
        </p:blipFill>
        <p:spPr bwMode="auto">
          <a:xfrm>
            <a:off x="609600" y="3124200"/>
            <a:ext cx="3276600" cy="1435100"/>
          </a:xfrm>
          <a:prstGeom prst="rect">
            <a:avLst/>
          </a:prstGeom>
          <a:noFill/>
        </p:spPr>
      </p:pic>
      <p:sp>
        <p:nvSpPr>
          <p:cNvPr id="46093" name="Line 13"/>
          <p:cNvSpPr>
            <a:spLocks noChangeShapeType="1"/>
          </p:cNvSpPr>
          <p:nvPr/>
        </p:nvSpPr>
        <p:spPr bwMode="auto">
          <a:xfrm>
            <a:off x="4419600" y="3733800"/>
            <a:ext cx="11430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pic>
        <p:nvPicPr>
          <p:cNvPr id="46096" name="Picture 16"/>
          <p:cNvPicPr>
            <a:picLocks noChangeAspect="1" noChangeArrowheads="1"/>
          </p:cNvPicPr>
          <p:nvPr/>
        </p:nvPicPr>
        <p:blipFill>
          <a:blip r:embed="rId5" cstate="print"/>
          <a:srcRect/>
          <a:stretch>
            <a:fillRect/>
          </a:stretch>
        </p:blipFill>
        <p:spPr bwMode="auto">
          <a:xfrm>
            <a:off x="5867400" y="3200400"/>
            <a:ext cx="1122363" cy="1143000"/>
          </a:xfrm>
          <a:prstGeom prst="rect">
            <a:avLst/>
          </a:prstGeom>
          <a:noFill/>
          <a:ln w="9525">
            <a:noFill/>
            <a:miter lim="800000"/>
            <a:headEnd/>
            <a:tailEnd/>
          </a:ln>
          <a:effectLst/>
        </p:spPr>
      </p:pic>
      <p:sp>
        <p:nvSpPr>
          <p:cNvPr id="46098" name="Text Box 18"/>
          <p:cNvSpPr txBox="1">
            <a:spLocks noChangeArrowheads="1"/>
          </p:cNvSpPr>
          <p:nvPr/>
        </p:nvSpPr>
        <p:spPr bwMode="auto">
          <a:xfrm>
            <a:off x="762000" y="3124200"/>
            <a:ext cx="2209800" cy="366713"/>
          </a:xfrm>
          <a:prstGeom prst="rect">
            <a:avLst/>
          </a:prstGeom>
          <a:noFill/>
          <a:ln w="9525">
            <a:noFill/>
            <a:miter lim="800000"/>
            <a:headEnd/>
            <a:tailEnd/>
          </a:ln>
          <a:effectLst/>
        </p:spPr>
        <p:txBody>
          <a:bodyPr>
            <a:spAutoFit/>
          </a:bodyPr>
          <a:lstStyle/>
          <a:p>
            <a:pPr>
              <a:spcBef>
                <a:spcPct val="50000"/>
              </a:spcBef>
            </a:pPr>
            <a:endParaRPr lang="en-US">
              <a:solidFill>
                <a:srgbClr val="000000"/>
              </a:solidFill>
              <a:effectLst>
                <a:outerShdw blurRad="38100" dist="38100" dir="2700000" algn="tl">
                  <a:srgbClr val="C0C0C0"/>
                </a:outerShdw>
              </a:effectLst>
            </a:endParaRPr>
          </a:p>
        </p:txBody>
      </p:sp>
      <p:sp>
        <p:nvSpPr>
          <p:cNvPr id="46099" name="Text Box 19"/>
          <p:cNvSpPr txBox="1">
            <a:spLocks noChangeArrowheads="1"/>
          </p:cNvSpPr>
          <p:nvPr/>
        </p:nvSpPr>
        <p:spPr bwMode="auto">
          <a:xfrm>
            <a:off x="762000" y="2743200"/>
            <a:ext cx="2971800"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00"/>
                </a:solidFill>
                <a:effectLst>
                  <a:outerShdw blurRad="38100" dist="38100" dir="2700000" algn="tl">
                    <a:srgbClr val="C0C0C0"/>
                  </a:outerShdw>
                </a:effectLst>
              </a:rPr>
              <a:t>  2s     </a:t>
            </a:r>
            <a:r>
              <a:rPr lang="en-US" sz="2800" dirty="0" smtClean="0">
                <a:solidFill>
                  <a:srgbClr val="000000"/>
                </a:solidFill>
                <a:effectLst>
                  <a:outerShdw blurRad="38100" dist="38100" dir="2700000" algn="tl">
                    <a:srgbClr val="C0C0C0"/>
                  </a:outerShdw>
                </a:effectLst>
              </a:rPr>
              <a:t>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y</a:t>
            </a:r>
            <a:endParaRPr lang="en-US" sz="2800" dirty="0">
              <a:solidFill>
                <a:srgbClr val="000000"/>
              </a:solidFill>
              <a:effectLst>
                <a:outerShdw blurRad="38100" dist="38100" dir="2700000" algn="tl">
                  <a:srgbClr val="C0C0C0"/>
                </a:outerShdw>
              </a:effectLst>
            </a:endParaRPr>
          </a:p>
        </p:txBody>
      </p:sp>
      <p:sp>
        <p:nvSpPr>
          <p:cNvPr id="46100" name="Text Box 20"/>
          <p:cNvSpPr txBox="1">
            <a:spLocks noChangeArrowheads="1"/>
          </p:cNvSpPr>
          <p:nvPr/>
        </p:nvSpPr>
        <p:spPr bwMode="auto">
          <a:xfrm>
            <a:off x="5486400" y="2514600"/>
            <a:ext cx="1295400" cy="523220"/>
          </a:xfrm>
          <a:prstGeom prst="rect">
            <a:avLst/>
          </a:prstGeom>
          <a:noFill/>
          <a:ln w="9525">
            <a:noFill/>
            <a:miter lim="800000"/>
            <a:headEnd/>
            <a:tailEnd/>
          </a:ln>
          <a:effectLst/>
        </p:spPr>
        <p:txBody>
          <a:bodyPr>
            <a:spAutoFit/>
          </a:bodyPr>
          <a:lstStyle/>
          <a:p>
            <a:pPr>
              <a:spcBef>
                <a:spcPct val="50000"/>
              </a:spcBef>
            </a:pPr>
            <a:r>
              <a:rPr lang="en-US" sz="2800" dirty="0" err="1">
                <a:solidFill>
                  <a:srgbClr val="000000"/>
                </a:solidFill>
                <a:effectLst>
                  <a:outerShdw blurRad="38100" dist="38100" dir="2700000" algn="tl">
                    <a:srgbClr val="C0C0C0"/>
                  </a:outerShdw>
                </a:effectLst>
              </a:rPr>
              <a:t>sp</a:t>
            </a:r>
            <a:endParaRPr lang="en-US" sz="2800" dirty="0">
              <a:solidFill>
                <a:srgbClr val="000000"/>
              </a:solidFill>
              <a:effectLst>
                <a:outerShdw blurRad="38100" dist="38100" dir="2700000" algn="tl">
                  <a:srgbClr val="C0C0C0"/>
                </a:outerShdw>
              </a:effectLst>
            </a:endParaRPr>
          </a:p>
        </p:txBody>
      </p:sp>
      <p:sp>
        <p:nvSpPr>
          <p:cNvPr id="46101" name="Text Box 21"/>
          <p:cNvSpPr txBox="1">
            <a:spLocks noChangeArrowheads="1"/>
          </p:cNvSpPr>
          <p:nvPr/>
        </p:nvSpPr>
        <p:spPr bwMode="auto">
          <a:xfrm>
            <a:off x="304800" y="4419600"/>
            <a:ext cx="4038600" cy="523220"/>
          </a:xfrm>
          <a:prstGeom prst="rect">
            <a:avLst/>
          </a:prstGeom>
          <a:noFill/>
          <a:ln w="9525">
            <a:noFill/>
            <a:miter lim="800000"/>
            <a:headEnd/>
            <a:tailEnd/>
          </a:ln>
          <a:effectLst/>
        </p:spPr>
        <p:txBody>
          <a:bodyPr>
            <a:spAutoFit/>
          </a:bodyPr>
          <a:lstStyle/>
          <a:p>
            <a:pPr>
              <a:spcBef>
                <a:spcPct val="50000"/>
              </a:spcBef>
            </a:pPr>
            <a:r>
              <a:rPr lang="en-US" sz="2800" dirty="0">
                <a:solidFill>
                  <a:srgbClr val="000000"/>
                </a:solidFill>
                <a:effectLst>
                  <a:outerShdw blurRad="38100" dist="38100" dir="2700000" algn="tl">
                    <a:srgbClr val="C0C0C0"/>
                  </a:outerShdw>
                </a:effectLst>
              </a:rPr>
              <a:t>2s      </a:t>
            </a:r>
            <a:r>
              <a:rPr lang="en-US" sz="2800" dirty="0" smtClean="0">
                <a:solidFill>
                  <a:srgbClr val="000000"/>
                </a:solidFill>
                <a:effectLst>
                  <a:outerShdw blurRad="38100" dist="38100" dir="2700000" algn="tl">
                    <a:srgbClr val="C0C0C0"/>
                  </a:outerShdw>
                </a:effectLst>
              </a:rPr>
              <a:t>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y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x</a:t>
            </a:r>
            <a:endParaRPr lang="en-US" sz="2800" dirty="0">
              <a:solidFill>
                <a:srgbClr val="000000"/>
              </a:solidFill>
              <a:effectLst>
                <a:outerShdw blurRad="38100" dist="38100" dir="2700000" algn="tl">
                  <a:srgbClr val="C0C0C0"/>
                </a:outerShdw>
              </a:effectLst>
            </a:endParaRPr>
          </a:p>
        </p:txBody>
      </p:sp>
      <p:sp>
        <p:nvSpPr>
          <p:cNvPr id="46102" name="Text Box 22"/>
          <p:cNvSpPr txBox="1">
            <a:spLocks noChangeArrowheads="1"/>
          </p:cNvSpPr>
          <p:nvPr/>
        </p:nvSpPr>
        <p:spPr bwMode="auto">
          <a:xfrm>
            <a:off x="6400800" y="4495800"/>
            <a:ext cx="1371600" cy="584775"/>
          </a:xfrm>
          <a:prstGeom prst="rect">
            <a:avLst/>
          </a:prstGeom>
          <a:noFill/>
          <a:ln w="9525">
            <a:noFill/>
            <a:miter lim="800000"/>
            <a:headEnd/>
            <a:tailEnd/>
          </a:ln>
          <a:effectLst/>
        </p:spPr>
        <p:txBody>
          <a:bodyPr>
            <a:spAutoFit/>
          </a:bodyPr>
          <a:lstStyle/>
          <a:p>
            <a:pPr>
              <a:spcBef>
                <a:spcPct val="50000"/>
              </a:spcBef>
            </a:pPr>
            <a:r>
              <a:rPr lang="en-US" sz="3200" dirty="0">
                <a:solidFill>
                  <a:srgbClr val="000000"/>
                </a:solidFill>
                <a:effectLst>
                  <a:outerShdw blurRad="38100" dist="38100" dir="2700000" algn="tl">
                    <a:srgbClr val="C0C0C0"/>
                  </a:outerShdw>
                </a:effectLst>
              </a:rPr>
              <a:t>sp</a:t>
            </a:r>
            <a:r>
              <a:rPr lang="en-US" sz="3200" baseline="30000" dirty="0">
                <a:solidFill>
                  <a:srgbClr val="000000"/>
                </a:solidFill>
                <a:effectLst>
                  <a:outerShdw blurRad="38100" dist="38100" dir="2700000" algn="tl">
                    <a:srgbClr val="C0C0C0"/>
                  </a:outerShdw>
                </a:effectLst>
              </a:rPr>
              <a:t>2</a:t>
            </a:r>
            <a:endParaRPr lang="en-US" sz="3200" dirty="0">
              <a:solidFill>
                <a:srgbClr val="000000"/>
              </a:solidFill>
              <a:effectLst>
                <a:outerShdw blurRad="38100" dist="38100" dir="2700000" algn="tl">
                  <a:srgbClr val="C0C0C0"/>
                </a:outerShdw>
              </a:effectLst>
            </a:endParaRPr>
          </a:p>
        </p:txBody>
      </p:sp>
      <p:sp>
        <p:nvSpPr>
          <p:cNvPr id="46103" name="Text Box 23"/>
          <p:cNvSpPr txBox="1">
            <a:spLocks noChangeArrowheads="1"/>
          </p:cNvSpPr>
          <p:nvPr/>
        </p:nvSpPr>
        <p:spPr bwMode="auto">
          <a:xfrm>
            <a:off x="304800" y="1295400"/>
            <a:ext cx="2971800" cy="400110"/>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000000"/>
                </a:solidFill>
                <a:effectLst>
                  <a:outerShdw blurRad="38100" dist="38100" dir="2700000" algn="tl">
                    <a:srgbClr val="C0C0C0"/>
                  </a:outerShdw>
                </a:effectLst>
              </a:rPr>
              <a:t>Atomic orbitals (AO)</a:t>
            </a:r>
          </a:p>
        </p:txBody>
      </p:sp>
      <p:sp>
        <p:nvSpPr>
          <p:cNvPr id="46104" name="Text Box 24"/>
          <p:cNvSpPr txBox="1">
            <a:spLocks noChangeArrowheads="1"/>
          </p:cNvSpPr>
          <p:nvPr/>
        </p:nvSpPr>
        <p:spPr bwMode="auto">
          <a:xfrm>
            <a:off x="3429000" y="1295400"/>
            <a:ext cx="5638800" cy="830997"/>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FF0066"/>
                </a:solidFill>
                <a:effectLst>
                  <a:outerShdw blurRad="38100" dist="38100" dir="2700000" algn="tl">
                    <a:srgbClr val="C0C0C0"/>
                  </a:outerShdw>
                </a:effectLst>
              </a:rPr>
              <a:t>L</a:t>
            </a:r>
            <a:r>
              <a:rPr lang="en-US" sz="2400" dirty="0">
                <a:solidFill>
                  <a:srgbClr val="000000"/>
                </a:solidFill>
                <a:effectLst>
                  <a:outerShdw blurRad="38100" dist="38100" dir="2700000" algn="tl">
                    <a:srgbClr val="C0C0C0"/>
                  </a:outerShdw>
                </a:effectLst>
              </a:rPr>
              <a:t>inearly </a:t>
            </a:r>
            <a:r>
              <a:rPr lang="en-US" sz="2400" dirty="0" smtClean="0">
                <a:solidFill>
                  <a:srgbClr val="FF0066"/>
                </a:solidFill>
                <a:effectLst>
                  <a:outerShdw blurRad="38100" dist="38100" dir="2700000" algn="tl">
                    <a:srgbClr val="C0C0C0"/>
                  </a:outerShdw>
                </a:effectLst>
              </a:rPr>
              <a:t>C</a:t>
            </a:r>
            <a:r>
              <a:rPr lang="en-US" sz="2400" dirty="0" smtClean="0">
                <a:solidFill>
                  <a:srgbClr val="000000"/>
                </a:solidFill>
                <a:effectLst>
                  <a:outerShdw blurRad="38100" dist="38100" dir="2700000" algn="tl">
                    <a:srgbClr val="C0C0C0"/>
                  </a:outerShdw>
                </a:effectLst>
              </a:rPr>
              <a:t>ombined </a:t>
            </a:r>
            <a:r>
              <a:rPr lang="en-US" sz="2400" dirty="0">
                <a:solidFill>
                  <a:srgbClr val="FF0066"/>
                </a:solidFill>
                <a:effectLst>
                  <a:outerShdw blurRad="38100" dist="38100" dir="2700000" algn="tl">
                    <a:srgbClr val="C0C0C0"/>
                  </a:outerShdw>
                </a:effectLst>
              </a:rPr>
              <a:t>A</a:t>
            </a:r>
            <a:r>
              <a:rPr lang="en-US" sz="2400" dirty="0" smtClean="0">
                <a:solidFill>
                  <a:srgbClr val="000000"/>
                </a:solidFill>
                <a:effectLst>
                  <a:outerShdw blurRad="38100" dist="38100" dir="2700000" algn="tl">
                    <a:srgbClr val="C0C0C0"/>
                  </a:outerShdw>
                </a:effectLst>
              </a:rPr>
              <a:t>tomic </a:t>
            </a:r>
            <a:r>
              <a:rPr lang="en-US" sz="2400" dirty="0">
                <a:solidFill>
                  <a:srgbClr val="FF0066"/>
                </a:solidFill>
                <a:effectLst>
                  <a:outerShdw blurRad="38100" dist="38100" dir="2700000" algn="tl">
                    <a:srgbClr val="C0C0C0"/>
                  </a:outerShdw>
                </a:effectLst>
              </a:rPr>
              <a:t>O</a:t>
            </a:r>
            <a:r>
              <a:rPr lang="en-US" sz="2400" dirty="0" smtClean="0">
                <a:solidFill>
                  <a:srgbClr val="000000"/>
                </a:solidFill>
                <a:effectLst>
                  <a:outerShdw blurRad="38100" dist="38100" dir="2700000" algn="tl">
                    <a:srgbClr val="C0C0C0"/>
                  </a:outerShdw>
                </a:effectLst>
              </a:rPr>
              <a:t>rbitals 		(</a:t>
            </a:r>
            <a:r>
              <a:rPr lang="en-US" sz="2400" dirty="0">
                <a:solidFill>
                  <a:srgbClr val="FF0066"/>
                </a:solidFill>
                <a:effectLst>
                  <a:outerShdw blurRad="38100" dist="38100" dir="2700000" algn="tl">
                    <a:srgbClr val="C0C0C0"/>
                  </a:outerShdw>
                </a:effectLst>
              </a:rPr>
              <a:t>LCAO</a:t>
            </a:r>
            <a:r>
              <a:rPr lang="en-US" sz="2400" dirty="0">
                <a:solidFill>
                  <a:srgbClr val="000000"/>
                </a:solidFill>
                <a:effectLst>
                  <a:outerShdw blurRad="38100" dist="38100" dir="2700000" algn="tl">
                    <a:srgbClr val="C0C0C0"/>
                  </a:outerShdw>
                </a:effectLst>
              </a:rPr>
              <a:t>)</a:t>
            </a:r>
          </a:p>
        </p:txBody>
      </p:sp>
      <p:sp>
        <p:nvSpPr>
          <p:cNvPr id="46105" name="Text Box 25"/>
          <p:cNvSpPr txBox="1">
            <a:spLocks noChangeArrowheads="1"/>
          </p:cNvSpPr>
          <p:nvPr/>
        </p:nvSpPr>
        <p:spPr bwMode="auto">
          <a:xfrm>
            <a:off x="685800" y="740033"/>
            <a:ext cx="8382000" cy="646331"/>
          </a:xfrm>
          <a:prstGeom prst="rect">
            <a:avLst/>
          </a:prstGeom>
          <a:solidFill>
            <a:srgbClr val="FFFF99"/>
          </a:solidFill>
          <a:ln w="9525">
            <a:noFill/>
            <a:miter lim="800000"/>
            <a:headEnd/>
            <a:tailEnd/>
          </a:ln>
          <a:effectLst/>
        </p:spPr>
        <p:txBody>
          <a:bodyPr wrap="square">
            <a:spAutoFit/>
          </a:bodyPr>
          <a:lstStyle/>
          <a:p>
            <a:pPr>
              <a:spcBef>
                <a:spcPct val="50000"/>
              </a:spcBef>
            </a:pPr>
            <a:r>
              <a:rPr lang="en-US" sz="3600" dirty="0" smtClean="0">
                <a:solidFill>
                  <a:srgbClr val="000000"/>
                </a:solidFill>
                <a:effectLst>
                  <a:outerShdw blurRad="38100" dist="38100" dir="2700000" algn="tl">
                    <a:srgbClr val="FFFFFF"/>
                  </a:outerShdw>
                </a:effectLst>
              </a:rPr>
              <a:t>#AO </a:t>
            </a:r>
            <a:r>
              <a:rPr lang="en-US" sz="3600" dirty="0">
                <a:solidFill>
                  <a:srgbClr val="000000"/>
                </a:solidFill>
                <a:effectLst>
                  <a:outerShdw blurRad="38100" dist="38100" dir="2700000" algn="tl">
                    <a:srgbClr val="FFFFFF"/>
                  </a:outerShdw>
                </a:effectLst>
              </a:rPr>
              <a:t>= number of </a:t>
            </a:r>
            <a:r>
              <a:rPr lang="en-US" sz="3600" dirty="0" smtClean="0">
                <a:solidFill>
                  <a:srgbClr val="000000"/>
                </a:solidFill>
                <a:effectLst>
                  <a:outerShdw blurRad="38100" dist="38100" dir="2700000" algn="tl">
                    <a:srgbClr val="FFFFFF"/>
                  </a:outerShdw>
                </a:effectLst>
              </a:rPr>
              <a:t>identical lobes </a:t>
            </a:r>
            <a:r>
              <a:rPr lang="en-US" sz="3600" dirty="0">
                <a:solidFill>
                  <a:srgbClr val="000000"/>
                </a:solidFill>
                <a:effectLst>
                  <a:outerShdw blurRad="38100" dist="38100" dir="2700000" algn="tl">
                    <a:srgbClr val="FFFFFF"/>
                  </a:outerShdw>
                </a:effectLst>
              </a:rPr>
              <a:t>in </a:t>
            </a:r>
            <a:r>
              <a:rPr lang="en-US" sz="3600" dirty="0">
                <a:solidFill>
                  <a:srgbClr val="FF0066"/>
                </a:solidFill>
                <a:effectLst>
                  <a:outerShdw blurRad="38100" dist="38100" dir="2700000" algn="tl">
                    <a:srgbClr val="000000"/>
                  </a:outerShdw>
                </a:effectLst>
              </a:rPr>
              <a:t>LCAO</a:t>
            </a:r>
          </a:p>
        </p:txBody>
      </p:sp>
      <p:pic>
        <p:nvPicPr>
          <p:cNvPr id="46106" name="Picture 26"/>
          <p:cNvPicPr>
            <a:picLocks noChangeAspect="1" noChangeArrowheads="1"/>
          </p:cNvPicPr>
          <p:nvPr/>
        </p:nvPicPr>
        <p:blipFill>
          <a:blip r:embed="rId6" cstate="print"/>
          <a:srcRect/>
          <a:stretch>
            <a:fillRect/>
          </a:stretch>
        </p:blipFill>
        <p:spPr bwMode="auto">
          <a:xfrm>
            <a:off x="7239000" y="4572000"/>
            <a:ext cx="1244600" cy="1384300"/>
          </a:xfrm>
          <a:prstGeom prst="rect">
            <a:avLst/>
          </a:prstGeom>
          <a:noFill/>
          <a:ln w="9525">
            <a:noFill/>
            <a:miter lim="800000"/>
            <a:headEnd/>
            <a:tailEnd/>
          </a:ln>
          <a:effectLst/>
        </p:spPr>
      </p:pic>
      <p:sp>
        <p:nvSpPr>
          <p:cNvPr id="46108" name="Line 28"/>
          <p:cNvSpPr>
            <a:spLocks noChangeShapeType="1"/>
          </p:cNvSpPr>
          <p:nvPr/>
        </p:nvSpPr>
        <p:spPr bwMode="auto">
          <a:xfrm>
            <a:off x="5486400" y="5410200"/>
            <a:ext cx="12192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46110" name="Text Box 30"/>
          <p:cNvSpPr txBox="1">
            <a:spLocks noChangeArrowheads="1"/>
          </p:cNvSpPr>
          <p:nvPr/>
        </p:nvSpPr>
        <p:spPr bwMode="auto">
          <a:xfrm>
            <a:off x="381000" y="6096000"/>
            <a:ext cx="4876800"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00"/>
                </a:solidFill>
                <a:effectLst>
                  <a:outerShdw blurRad="38100" dist="38100" dir="2700000" algn="tl">
                    <a:srgbClr val="C0C0C0"/>
                  </a:outerShdw>
                </a:effectLst>
              </a:rPr>
              <a:t>2s        </a:t>
            </a:r>
            <a:r>
              <a:rPr lang="en-US" sz="2800" dirty="0" smtClean="0">
                <a:solidFill>
                  <a:srgbClr val="000000"/>
                </a:solidFill>
                <a:effectLst>
                  <a:outerShdw blurRad="38100" dist="38100" dir="2700000" algn="tl">
                    <a:srgbClr val="C0C0C0"/>
                  </a:outerShdw>
                </a:effectLst>
              </a:rPr>
              <a:t>2p</a:t>
            </a:r>
            <a:r>
              <a:rPr lang="en-US" sz="2800" baseline="-25000" dirty="0" smtClean="0">
                <a:solidFill>
                  <a:srgbClr val="000000"/>
                </a:solidFill>
                <a:effectLst>
                  <a:outerShdw blurRad="38100" dist="38100" dir="2700000" algn="tl">
                    <a:srgbClr val="C0C0C0"/>
                  </a:outerShdw>
                </a:effectLst>
              </a:rPr>
              <a:t>y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x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z </a:t>
            </a:r>
            <a:endParaRPr lang="en-US" sz="2800" dirty="0">
              <a:solidFill>
                <a:srgbClr val="000000"/>
              </a:solidFill>
              <a:effectLst>
                <a:outerShdw blurRad="38100" dist="38100" dir="2700000" algn="tl">
                  <a:srgbClr val="C0C0C0"/>
                </a:outerShdw>
              </a:effectLst>
            </a:endParaRPr>
          </a:p>
        </p:txBody>
      </p:sp>
      <p:pic>
        <p:nvPicPr>
          <p:cNvPr id="46111" name="Picture 31"/>
          <p:cNvPicPr>
            <a:picLocks noChangeAspect="1" noChangeArrowheads="1"/>
          </p:cNvPicPr>
          <p:nvPr/>
        </p:nvPicPr>
        <p:blipFill>
          <a:blip r:embed="rId7" cstate="print"/>
          <a:srcRect/>
          <a:stretch>
            <a:fillRect/>
          </a:stretch>
        </p:blipFill>
        <p:spPr bwMode="auto">
          <a:xfrm>
            <a:off x="228600" y="4953000"/>
            <a:ext cx="4660900" cy="1168400"/>
          </a:xfrm>
          <a:prstGeom prst="rect">
            <a:avLst/>
          </a:prstGeom>
          <a:noFill/>
          <a:ln w="9525">
            <a:noFill/>
            <a:miter lim="800000"/>
            <a:headEnd/>
            <a:tailEnd/>
          </a:ln>
          <a:effectLst/>
        </p:spPr>
      </p:pic>
      <p:sp>
        <p:nvSpPr>
          <p:cNvPr id="46112" name="Text Box 32"/>
          <p:cNvSpPr txBox="1">
            <a:spLocks noChangeArrowheads="1"/>
          </p:cNvSpPr>
          <p:nvPr/>
        </p:nvSpPr>
        <p:spPr bwMode="auto">
          <a:xfrm>
            <a:off x="6477000" y="6019800"/>
            <a:ext cx="914400" cy="707886"/>
          </a:xfrm>
          <a:prstGeom prst="rect">
            <a:avLst/>
          </a:prstGeom>
          <a:noFill/>
          <a:ln w="9525">
            <a:noFill/>
            <a:miter lim="800000"/>
            <a:headEnd/>
            <a:tailEnd/>
          </a:ln>
          <a:effectLst/>
        </p:spPr>
        <p:txBody>
          <a:bodyPr>
            <a:spAutoFit/>
          </a:bodyPr>
          <a:lstStyle/>
          <a:p>
            <a:pPr>
              <a:spcBef>
                <a:spcPct val="50000"/>
              </a:spcBef>
            </a:pPr>
            <a:r>
              <a:rPr lang="en-US" sz="3600" dirty="0">
                <a:solidFill>
                  <a:srgbClr val="000000"/>
                </a:solidFill>
                <a:effectLst>
                  <a:outerShdw blurRad="38100" dist="38100" dir="2700000" algn="tl">
                    <a:srgbClr val="C0C0C0"/>
                  </a:outerShdw>
                </a:effectLst>
              </a:rPr>
              <a:t>sp</a:t>
            </a:r>
            <a:r>
              <a:rPr lang="en-US" sz="4000" baseline="30000" dirty="0">
                <a:solidFill>
                  <a:srgbClr val="000000"/>
                </a:solidFill>
                <a:effectLst>
                  <a:outerShdw blurRad="38100" dist="38100" dir="2700000" algn="tl">
                    <a:srgbClr val="C0C0C0"/>
                  </a:outerShdw>
                </a:effectLst>
              </a:rPr>
              <a:t>3</a:t>
            </a:r>
            <a:endParaRPr lang="en-US" sz="4000" dirty="0">
              <a:solidFill>
                <a:srgbClr val="000000"/>
              </a:solidFill>
              <a:effectLst>
                <a:outerShdw blurRad="38100" dist="38100" dir="2700000" algn="tl">
                  <a:srgbClr val="C0C0C0"/>
                </a:outerShdw>
              </a:effectLst>
            </a:endParaRPr>
          </a:p>
        </p:txBody>
      </p:sp>
      <p:sp>
        <p:nvSpPr>
          <p:cNvPr id="22" name="TextBox 21"/>
          <p:cNvSpPr txBox="1"/>
          <p:nvPr/>
        </p:nvSpPr>
        <p:spPr>
          <a:xfrm>
            <a:off x="6934200" y="1905000"/>
            <a:ext cx="1600200" cy="461665"/>
          </a:xfrm>
          <a:prstGeom prst="rect">
            <a:avLst/>
          </a:prstGeom>
          <a:noFill/>
        </p:spPr>
        <p:txBody>
          <a:bodyPr wrap="square" rtlCol="0">
            <a:spAutoFit/>
          </a:bodyPr>
          <a:lstStyle/>
          <a:p>
            <a:r>
              <a:rPr lang="en-US" sz="2400" dirty="0" smtClean="0">
                <a:solidFill>
                  <a:srgbClr val="000000"/>
                </a:solidFill>
              </a:rPr>
              <a:t>linear</a:t>
            </a:r>
            <a:endParaRPr lang="en-US" sz="2400" dirty="0">
              <a:solidFill>
                <a:srgbClr val="000000"/>
              </a:solidFill>
            </a:endParaRPr>
          </a:p>
        </p:txBody>
      </p:sp>
      <p:sp>
        <p:nvSpPr>
          <p:cNvPr id="23" name="TextBox 22"/>
          <p:cNvSpPr txBox="1"/>
          <p:nvPr/>
        </p:nvSpPr>
        <p:spPr>
          <a:xfrm>
            <a:off x="7086600" y="3124200"/>
            <a:ext cx="1600200" cy="830997"/>
          </a:xfrm>
          <a:prstGeom prst="rect">
            <a:avLst/>
          </a:prstGeom>
          <a:noFill/>
        </p:spPr>
        <p:txBody>
          <a:bodyPr wrap="square" rtlCol="0">
            <a:spAutoFit/>
          </a:bodyPr>
          <a:lstStyle/>
          <a:p>
            <a:r>
              <a:rPr lang="en-US" sz="2400" dirty="0" err="1" smtClean="0">
                <a:solidFill>
                  <a:srgbClr val="000000"/>
                </a:solidFill>
              </a:rPr>
              <a:t>trigonal</a:t>
            </a:r>
            <a:r>
              <a:rPr lang="en-US" sz="2400" dirty="0" smtClean="0">
                <a:solidFill>
                  <a:srgbClr val="000000"/>
                </a:solidFill>
              </a:rPr>
              <a:t> plane</a:t>
            </a:r>
            <a:endParaRPr lang="en-US" sz="2400" dirty="0">
              <a:solidFill>
                <a:srgbClr val="000000"/>
              </a:solidFill>
            </a:endParaRPr>
          </a:p>
        </p:txBody>
      </p:sp>
      <p:sp>
        <p:nvSpPr>
          <p:cNvPr id="24" name="TextBox 23"/>
          <p:cNvSpPr txBox="1"/>
          <p:nvPr/>
        </p:nvSpPr>
        <p:spPr>
          <a:xfrm>
            <a:off x="7239000" y="4191000"/>
            <a:ext cx="1600200" cy="461665"/>
          </a:xfrm>
          <a:prstGeom prst="rect">
            <a:avLst/>
          </a:prstGeom>
          <a:noFill/>
        </p:spPr>
        <p:txBody>
          <a:bodyPr wrap="square" rtlCol="0">
            <a:spAutoFit/>
          </a:bodyPr>
          <a:lstStyle/>
          <a:p>
            <a:r>
              <a:rPr lang="en-US" sz="2400" dirty="0" smtClean="0">
                <a:solidFill>
                  <a:srgbClr val="000000"/>
                </a:solidFill>
              </a:rPr>
              <a:t>pyramid</a:t>
            </a:r>
            <a:endParaRPr lang="en-US" sz="2400" dirty="0">
              <a:solidFill>
                <a:srgbClr val="000000"/>
              </a:solidFill>
            </a:endParaRPr>
          </a:p>
        </p:txBody>
      </p:sp>
    </p:spTree>
    <p:extLst>
      <p:ext uri="{BB962C8B-B14F-4D97-AF65-F5344CB8AC3E}">
        <p14:creationId xmlns:p14="http://schemas.microsoft.com/office/powerpoint/2010/main" val="229251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105"/>
                                        </p:tgtEl>
                                        <p:attrNameLst>
                                          <p:attrName>style.visibility</p:attrName>
                                        </p:attrNameLst>
                                      </p:cBhvr>
                                      <p:to>
                                        <p:strVal val="visible"/>
                                      </p:to>
                                    </p:set>
                                    <p:animEffect transition="in" filter="blinds(horizontal)">
                                      <p:cBhvr>
                                        <p:cTn id="7" dur="500"/>
                                        <p:tgtEl>
                                          <p:spTgt spid="461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box(in)">
                                      <p:cBhvr>
                                        <p:cTn id="12" dur="500"/>
                                        <p:tgtEl>
                                          <p:spTgt spid="4609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099"/>
                                        </p:tgtEl>
                                        <p:attrNameLst>
                                          <p:attrName>style.visibility</p:attrName>
                                        </p:attrNameLst>
                                      </p:cBhvr>
                                      <p:to>
                                        <p:strVal val="visible"/>
                                      </p:to>
                                    </p:set>
                                    <p:animEffect transition="in" filter="box(in)">
                                      <p:cBhvr>
                                        <p:cTn id="17" dur="500"/>
                                        <p:tgtEl>
                                          <p:spTgt spid="4609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6088"/>
                                        </p:tgtEl>
                                        <p:attrNameLst>
                                          <p:attrName>style.visibility</p:attrName>
                                        </p:attrNameLst>
                                      </p:cBhvr>
                                      <p:to>
                                        <p:strVal val="visible"/>
                                      </p:to>
                                    </p:set>
                                    <p:animEffect transition="in" filter="box(in)">
                                      <p:cBhvr>
                                        <p:cTn id="22" dur="500"/>
                                        <p:tgtEl>
                                          <p:spTgt spid="4608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6091"/>
                                        </p:tgtEl>
                                        <p:attrNameLst>
                                          <p:attrName>style.visibility</p:attrName>
                                        </p:attrNameLst>
                                      </p:cBhvr>
                                      <p:to>
                                        <p:strVal val="visible"/>
                                      </p:to>
                                    </p:set>
                                    <p:animEffect transition="in" filter="checkerboard(across)">
                                      <p:cBhvr>
                                        <p:cTn id="27" dur="500"/>
                                        <p:tgtEl>
                                          <p:spTgt spid="4609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6100"/>
                                        </p:tgtEl>
                                        <p:attrNameLst>
                                          <p:attrName>style.visibility</p:attrName>
                                        </p:attrNameLst>
                                      </p:cBhvr>
                                      <p:to>
                                        <p:strVal val="visible"/>
                                      </p:to>
                                    </p:set>
                                    <p:animEffect transition="in" filter="checkerboard(across)">
                                      <p:cBhvr>
                                        <p:cTn id="32" dur="500"/>
                                        <p:tgtEl>
                                          <p:spTgt spid="4610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6092"/>
                                        </p:tgtEl>
                                        <p:attrNameLst>
                                          <p:attrName>style.visibility</p:attrName>
                                        </p:attrNameLst>
                                      </p:cBhvr>
                                      <p:to>
                                        <p:strVal val="visible"/>
                                      </p:to>
                                    </p:set>
                                    <p:animEffect transition="in" filter="box(in)">
                                      <p:cBhvr>
                                        <p:cTn id="42" dur="500"/>
                                        <p:tgtEl>
                                          <p:spTgt spid="4609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6101"/>
                                        </p:tgtEl>
                                        <p:attrNameLst>
                                          <p:attrName>style.visibility</p:attrName>
                                        </p:attrNameLst>
                                      </p:cBhvr>
                                      <p:to>
                                        <p:strVal val="visible"/>
                                      </p:to>
                                    </p:set>
                                    <p:animEffect transition="in" filter="box(in)">
                                      <p:cBhvr>
                                        <p:cTn id="47" dur="500"/>
                                        <p:tgtEl>
                                          <p:spTgt spid="4610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6093"/>
                                        </p:tgtEl>
                                        <p:attrNameLst>
                                          <p:attrName>style.visibility</p:attrName>
                                        </p:attrNameLst>
                                      </p:cBhvr>
                                      <p:to>
                                        <p:strVal val="visible"/>
                                      </p:to>
                                    </p:set>
                                    <p:animEffect transition="in" filter="box(in)">
                                      <p:cBhvr>
                                        <p:cTn id="52" dur="500"/>
                                        <p:tgtEl>
                                          <p:spTgt spid="4609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46096"/>
                                        </p:tgtEl>
                                        <p:attrNameLst>
                                          <p:attrName>style.visibility</p:attrName>
                                        </p:attrNameLst>
                                      </p:cBhvr>
                                      <p:to>
                                        <p:strVal val="visible"/>
                                      </p:to>
                                    </p:set>
                                    <p:animEffect transition="in" filter="box(in)">
                                      <p:cBhvr>
                                        <p:cTn id="57" dur="500"/>
                                        <p:tgtEl>
                                          <p:spTgt spid="4609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6102"/>
                                        </p:tgtEl>
                                        <p:attrNameLst>
                                          <p:attrName>style.visibility</p:attrName>
                                        </p:attrNameLst>
                                      </p:cBhvr>
                                      <p:to>
                                        <p:strVal val="visible"/>
                                      </p:to>
                                    </p:set>
                                    <p:animEffect transition="in" filter="box(in)">
                                      <p:cBhvr>
                                        <p:cTn id="62" dur="500"/>
                                        <p:tgtEl>
                                          <p:spTgt spid="4610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46111"/>
                                        </p:tgtEl>
                                        <p:attrNameLst>
                                          <p:attrName>style.visibility</p:attrName>
                                        </p:attrNameLst>
                                      </p:cBhvr>
                                      <p:to>
                                        <p:strVal val="visible"/>
                                      </p:to>
                                    </p:set>
                                    <p:animEffect transition="in" filter="box(in)">
                                      <p:cBhvr>
                                        <p:cTn id="72" dur="500"/>
                                        <p:tgtEl>
                                          <p:spTgt spid="46111"/>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6110"/>
                                        </p:tgtEl>
                                        <p:attrNameLst>
                                          <p:attrName>style.visibility</p:attrName>
                                        </p:attrNameLst>
                                      </p:cBhvr>
                                      <p:to>
                                        <p:strVal val="visible"/>
                                      </p:to>
                                    </p:set>
                                    <p:animEffect transition="in" filter="dissolve">
                                      <p:cBhvr>
                                        <p:cTn id="77" dur="500"/>
                                        <p:tgtEl>
                                          <p:spTgt spid="46110"/>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6108"/>
                                        </p:tgtEl>
                                        <p:attrNameLst>
                                          <p:attrName>style.visibility</p:attrName>
                                        </p:attrNameLst>
                                      </p:cBhvr>
                                      <p:to>
                                        <p:strVal val="visible"/>
                                      </p:to>
                                    </p:set>
                                    <p:animEffect transition="in" filter="box(in)">
                                      <p:cBhvr>
                                        <p:cTn id="82" dur="500"/>
                                        <p:tgtEl>
                                          <p:spTgt spid="4610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46106"/>
                                        </p:tgtEl>
                                        <p:attrNameLst>
                                          <p:attrName>style.visibility</p:attrName>
                                        </p:attrNameLst>
                                      </p:cBhvr>
                                      <p:to>
                                        <p:strVal val="visible"/>
                                      </p:to>
                                    </p:set>
                                    <p:animEffect transition="in" filter="dissolve">
                                      <p:cBhvr>
                                        <p:cTn id="87" dur="500"/>
                                        <p:tgtEl>
                                          <p:spTgt spid="46106"/>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46112"/>
                                        </p:tgtEl>
                                        <p:attrNameLst>
                                          <p:attrName>style.visibility</p:attrName>
                                        </p:attrNameLst>
                                      </p:cBhvr>
                                      <p:to>
                                        <p:strVal val="visible"/>
                                      </p:to>
                                    </p:set>
                                    <p:animEffect transition="in" filter="box(in)">
                                      <p:cBhvr>
                                        <p:cTn id="92" dur="500"/>
                                        <p:tgtEl>
                                          <p:spTgt spid="4611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linds(horizontal)">
                                      <p:cBhvr>
                                        <p:cTn id="9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nimBg="1"/>
      <p:bldP spid="46093" grpId="0" animBg="1"/>
      <p:bldP spid="46099" grpId="0"/>
      <p:bldP spid="46100" grpId="0"/>
      <p:bldP spid="46101" grpId="0"/>
      <p:bldP spid="46102" grpId="0"/>
      <p:bldP spid="46105" grpId="0" animBg="1"/>
      <p:bldP spid="46108" grpId="0" animBg="1"/>
      <p:bldP spid="46110" grpId="0"/>
      <p:bldP spid="46112"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0"/>
            <a:ext cx="9144000" cy="1077218"/>
          </a:xfrm>
          <a:prstGeom prst="rect">
            <a:avLst/>
          </a:prstGeom>
          <a:solidFill>
            <a:srgbClr val="FFFF00"/>
          </a:solidFill>
        </p:spPr>
        <p:txBody>
          <a:bodyPr wrap="square" rtlCol="0">
            <a:spAutoFit/>
          </a:bodyPr>
          <a:lstStyle/>
          <a:p>
            <a:r>
              <a:rPr lang="en-US" sz="3200" dirty="0" smtClean="0">
                <a:solidFill>
                  <a:srgbClr val="000000"/>
                </a:solidFill>
              </a:rPr>
              <a:t>A</a:t>
            </a:r>
            <a:r>
              <a:rPr lang="en-US" dirty="0" smtClean="0">
                <a:solidFill>
                  <a:srgbClr val="000000"/>
                </a:solidFill>
              </a:rPr>
              <a:t> </a:t>
            </a:r>
            <a:r>
              <a:rPr lang="en-US" sz="3200" dirty="0" smtClean="0">
                <a:solidFill>
                  <a:srgbClr val="000000"/>
                </a:solidFill>
              </a:rPr>
              <a:t>note about `</a:t>
            </a:r>
            <a:r>
              <a:rPr lang="en-US" sz="3200" dirty="0" smtClean="0">
                <a:solidFill>
                  <a:srgbClr val="FF0000"/>
                </a:solidFill>
              </a:rPr>
              <a:t>	lobes</a:t>
            </a:r>
            <a:r>
              <a:rPr lang="en-US" sz="3200" dirty="0" smtClean="0">
                <a:solidFill>
                  <a:srgbClr val="000000"/>
                </a:solidFill>
              </a:rPr>
              <a:t>’:</a:t>
            </a:r>
          </a:p>
          <a:p>
            <a:r>
              <a:rPr lang="en-US" sz="3200" dirty="0" smtClean="0">
                <a:solidFill>
                  <a:srgbClr val="000000"/>
                </a:solidFill>
              </a:rPr>
              <a:t>A lobe can contain either a bond or a lone pair</a:t>
            </a:r>
            <a:endParaRPr lang="en-US" sz="3200" dirty="0">
              <a:solidFill>
                <a:srgbClr val="000000"/>
              </a:solidFill>
            </a:endParaRPr>
          </a:p>
        </p:txBody>
      </p:sp>
      <p:sp>
        <p:nvSpPr>
          <p:cNvPr id="5" name="TextBox 4"/>
          <p:cNvSpPr txBox="1"/>
          <p:nvPr/>
        </p:nvSpPr>
        <p:spPr>
          <a:xfrm>
            <a:off x="1143000" y="2819400"/>
            <a:ext cx="1752600" cy="3231654"/>
          </a:xfrm>
          <a:prstGeom prst="rect">
            <a:avLst/>
          </a:prstGeom>
          <a:noFill/>
        </p:spPr>
        <p:txBody>
          <a:bodyPr wrap="square" rtlCol="0">
            <a:spAutoFit/>
          </a:bodyPr>
          <a:lstStyle/>
          <a:p>
            <a:r>
              <a:rPr lang="en-US" sz="3600" dirty="0" smtClean="0">
                <a:solidFill>
                  <a:srgbClr val="000000"/>
                </a:solidFill>
              </a:rPr>
              <a:t>NH</a:t>
            </a:r>
            <a:r>
              <a:rPr lang="en-US" sz="3600" baseline="-25000" dirty="0" smtClean="0">
                <a:solidFill>
                  <a:srgbClr val="000000"/>
                </a:solidFill>
              </a:rPr>
              <a:t>3</a:t>
            </a:r>
            <a:r>
              <a:rPr lang="en-US" sz="3600" dirty="0" smtClean="0">
                <a:solidFill>
                  <a:srgbClr val="000000"/>
                </a:solidFill>
              </a:rPr>
              <a:t> = </a:t>
            </a:r>
          </a:p>
          <a:p>
            <a:endParaRPr lang="en-US" sz="2800" dirty="0" smtClean="0">
              <a:solidFill>
                <a:srgbClr val="000000"/>
              </a:solidFill>
            </a:endParaRPr>
          </a:p>
          <a:p>
            <a:r>
              <a:rPr lang="en-US" sz="2800" dirty="0" smtClean="0">
                <a:solidFill>
                  <a:srgbClr val="000000"/>
                </a:solidFill>
              </a:rPr>
              <a:t>  H </a:t>
            </a:r>
          </a:p>
          <a:p>
            <a:r>
              <a:rPr lang="en-US" sz="2800" dirty="0" smtClean="0">
                <a:solidFill>
                  <a:srgbClr val="000000"/>
                </a:solidFill>
              </a:rPr>
              <a:t>  |</a:t>
            </a:r>
          </a:p>
          <a:p>
            <a:r>
              <a:rPr lang="en-US" sz="2800" dirty="0" smtClean="0">
                <a:solidFill>
                  <a:srgbClr val="000000"/>
                </a:solidFill>
              </a:rPr>
              <a:t>:N-H</a:t>
            </a:r>
          </a:p>
          <a:p>
            <a:r>
              <a:rPr lang="en-US" sz="2800" dirty="0" smtClean="0">
                <a:solidFill>
                  <a:srgbClr val="000000"/>
                </a:solidFill>
              </a:rPr>
              <a:t>  |</a:t>
            </a:r>
          </a:p>
          <a:p>
            <a:r>
              <a:rPr lang="en-US" sz="2800" dirty="0" smtClean="0">
                <a:solidFill>
                  <a:srgbClr val="000000"/>
                </a:solidFill>
              </a:rPr>
              <a:t>  H</a:t>
            </a:r>
            <a:endParaRPr lang="en-US" sz="2800" dirty="0">
              <a:solidFill>
                <a:srgbClr val="000000"/>
              </a:solidFill>
            </a:endParaRPr>
          </a:p>
        </p:txBody>
      </p:sp>
      <p:sp>
        <p:nvSpPr>
          <p:cNvPr id="6" name="TextBox 5"/>
          <p:cNvSpPr txBox="1"/>
          <p:nvPr/>
        </p:nvSpPr>
        <p:spPr>
          <a:xfrm>
            <a:off x="2019300" y="3835062"/>
            <a:ext cx="7124700" cy="584775"/>
          </a:xfrm>
          <a:prstGeom prst="rect">
            <a:avLst/>
          </a:prstGeom>
          <a:noFill/>
        </p:spPr>
        <p:txBody>
          <a:bodyPr wrap="square" rtlCol="0">
            <a:spAutoFit/>
          </a:bodyPr>
          <a:lstStyle/>
          <a:p>
            <a:r>
              <a:rPr lang="en-US" sz="3200" dirty="0" smtClean="0">
                <a:solidFill>
                  <a:srgbClr val="000000"/>
                </a:solidFill>
              </a:rPr>
              <a:t>= 3 bonds + 1 lone pair =&gt; 4 </a:t>
            </a:r>
            <a:r>
              <a:rPr lang="en-US" sz="3200" dirty="0" smtClean="0">
                <a:solidFill>
                  <a:srgbClr val="FF0000"/>
                </a:solidFill>
              </a:rPr>
              <a:t>lobes</a:t>
            </a:r>
            <a:endParaRPr lang="en-US" sz="3200" dirty="0">
              <a:solidFill>
                <a:srgbClr val="FF0000"/>
              </a:solidFill>
            </a:endParaRPr>
          </a:p>
        </p:txBody>
      </p:sp>
      <p:sp>
        <p:nvSpPr>
          <p:cNvPr id="7" name="TextBox 6"/>
          <p:cNvSpPr txBox="1"/>
          <p:nvPr/>
        </p:nvSpPr>
        <p:spPr>
          <a:xfrm>
            <a:off x="1219200" y="1295400"/>
            <a:ext cx="7162800" cy="523220"/>
          </a:xfrm>
          <a:prstGeom prst="rect">
            <a:avLst/>
          </a:prstGeom>
          <a:noFill/>
        </p:spPr>
        <p:txBody>
          <a:bodyPr wrap="square" rtlCol="0">
            <a:spAutoFit/>
          </a:bodyPr>
          <a:lstStyle/>
          <a:p>
            <a:r>
              <a:rPr lang="en-US" sz="2800" dirty="0" smtClean="0">
                <a:solidFill>
                  <a:srgbClr val="000000"/>
                </a:solidFill>
              </a:rPr>
              <a:t>CH</a:t>
            </a:r>
            <a:r>
              <a:rPr lang="en-US" sz="2800" baseline="-25000" dirty="0" smtClean="0">
                <a:solidFill>
                  <a:srgbClr val="000000"/>
                </a:solidFill>
              </a:rPr>
              <a:t>4</a:t>
            </a:r>
            <a:r>
              <a:rPr lang="en-US" sz="2800" dirty="0" smtClean="0">
                <a:solidFill>
                  <a:srgbClr val="000000"/>
                </a:solidFill>
              </a:rPr>
              <a:t> = 4 C-H bonds   =&gt; 4 </a:t>
            </a:r>
            <a:r>
              <a:rPr lang="en-US" sz="2800" dirty="0" smtClean="0">
                <a:solidFill>
                  <a:srgbClr val="FF0000"/>
                </a:solidFill>
              </a:rPr>
              <a:t>lobes</a:t>
            </a:r>
            <a:endParaRPr lang="en-US" sz="2800" dirty="0">
              <a:solidFill>
                <a:srgbClr val="FF0000"/>
              </a:solidFill>
            </a:endParaRPr>
          </a:p>
        </p:txBody>
      </p:sp>
      <p:sp>
        <p:nvSpPr>
          <p:cNvPr id="8" name="TextBox 7"/>
          <p:cNvSpPr txBox="1"/>
          <p:nvPr/>
        </p:nvSpPr>
        <p:spPr>
          <a:xfrm>
            <a:off x="2667000" y="1981200"/>
            <a:ext cx="5638800" cy="584775"/>
          </a:xfrm>
          <a:prstGeom prst="rect">
            <a:avLst/>
          </a:prstGeom>
          <a:noFill/>
        </p:spPr>
        <p:txBody>
          <a:bodyPr wrap="square" rtlCol="0">
            <a:spAutoFit/>
          </a:bodyPr>
          <a:lstStyle/>
          <a:p>
            <a:r>
              <a:rPr lang="en-US" dirty="0" smtClean="0">
                <a:solidFill>
                  <a:srgbClr val="000000"/>
                </a:solidFill>
              </a:rPr>
              <a:t> </a:t>
            </a:r>
            <a:r>
              <a:rPr lang="en-US" sz="3200" dirty="0" smtClean="0">
                <a:solidFill>
                  <a:srgbClr val="000000"/>
                </a:solidFill>
              </a:rPr>
              <a:t>=&gt; s+ </a:t>
            </a:r>
            <a:r>
              <a:rPr lang="en-US" sz="3200" dirty="0" err="1" smtClean="0">
                <a:solidFill>
                  <a:srgbClr val="000000"/>
                </a:solidFill>
              </a:rPr>
              <a:t>p</a:t>
            </a:r>
            <a:r>
              <a:rPr lang="en-US" sz="3200" baseline="-25000" dirty="0" err="1" smtClean="0">
                <a:solidFill>
                  <a:srgbClr val="000000"/>
                </a:solidFill>
              </a:rPr>
              <a:t>x</a:t>
            </a:r>
            <a:r>
              <a:rPr lang="en-US" sz="3200" dirty="0" smtClean="0">
                <a:solidFill>
                  <a:srgbClr val="000000"/>
                </a:solidFill>
              </a:rPr>
              <a:t> + </a:t>
            </a:r>
            <a:r>
              <a:rPr lang="en-US" sz="3200" dirty="0" err="1" smtClean="0">
                <a:solidFill>
                  <a:srgbClr val="000000"/>
                </a:solidFill>
              </a:rPr>
              <a:t>p</a:t>
            </a:r>
            <a:r>
              <a:rPr lang="en-US" sz="3200" baseline="-25000" dirty="0" err="1" smtClean="0">
                <a:solidFill>
                  <a:srgbClr val="000000"/>
                </a:solidFill>
              </a:rPr>
              <a:t>y</a:t>
            </a:r>
            <a:r>
              <a:rPr lang="en-US" sz="3200" dirty="0" smtClean="0">
                <a:solidFill>
                  <a:srgbClr val="000000"/>
                </a:solidFill>
              </a:rPr>
              <a:t> + </a:t>
            </a:r>
            <a:r>
              <a:rPr lang="en-US" sz="3200" dirty="0" err="1" smtClean="0">
                <a:solidFill>
                  <a:srgbClr val="000000"/>
                </a:solidFill>
              </a:rPr>
              <a:t>p</a:t>
            </a:r>
            <a:r>
              <a:rPr lang="en-US" sz="3200" baseline="-25000" dirty="0" err="1" smtClean="0">
                <a:solidFill>
                  <a:srgbClr val="000000"/>
                </a:solidFill>
              </a:rPr>
              <a:t>z</a:t>
            </a:r>
            <a:r>
              <a:rPr lang="en-US" sz="3200" dirty="0" smtClean="0">
                <a:solidFill>
                  <a:srgbClr val="000000"/>
                </a:solidFill>
              </a:rPr>
              <a:t> = sp</a:t>
            </a:r>
            <a:r>
              <a:rPr lang="en-US" sz="3200" baseline="30000" dirty="0" smtClean="0">
                <a:solidFill>
                  <a:srgbClr val="000000"/>
                </a:solidFill>
              </a:rPr>
              <a:t>3</a:t>
            </a:r>
            <a:endParaRPr lang="en-US" sz="3200" dirty="0">
              <a:solidFill>
                <a:srgbClr val="000000"/>
              </a:solidFill>
            </a:endParaRPr>
          </a:p>
        </p:txBody>
      </p:sp>
      <p:sp>
        <p:nvSpPr>
          <p:cNvPr id="9" name="TextBox 8"/>
          <p:cNvSpPr txBox="1"/>
          <p:nvPr/>
        </p:nvSpPr>
        <p:spPr>
          <a:xfrm>
            <a:off x="2743200" y="5257800"/>
            <a:ext cx="5638800" cy="646331"/>
          </a:xfrm>
          <a:prstGeom prst="rect">
            <a:avLst/>
          </a:prstGeom>
          <a:noFill/>
        </p:spPr>
        <p:txBody>
          <a:bodyPr wrap="square" rtlCol="0">
            <a:spAutoFit/>
          </a:bodyPr>
          <a:lstStyle/>
          <a:p>
            <a:r>
              <a:rPr lang="en-US" dirty="0" smtClean="0">
                <a:solidFill>
                  <a:srgbClr val="000000"/>
                </a:solidFill>
              </a:rPr>
              <a:t> </a:t>
            </a:r>
            <a:r>
              <a:rPr lang="en-US" sz="3600" dirty="0" smtClean="0">
                <a:solidFill>
                  <a:srgbClr val="000000"/>
                </a:solidFill>
              </a:rPr>
              <a:t>=&gt; s+ </a:t>
            </a:r>
            <a:r>
              <a:rPr lang="en-US" sz="3600" dirty="0" err="1" smtClean="0">
                <a:solidFill>
                  <a:srgbClr val="000000"/>
                </a:solidFill>
              </a:rPr>
              <a:t>p</a:t>
            </a:r>
            <a:r>
              <a:rPr lang="en-US" sz="3600" baseline="-25000" dirty="0" err="1" smtClean="0">
                <a:solidFill>
                  <a:srgbClr val="000000"/>
                </a:solidFill>
              </a:rPr>
              <a:t>x</a:t>
            </a:r>
            <a:r>
              <a:rPr lang="en-US" sz="3600" dirty="0" smtClean="0">
                <a:solidFill>
                  <a:srgbClr val="000000"/>
                </a:solidFill>
              </a:rPr>
              <a:t> + </a:t>
            </a:r>
            <a:r>
              <a:rPr lang="en-US" sz="3600" dirty="0" err="1" smtClean="0">
                <a:solidFill>
                  <a:srgbClr val="000000"/>
                </a:solidFill>
              </a:rPr>
              <a:t>p</a:t>
            </a:r>
            <a:r>
              <a:rPr lang="en-US" sz="3600" baseline="-25000" dirty="0" err="1" smtClean="0">
                <a:solidFill>
                  <a:srgbClr val="000000"/>
                </a:solidFill>
              </a:rPr>
              <a:t>y</a:t>
            </a:r>
            <a:r>
              <a:rPr lang="en-US" sz="3600" dirty="0" smtClean="0">
                <a:solidFill>
                  <a:srgbClr val="000000"/>
                </a:solidFill>
              </a:rPr>
              <a:t> + </a:t>
            </a:r>
            <a:r>
              <a:rPr lang="en-US" sz="3600" dirty="0" err="1" smtClean="0">
                <a:solidFill>
                  <a:srgbClr val="000000"/>
                </a:solidFill>
              </a:rPr>
              <a:t>p</a:t>
            </a:r>
            <a:r>
              <a:rPr lang="en-US" sz="3600" baseline="-25000" dirty="0" err="1" smtClean="0">
                <a:solidFill>
                  <a:srgbClr val="000000"/>
                </a:solidFill>
              </a:rPr>
              <a:t>z</a:t>
            </a:r>
            <a:r>
              <a:rPr lang="en-US" sz="3600" dirty="0" smtClean="0">
                <a:solidFill>
                  <a:srgbClr val="000000"/>
                </a:solidFill>
              </a:rPr>
              <a:t> = sp</a:t>
            </a:r>
            <a:r>
              <a:rPr lang="en-US" sz="3600" baseline="30000" dirty="0" smtClean="0">
                <a:solidFill>
                  <a:srgbClr val="000000"/>
                </a:solidFill>
              </a:rPr>
              <a:t>3</a:t>
            </a:r>
            <a:endParaRPr lang="en-US" sz="3600" dirty="0">
              <a:solidFill>
                <a:srgbClr val="000000"/>
              </a:solidFill>
            </a:endParaRPr>
          </a:p>
        </p:txBody>
      </p:sp>
    </p:spTree>
    <p:extLst>
      <p:ext uri="{BB962C8B-B14F-4D97-AF65-F5344CB8AC3E}">
        <p14:creationId xmlns:p14="http://schemas.microsoft.com/office/powerpoint/2010/main" val="204577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3" cstate="print"/>
          <a:srcRect/>
          <a:stretch>
            <a:fillRect/>
          </a:stretch>
        </p:blipFill>
        <p:spPr bwMode="auto">
          <a:xfrm>
            <a:off x="1066800" y="2438400"/>
            <a:ext cx="2641600" cy="990600"/>
          </a:xfrm>
          <a:prstGeom prst="rect">
            <a:avLst/>
          </a:prstGeom>
          <a:noFill/>
        </p:spPr>
      </p:pic>
      <p:pic>
        <p:nvPicPr>
          <p:cNvPr id="8" name="Picture 10"/>
          <p:cNvPicPr>
            <a:picLocks noChangeAspect="1" noChangeArrowheads="1"/>
          </p:cNvPicPr>
          <p:nvPr/>
        </p:nvPicPr>
        <p:blipFill>
          <a:blip r:embed="rId4" cstate="print"/>
          <a:srcRect/>
          <a:stretch>
            <a:fillRect/>
          </a:stretch>
        </p:blipFill>
        <p:spPr bwMode="auto">
          <a:xfrm>
            <a:off x="609600" y="4572000"/>
            <a:ext cx="1600200" cy="1257300"/>
          </a:xfrm>
          <a:prstGeom prst="rect">
            <a:avLst/>
          </a:prstGeom>
          <a:noFill/>
        </p:spPr>
      </p:pic>
      <p:pic>
        <p:nvPicPr>
          <p:cNvPr id="9" name="Picture 10"/>
          <p:cNvPicPr>
            <a:picLocks noChangeAspect="1" noChangeArrowheads="1"/>
          </p:cNvPicPr>
          <p:nvPr/>
        </p:nvPicPr>
        <p:blipFill>
          <a:blip r:embed="rId4" cstate="print"/>
          <a:srcRect/>
          <a:stretch>
            <a:fillRect/>
          </a:stretch>
        </p:blipFill>
        <p:spPr bwMode="auto">
          <a:xfrm>
            <a:off x="7391400" y="312182"/>
            <a:ext cx="1600200" cy="1257300"/>
          </a:xfrm>
          <a:prstGeom prst="rect">
            <a:avLst/>
          </a:prstGeom>
          <a:noFill/>
        </p:spPr>
      </p:pic>
      <p:sp>
        <p:nvSpPr>
          <p:cNvPr id="10" name="TextBox 9"/>
          <p:cNvSpPr txBox="1"/>
          <p:nvPr/>
        </p:nvSpPr>
        <p:spPr>
          <a:xfrm>
            <a:off x="4762" y="6388626"/>
            <a:ext cx="4038600" cy="461665"/>
          </a:xfrm>
          <a:prstGeom prst="rect">
            <a:avLst/>
          </a:prstGeom>
          <a:noFill/>
        </p:spPr>
        <p:txBody>
          <a:bodyPr wrap="square" rtlCol="0">
            <a:spAutoFit/>
          </a:bodyPr>
          <a:lstStyle/>
          <a:p>
            <a:r>
              <a:rPr lang="en-US" sz="2400" dirty="0" smtClean="0">
                <a:solidFill>
                  <a:srgbClr val="000000"/>
                </a:solidFill>
              </a:rPr>
              <a:t>s and p AO on isolated C</a:t>
            </a:r>
            <a:endParaRPr lang="en-US" sz="2400" dirty="0">
              <a:solidFill>
                <a:srgbClr val="000000"/>
              </a:solidFill>
            </a:endParaRPr>
          </a:p>
        </p:txBody>
      </p:sp>
      <p:sp>
        <p:nvSpPr>
          <p:cNvPr id="11" name="TextBox 10"/>
          <p:cNvSpPr txBox="1"/>
          <p:nvPr/>
        </p:nvSpPr>
        <p:spPr>
          <a:xfrm>
            <a:off x="5257800" y="0"/>
            <a:ext cx="3886200" cy="461665"/>
          </a:xfrm>
          <a:prstGeom prst="rect">
            <a:avLst/>
          </a:prstGeom>
          <a:noFill/>
        </p:spPr>
        <p:txBody>
          <a:bodyPr wrap="square" rtlCol="0">
            <a:spAutoFit/>
          </a:bodyPr>
          <a:lstStyle/>
          <a:p>
            <a:r>
              <a:rPr lang="en-US" sz="2400" dirty="0" smtClean="0">
                <a:solidFill>
                  <a:srgbClr val="000000"/>
                </a:solidFill>
              </a:rPr>
              <a:t>s and p AO on isolated C</a:t>
            </a:r>
            <a:endParaRPr lang="en-US" sz="2400" dirty="0">
              <a:solidFill>
                <a:srgbClr val="000000"/>
              </a:solidFill>
            </a:endParaRPr>
          </a:p>
        </p:txBody>
      </p:sp>
      <p:sp>
        <p:nvSpPr>
          <p:cNvPr id="13" name="TextBox 12"/>
          <p:cNvSpPr txBox="1"/>
          <p:nvPr/>
        </p:nvSpPr>
        <p:spPr>
          <a:xfrm>
            <a:off x="0" y="0"/>
            <a:ext cx="5181600" cy="369332"/>
          </a:xfrm>
          <a:prstGeom prst="rect">
            <a:avLst/>
          </a:prstGeom>
          <a:solidFill>
            <a:srgbClr val="FFFF00"/>
          </a:solidFill>
        </p:spPr>
        <p:txBody>
          <a:bodyPr wrap="square" rtlCol="0">
            <a:spAutoFit/>
          </a:bodyPr>
          <a:lstStyle/>
          <a:p>
            <a:r>
              <a:rPr lang="en-US" dirty="0" smtClean="0">
                <a:solidFill>
                  <a:srgbClr val="000000"/>
                </a:solidFill>
              </a:rPr>
              <a:t>Visualizing Hybridization: AO</a:t>
            </a:r>
            <a:r>
              <a:rPr lang="en-US" dirty="0" smtClean="0">
                <a:solidFill>
                  <a:srgbClr val="000000"/>
                </a:solidFill>
                <a:sym typeface="Wingdings" pitchFamily="2" charset="2"/>
              </a:rPr>
              <a:t> </a:t>
            </a:r>
            <a:r>
              <a:rPr lang="en-US" dirty="0" smtClean="0">
                <a:solidFill>
                  <a:srgbClr val="FF0000"/>
                </a:solidFill>
                <a:sym typeface="Wingdings" pitchFamily="2" charset="2"/>
              </a:rPr>
              <a:t>LCAO</a:t>
            </a:r>
            <a:r>
              <a:rPr lang="en-US" dirty="0" smtClean="0">
                <a:solidFill>
                  <a:srgbClr val="000000"/>
                </a:solidFill>
                <a:sym typeface="Wingdings" pitchFamily="2" charset="2"/>
              </a:rPr>
              <a:t> </a:t>
            </a:r>
            <a:r>
              <a:rPr lang="en-US" dirty="0" smtClean="0">
                <a:solidFill>
                  <a:srgbClr val="0070C0"/>
                </a:solidFill>
                <a:sym typeface="Wingdings" pitchFamily="2" charset="2"/>
              </a:rPr>
              <a:t>bond</a:t>
            </a:r>
            <a:endParaRPr lang="en-US" dirty="0">
              <a:solidFill>
                <a:srgbClr val="0070C0"/>
              </a:solidFill>
            </a:endParaRPr>
          </a:p>
        </p:txBody>
      </p:sp>
      <p:sp>
        <p:nvSpPr>
          <p:cNvPr id="15" name="TextBox 14"/>
          <p:cNvSpPr txBox="1"/>
          <p:nvPr/>
        </p:nvSpPr>
        <p:spPr>
          <a:xfrm>
            <a:off x="0" y="609600"/>
            <a:ext cx="7162800" cy="830997"/>
          </a:xfrm>
          <a:prstGeom prst="rect">
            <a:avLst/>
          </a:prstGeom>
          <a:noFill/>
        </p:spPr>
        <p:txBody>
          <a:bodyPr wrap="square" rtlCol="0">
            <a:spAutoFit/>
          </a:bodyPr>
          <a:lstStyle/>
          <a:p>
            <a:r>
              <a:rPr lang="en-US" dirty="0" smtClean="0">
                <a:solidFill>
                  <a:srgbClr val="000000"/>
                </a:solidFill>
              </a:rPr>
              <a:t>1) </a:t>
            </a:r>
            <a:r>
              <a:rPr lang="en-US" sz="2400" dirty="0" smtClean="0">
                <a:solidFill>
                  <a:srgbClr val="000000"/>
                </a:solidFill>
              </a:rPr>
              <a:t>Isolated AO on atoms approach each other from afar….</a:t>
            </a:r>
            <a:endParaRPr lang="en-US" sz="2400" dirty="0">
              <a:solidFill>
                <a:srgbClr val="000000"/>
              </a:solidFill>
            </a:endParaRPr>
          </a:p>
        </p:txBody>
      </p:sp>
      <p:sp>
        <p:nvSpPr>
          <p:cNvPr id="16" name="TextBox 15"/>
          <p:cNvSpPr txBox="1"/>
          <p:nvPr/>
        </p:nvSpPr>
        <p:spPr>
          <a:xfrm>
            <a:off x="4762" y="1428750"/>
            <a:ext cx="7620000" cy="830997"/>
          </a:xfrm>
          <a:prstGeom prst="rect">
            <a:avLst/>
          </a:prstGeom>
          <a:noFill/>
        </p:spPr>
        <p:txBody>
          <a:bodyPr wrap="square" rtlCol="0">
            <a:spAutoFit/>
          </a:bodyPr>
          <a:lstStyle/>
          <a:p>
            <a:r>
              <a:rPr lang="en-US" dirty="0" smtClean="0">
                <a:solidFill>
                  <a:srgbClr val="000000"/>
                </a:solidFill>
              </a:rPr>
              <a:t>2) </a:t>
            </a:r>
            <a:r>
              <a:rPr lang="en-US" sz="2400" dirty="0" smtClean="0">
                <a:solidFill>
                  <a:srgbClr val="000000"/>
                </a:solidFill>
              </a:rPr>
              <a:t>Isolated AO disappear and are re-formed into equal </a:t>
            </a:r>
            <a:r>
              <a:rPr lang="en-US" sz="2400" dirty="0" smtClean="0">
                <a:solidFill>
                  <a:srgbClr val="FF0000"/>
                </a:solidFill>
              </a:rPr>
              <a:t>LCAO</a:t>
            </a:r>
            <a:r>
              <a:rPr lang="en-US" sz="2400" dirty="0" smtClean="0">
                <a:solidFill>
                  <a:srgbClr val="000000"/>
                </a:solidFill>
              </a:rPr>
              <a:t> lobes as each atom `sees’ the other</a:t>
            </a:r>
            <a:endParaRPr lang="en-US" sz="2400" dirty="0">
              <a:solidFill>
                <a:srgbClr val="000000"/>
              </a:solidFill>
            </a:endParaRPr>
          </a:p>
        </p:txBody>
      </p:sp>
      <p:sp>
        <p:nvSpPr>
          <p:cNvPr id="17" name="TextBox 16"/>
          <p:cNvSpPr txBox="1"/>
          <p:nvPr/>
        </p:nvSpPr>
        <p:spPr>
          <a:xfrm>
            <a:off x="4267200" y="4919185"/>
            <a:ext cx="4267200" cy="492443"/>
          </a:xfrm>
          <a:prstGeom prst="rect">
            <a:avLst/>
          </a:prstGeom>
          <a:noFill/>
        </p:spPr>
        <p:txBody>
          <a:bodyPr wrap="square" rtlCol="0">
            <a:spAutoFit/>
          </a:bodyPr>
          <a:lstStyle/>
          <a:p>
            <a:r>
              <a:rPr lang="en-US" sz="2400" dirty="0" smtClean="0">
                <a:solidFill>
                  <a:srgbClr val="000000"/>
                </a:solidFill>
              </a:rPr>
              <a:t>3a</a:t>
            </a:r>
            <a:r>
              <a:rPr lang="en-US" dirty="0" smtClean="0">
                <a:solidFill>
                  <a:srgbClr val="000000"/>
                </a:solidFill>
              </a:rPr>
              <a:t>) </a:t>
            </a:r>
            <a:r>
              <a:rPr lang="en-US" sz="2600" dirty="0" smtClean="0">
                <a:solidFill>
                  <a:srgbClr val="000000"/>
                </a:solidFill>
              </a:rPr>
              <a:t>Two atoms get closer</a:t>
            </a:r>
            <a:endParaRPr lang="en-US" sz="2600" dirty="0">
              <a:solidFill>
                <a:srgbClr val="000000"/>
              </a:solidFill>
            </a:endParaRPr>
          </a:p>
        </p:txBody>
      </p:sp>
      <p:pic>
        <p:nvPicPr>
          <p:cNvPr id="17410" name="Picture 2"/>
          <p:cNvPicPr>
            <a:picLocks noChangeAspect="1" noChangeArrowheads="1"/>
          </p:cNvPicPr>
          <p:nvPr/>
        </p:nvPicPr>
        <p:blipFill>
          <a:blip r:embed="rId5" cstate="print"/>
          <a:srcRect/>
          <a:stretch>
            <a:fillRect/>
          </a:stretch>
        </p:blipFill>
        <p:spPr bwMode="auto">
          <a:xfrm>
            <a:off x="4607257" y="2133600"/>
            <a:ext cx="2784143" cy="1219200"/>
          </a:xfrm>
          <a:prstGeom prst="rect">
            <a:avLst/>
          </a:prstGeom>
          <a:noFill/>
          <a:ln w="9525">
            <a:noFill/>
            <a:miter lim="800000"/>
            <a:headEnd/>
            <a:tailEnd/>
          </a:ln>
        </p:spPr>
      </p:pic>
      <p:sp>
        <p:nvSpPr>
          <p:cNvPr id="20" name="TextBox 19"/>
          <p:cNvSpPr txBox="1"/>
          <p:nvPr/>
        </p:nvSpPr>
        <p:spPr>
          <a:xfrm>
            <a:off x="3733800" y="3352800"/>
            <a:ext cx="5181600" cy="369332"/>
          </a:xfrm>
          <a:prstGeom prst="rect">
            <a:avLst/>
          </a:prstGeom>
          <a:noFill/>
        </p:spPr>
        <p:txBody>
          <a:bodyPr wrap="square" rtlCol="0">
            <a:spAutoFit/>
          </a:bodyPr>
          <a:lstStyle/>
          <a:p>
            <a:r>
              <a:rPr lang="en-US" dirty="0" smtClean="0">
                <a:solidFill>
                  <a:srgbClr val="FF0000"/>
                </a:solidFill>
              </a:rPr>
              <a:t>LCAO </a:t>
            </a:r>
            <a:r>
              <a:rPr lang="en-US" dirty="0" smtClean="0">
                <a:solidFill>
                  <a:srgbClr val="000000"/>
                </a:solidFill>
              </a:rPr>
              <a:t>re-formed from AO on separate atoms</a:t>
            </a:r>
            <a:endParaRPr lang="en-US" dirty="0">
              <a:solidFill>
                <a:srgbClr val="000000"/>
              </a:solidFill>
            </a:endParaRPr>
          </a:p>
        </p:txBody>
      </p:sp>
      <p:pic>
        <p:nvPicPr>
          <p:cNvPr id="17411" name="Picture 3"/>
          <p:cNvPicPr>
            <a:picLocks noChangeAspect="1" noChangeArrowheads="1"/>
          </p:cNvPicPr>
          <p:nvPr/>
        </p:nvPicPr>
        <p:blipFill>
          <a:blip r:embed="rId6" cstate="print"/>
          <a:srcRect/>
          <a:stretch>
            <a:fillRect/>
          </a:stretch>
        </p:blipFill>
        <p:spPr bwMode="auto">
          <a:xfrm>
            <a:off x="2666999" y="3618547"/>
            <a:ext cx="3886200" cy="1335881"/>
          </a:xfrm>
          <a:prstGeom prst="rect">
            <a:avLst/>
          </a:prstGeom>
          <a:noFill/>
          <a:ln w="9525">
            <a:noFill/>
            <a:miter lim="800000"/>
            <a:headEnd/>
            <a:tailEnd/>
          </a:ln>
        </p:spPr>
      </p:pic>
      <p:sp>
        <p:nvSpPr>
          <p:cNvPr id="23" name="TextBox 22"/>
          <p:cNvSpPr txBox="1"/>
          <p:nvPr/>
        </p:nvSpPr>
        <p:spPr>
          <a:xfrm>
            <a:off x="4114800" y="3914775"/>
            <a:ext cx="1219200" cy="646331"/>
          </a:xfrm>
          <a:prstGeom prst="rect">
            <a:avLst/>
          </a:prstGeom>
          <a:noFill/>
        </p:spPr>
        <p:txBody>
          <a:bodyPr wrap="square" rtlCol="0">
            <a:spAutoFit/>
          </a:bodyPr>
          <a:lstStyle/>
          <a:p>
            <a:r>
              <a:rPr lang="en-US" dirty="0" smtClean="0">
                <a:solidFill>
                  <a:srgbClr val="000000"/>
                </a:solidFill>
              </a:rPr>
              <a:t>Sigma bond</a:t>
            </a:r>
            <a:endParaRPr lang="en-US" dirty="0">
              <a:solidFill>
                <a:srgbClr val="000000"/>
              </a:solidFill>
            </a:endParaRPr>
          </a:p>
        </p:txBody>
      </p:sp>
      <p:sp>
        <p:nvSpPr>
          <p:cNvPr id="24" name="TextBox 23"/>
          <p:cNvSpPr txBox="1"/>
          <p:nvPr/>
        </p:nvSpPr>
        <p:spPr>
          <a:xfrm>
            <a:off x="3495674" y="5378290"/>
            <a:ext cx="5705475" cy="830997"/>
          </a:xfrm>
          <a:prstGeom prst="rect">
            <a:avLst/>
          </a:prstGeom>
          <a:noFill/>
        </p:spPr>
        <p:txBody>
          <a:bodyPr wrap="square" rtlCol="0">
            <a:spAutoFit/>
          </a:bodyPr>
          <a:lstStyle/>
          <a:p>
            <a:r>
              <a:rPr lang="en-US" sz="2400" dirty="0" smtClean="0">
                <a:solidFill>
                  <a:srgbClr val="000000"/>
                </a:solidFill>
              </a:rPr>
              <a:t>3b) 2 LCAO near each other overlap…reform into a `sigma’ bond.  </a:t>
            </a:r>
            <a:endParaRPr lang="en-US" sz="2400" dirty="0">
              <a:solidFill>
                <a:srgbClr val="000000"/>
              </a:solidFill>
            </a:endParaRPr>
          </a:p>
        </p:txBody>
      </p:sp>
      <p:sp>
        <p:nvSpPr>
          <p:cNvPr id="25" name="TextBox 24"/>
          <p:cNvSpPr txBox="1"/>
          <p:nvPr/>
        </p:nvSpPr>
        <p:spPr>
          <a:xfrm>
            <a:off x="4191000" y="6096000"/>
            <a:ext cx="4572000" cy="830997"/>
          </a:xfrm>
          <a:prstGeom prst="rect">
            <a:avLst/>
          </a:prstGeom>
          <a:noFill/>
        </p:spPr>
        <p:txBody>
          <a:bodyPr wrap="square" rtlCol="0">
            <a:spAutoFit/>
          </a:bodyPr>
          <a:lstStyle/>
          <a:p>
            <a:r>
              <a:rPr lang="en-US" sz="2400" dirty="0" smtClean="0">
                <a:solidFill>
                  <a:srgbClr val="000000"/>
                </a:solidFill>
              </a:rPr>
              <a:t>3c) </a:t>
            </a:r>
            <a:r>
              <a:rPr lang="en-US" sz="2400" dirty="0" smtClean="0">
                <a:solidFill>
                  <a:srgbClr val="FF0000"/>
                </a:solidFill>
              </a:rPr>
              <a:t>un-overlapped lobes </a:t>
            </a:r>
            <a:r>
              <a:rPr lang="en-US" sz="2400" dirty="0" smtClean="0">
                <a:solidFill>
                  <a:srgbClr val="000000"/>
                </a:solidFill>
              </a:rPr>
              <a:t>can bond to something else</a:t>
            </a:r>
            <a:endParaRPr lang="en-US" sz="2400" dirty="0">
              <a:solidFill>
                <a:srgbClr val="000000"/>
              </a:solidFill>
            </a:endParaRPr>
          </a:p>
        </p:txBody>
      </p:sp>
      <p:cxnSp>
        <p:nvCxnSpPr>
          <p:cNvPr id="27" name="Straight Arrow Connector 26"/>
          <p:cNvCxnSpPr/>
          <p:nvPr/>
        </p:nvCxnSpPr>
        <p:spPr bwMode="auto">
          <a:xfrm rot="10800000" flipV="1">
            <a:off x="6553200" y="4114800"/>
            <a:ext cx="685800" cy="152400"/>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sp>
        <p:nvSpPr>
          <p:cNvPr id="28" name="TextBox 27"/>
          <p:cNvSpPr txBox="1"/>
          <p:nvPr/>
        </p:nvSpPr>
        <p:spPr>
          <a:xfrm>
            <a:off x="7239000" y="3886200"/>
            <a:ext cx="1905000" cy="646331"/>
          </a:xfrm>
          <a:prstGeom prst="rect">
            <a:avLst/>
          </a:prstGeom>
          <a:noFill/>
        </p:spPr>
        <p:txBody>
          <a:bodyPr wrap="square" rtlCol="0">
            <a:spAutoFit/>
          </a:bodyPr>
          <a:lstStyle/>
          <a:p>
            <a:r>
              <a:rPr lang="en-US" dirty="0" smtClean="0">
                <a:solidFill>
                  <a:srgbClr val="FF0000"/>
                </a:solidFill>
              </a:rPr>
              <a:t>Un-overlapped lobe</a:t>
            </a:r>
            <a:endParaRPr lang="en-US" dirty="0">
              <a:solidFill>
                <a:srgbClr val="FF0000"/>
              </a:solidFill>
            </a:endParaRPr>
          </a:p>
        </p:txBody>
      </p:sp>
      <p:cxnSp>
        <p:nvCxnSpPr>
          <p:cNvPr id="29" name="Straight Arrow Connector 28"/>
          <p:cNvCxnSpPr/>
          <p:nvPr/>
        </p:nvCxnSpPr>
        <p:spPr bwMode="auto">
          <a:xfrm flipV="1">
            <a:off x="2967037" y="4484906"/>
            <a:ext cx="304800" cy="152400"/>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sp>
        <p:nvSpPr>
          <p:cNvPr id="34" name="TextBox 33"/>
          <p:cNvSpPr txBox="1"/>
          <p:nvPr/>
        </p:nvSpPr>
        <p:spPr>
          <a:xfrm>
            <a:off x="2133600" y="4572000"/>
            <a:ext cx="2133600" cy="646331"/>
          </a:xfrm>
          <a:prstGeom prst="rect">
            <a:avLst/>
          </a:prstGeom>
          <a:noFill/>
        </p:spPr>
        <p:txBody>
          <a:bodyPr wrap="square" rtlCol="0">
            <a:spAutoFit/>
          </a:bodyPr>
          <a:lstStyle/>
          <a:p>
            <a:r>
              <a:rPr lang="en-US" dirty="0" smtClean="0">
                <a:solidFill>
                  <a:srgbClr val="FF0000"/>
                </a:solidFill>
              </a:rPr>
              <a:t>Un-overlapped lobe</a:t>
            </a:r>
            <a:endParaRPr lang="en-US" dirty="0">
              <a:solidFill>
                <a:srgbClr val="FF0000"/>
              </a:solidFill>
            </a:endParaRPr>
          </a:p>
        </p:txBody>
      </p:sp>
    </p:spTree>
    <p:extLst>
      <p:ext uri="{BB962C8B-B14F-4D97-AF65-F5344CB8AC3E}">
        <p14:creationId xmlns:p14="http://schemas.microsoft.com/office/powerpoint/2010/main" val="83981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3.05556E-6 -2.96296E-6 C 0.00208 -0.0044 0.00277 -0.00833 0.00399 -0.01296 C 0.00521 -0.02477 0.00694 -0.03634 0.00781 -0.04838 C 0.00729 -0.05833 0.00746 -0.07662 0.00295 -0.08634 C -0.00018 -0.09259 -0.00382 -0.09838 -0.00677 -0.10463 C -0.01563 -0.10254 -0.01754 -0.09745 -0.02327 -0.08912 C -0.02952 -0.08009 -0.03594 -0.07245 -0.03976 -0.06111 C -0.03455 -0.05324 -0.03455 -0.05277 -0.02726 -0.05115 C -0.01476 -0.04421 0.01024 -0.0493 0.01857 -0.04953 C 0.02361 -0.05208 0.02691 -0.05671 0.03125 -0.06111 C 0.03802 -0.06828 0.03229 -0.05972 0.03802 -0.06666 C 0.04149 -0.07083 0.04218 -0.07569 0.04583 -0.0794 C 0.04965 -0.0875 0.0526 -0.0949 0.05764 -0.10185 C 0.06059 -0.11065 0.06337 -0.11898 0.06527 -0.1287 C 0.06649 -0.13518 0.06649 -0.14213 0.07031 -0.14699 C 0.07187 -0.15486 0.07569 -0.16134 0.07882 -0.16805 C 0.08021 -0.17083 0.08298 -0.17685 0.08298 -0.17662 C 0.08507 -0.18703 0.08177 -0.17407 0.0868 -0.18518 C 0.09514 -0.20416 0.0868 -0.19051 0.0934 -0.20069 C 0.09548 -0.20902 0.09722 -0.21527 0.10225 -0.22037 C 0.10364 -0.22592 0.10625 -0.2294 0.10816 -0.23472 C 0.1092 -0.24097 0.10798 -0.23889 0.11024 -0.24143 " pathEditMode="relative" rAng="0" ptsTypes="fffffffffffffffffffffA">
                                      <p:cBhvr>
                                        <p:cTn id="25" dur="2000" fill="hold"/>
                                        <p:tgtEl>
                                          <p:spTgt spid="8"/>
                                        </p:tgtEl>
                                        <p:attrNameLst>
                                          <p:attrName>ppt_x</p:attrName>
                                          <p:attrName>ppt_y</p:attrName>
                                        </p:attrNameLst>
                                      </p:cBhvr>
                                      <p:rCtr x="3500" y="-12100"/>
                                    </p:animMotion>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08038 0.09421 C -0.09635 0.09838 -0.11302 0.10509 -0.1276 0.11481 C -0.13975 0.12291 -0.15225 0.1331 -0.1651 0.13912 C -0.17257 0.14676 -0.18159 0.15277 -0.18906 0.16088 C -0.19392 0.1662 -0.19618 0.17199 -0.20156 0.17639 C -0.20833 0.18819 -0.20468 0.18426 -0.21128 0.19027 C -0.21389 0.1956 -0.21475 0.19907 -0.21788 0.20439 C -0.21944 0.20949 -0.22048 0.21412 -0.22274 0.21852 C -0.22448 0.22963 -0.22725 0.23912 -0.22847 0.25069 C -0.23003 0.2662 -0.2302 0.28194 -0.23437 0.29676 C -0.23541 0.30671 -0.23715 0.31759 -0.23715 0.32754 " pathEditMode="relative" ptsTypes="ffffffffffA">
                                      <p:cBhvr>
                                        <p:cTn id="29" dur="2000" fill="hold"/>
                                        <p:tgtEl>
                                          <p:spTgt spid="9"/>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linds(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7410"/>
                                        </p:tgtEl>
                                        <p:attrNameLst>
                                          <p:attrName>style.visibility</p:attrName>
                                        </p:attrNameLst>
                                      </p:cBhvr>
                                      <p:to>
                                        <p:strVal val="visible"/>
                                      </p:to>
                                    </p:set>
                                    <p:animEffect transition="in" filter="blinds(horizontal)">
                                      <p:cBhvr>
                                        <p:cTn id="58" dur="500"/>
                                        <p:tgtEl>
                                          <p:spTgt spid="17410"/>
                                        </p:tgtEl>
                                      </p:cBhvr>
                                    </p:animEffect>
                                  </p:childTnLst>
                                </p:cTn>
                              </p:par>
                              <p:par>
                                <p:cTn id="59" presetID="3" presetClass="entr" presetSubtype="1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blinds(horizontal)">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linds(horizont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1.66667E-6 1.11111E-6 C -0.00989 -0.00278 -0.02048 -0.00347 -0.02899 0.00393 C -0.03055 0.00833 -0.04566 0.01505 -0.05 0.01505 " pathEditMode="relative" rAng="0" ptsTypes="fff">
                                      <p:cBhvr>
                                        <p:cTn id="70" dur="2000" fill="hold"/>
                                        <p:tgtEl>
                                          <p:spTgt spid="17410"/>
                                        </p:tgtEl>
                                        <p:attrNameLst>
                                          <p:attrName>ppt_x</p:attrName>
                                          <p:attrName>ppt_y</p:attrName>
                                        </p:attrNameLst>
                                      </p:cBhvr>
                                      <p:rCtr x="-2500" y="600"/>
                                    </p:animMotion>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1.11111E-6 2.22222E-6 C 0.01441 -0.01667 0.03629 -0.01505 0.05556 -0.01505 " pathEditMode="relative" rAng="0" ptsTypes="ff">
                                      <p:cBhvr>
                                        <p:cTn id="74" dur="2000" fill="hold"/>
                                        <p:tgtEl>
                                          <p:spTgt spid="3"/>
                                        </p:tgtEl>
                                        <p:attrNameLst>
                                          <p:attrName>ppt_x</p:attrName>
                                          <p:attrName>ppt_y</p:attrName>
                                        </p:attrNameLst>
                                      </p:cBhvr>
                                      <p:rCtr x="2800" y="-800"/>
                                    </p:animMotion>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linds(horizontal)">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xit" presetSubtype="10" fill="hold" nodeType="clickEffect">
                                  <p:stCondLst>
                                    <p:cond delay="0"/>
                                  </p:stCondLst>
                                  <p:childTnLst>
                                    <p:animEffect transition="out" filter="blinds(horizontal)">
                                      <p:cBhvr>
                                        <p:cTn id="83" dur="500"/>
                                        <p:tgtEl>
                                          <p:spTgt spid="17410"/>
                                        </p:tgtEl>
                                      </p:cBhvr>
                                    </p:animEffect>
                                    <p:set>
                                      <p:cBhvr>
                                        <p:cTn id="84" dur="1" fill="hold">
                                          <p:stCondLst>
                                            <p:cond delay="499"/>
                                          </p:stCondLst>
                                        </p:cTn>
                                        <p:tgtEl>
                                          <p:spTgt spid="17410"/>
                                        </p:tgtEl>
                                        <p:attrNameLst>
                                          <p:attrName>style.visibility</p:attrName>
                                        </p:attrNameLst>
                                      </p:cBhvr>
                                      <p:to>
                                        <p:strVal val="hidden"/>
                                      </p:to>
                                    </p:set>
                                  </p:childTnLst>
                                </p:cTn>
                              </p:par>
                              <p:par>
                                <p:cTn id="85" presetID="3" presetClass="exit" presetSubtype="10" fill="hold" nodeType="withEffect">
                                  <p:stCondLst>
                                    <p:cond delay="0"/>
                                  </p:stCondLst>
                                  <p:childTnLst>
                                    <p:animEffect transition="out" filter="blinds(horizontal)">
                                      <p:cBhvr>
                                        <p:cTn id="86" dur="500"/>
                                        <p:tgtEl>
                                          <p:spTgt spid="3"/>
                                        </p:tgtEl>
                                      </p:cBhvr>
                                    </p:animEffect>
                                    <p:set>
                                      <p:cBhvr>
                                        <p:cTn id="87" dur="1" fill="hold">
                                          <p:stCondLst>
                                            <p:cond delay="499"/>
                                          </p:stCondLst>
                                        </p:cTn>
                                        <p:tgtEl>
                                          <p:spTgt spid="3"/>
                                        </p:tgtEl>
                                        <p:attrNameLst>
                                          <p:attrName>style.visibility</p:attrName>
                                        </p:attrNameLst>
                                      </p:cBhvr>
                                      <p:to>
                                        <p:strVal val="hidden"/>
                                      </p:to>
                                    </p:set>
                                  </p:childTnLst>
                                </p:cTn>
                              </p:par>
                              <p:par>
                                <p:cTn id="88" presetID="3" presetClass="exit" presetSubtype="10" fill="hold" grpId="1" nodeType="withEffect">
                                  <p:stCondLst>
                                    <p:cond delay="0"/>
                                  </p:stCondLst>
                                  <p:childTnLst>
                                    <p:animEffect transition="out" filter="blinds(horizontal)">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blinds(horizontal)">
                                      <p:cBhvr>
                                        <p:cTn id="95" dur="500"/>
                                        <p:tgtEl>
                                          <p:spTgt spid="23"/>
                                        </p:tgtEl>
                                      </p:cBhvr>
                                    </p:animEffect>
                                  </p:childTnLst>
                                </p:cTn>
                              </p:par>
                              <p:par>
                                <p:cTn id="96" presetID="3" presetClass="entr" presetSubtype="10" fill="hold" nodeType="withEffect">
                                  <p:stCondLst>
                                    <p:cond delay="0"/>
                                  </p:stCondLst>
                                  <p:childTnLst>
                                    <p:set>
                                      <p:cBhvr>
                                        <p:cTn id="97" dur="1" fill="hold">
                                          <p:stCondLst>
                                            <p:cond delay="0"/>
                                          </p:stCondLst>
                                        </p:cTn>
                                        <p:tgtEl>
                                          <p:spTgt spid="17411"/>
                                        </p:tgtEl>
                                        <p:attrNameLst>
                                          <p:attrName>style.visibility</p:attrName>
                                        </p:attrNameLst>
                                      </p:cBhvr>
                                      <p:to>
                                        <p:strVal val="visible"/>
                                      </p:to>
                                    </p:set>
                                    <p:animEffect transition="in" filter="blinds(horizontal)">
                                      <p:cBhvr>
                                        <p:cTn id="98" dur="500"/>
                                        <p:tgtEl>
                                          <p:spTgt spid="17411"/>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blinds(horizontal)">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blinds(horizontal)">
                                      <p:cBhvr>
                                        <p:cTn id="108" dur="500"/>
                                        <p:tgtEl>
                                          <p:spTgt spid="34"/>
                                        </p:tgtEl>
                                      </p:cBhvr>
                                    </p:animEffect>
                                  </p:childTnLst>
                                </p:cTn>
                              </p:par>
                              <p:par>
                                <p:cTn id="109" presetID="3" presetClass="entr" presetSubtype="10" fill="hold"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blinds(horizontal)">
                                      <p:cBhvr>
                                        <p:cTn id="111" dur="500"/>
                                        <p:tgtEl>
                                          <p:spTgt spid="29"/>
                                        </p:tgtEl>
                                      </p:cBhvr>
                                    </p:animEffect>
                                  </p:childTnLst>
                                </p:cTn>
                              </p:par>
                              <p:par>
                                <p:cTn id="112" presetID="3" presetClass="entr" presetSubtype="10" fill="hold"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blinds(horizontal)">
                                      <p:cBhvr>
                                        <p:cTn id="1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5" grpId="0"/>
      <p:bldP spid="16" grpId="0"/>
      <p:bldP spid="17" grpId="0"/>
      <p:bldP spid="20" grpId="0"/>
      <p:bldP spid="20" grpId="1"/>
      <p:bldP spid="23" grpId="0"/>
      <p:bldP spid="24" grpId="0"/>
      <p:bldP spid="25" grpId="0"/>
      <p:bldP spid="28"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52400" y="0"/>
            <a:ext cx="8686800" cy="1143000"/>
          </a:xfrm>
        </p:spPr>
        <p:txBody>
          <a:bodyPr>
            <a:normAutofit fontScale="90000"/>
          </a:bodyPr>
          <a:lstStyle/>
          <a:p>
            <a:r>
              <a:rPr lang="en-US" sz="4000" dirty="0"/>
              <a:t>Pi </a:t>
            </a:r>
            <a:r>
              <a:rPr lang="en-US" sz="4000" dirty="0" smtClean="0"/>
              <a:t>bonds: Pauling’s really great idea to use the </a:t>
            </a:r>
            <a:r>
              <a:rPr lang="en-US" sz="4000" smtClean="0"/>
              <a:t>`leftovers’</a:t>
            </a:r>
            <a:endParaRPr lang="en-US" sz="4000" dirty="0"/>
          </a:p>
        </p:txBody>
      </p:sp>
      <p:pic>
        <p:nvPicPr>
          <p:cNvPr id="49157" name="Picture 5" descr="ethylene pi and sigma"/>
          <p:cNvPicPr>
            <a:picLocks noChangeAspect="1" noChangeArrowheads="1"/>
          </p:cNvPicPr>
          <p:nvPr/>
        </p:nvPicPr>
        <p:blipFill>
          <a:blip r:embed="rId4" cstate="print"/>
          <a:srcRect/>
          <a:stretch>
            <a:fillRect/>
          </a:stretch>
        </p:blipFill>
        <p:spPr bwMode="auto">
          <a:xfrm>
            <a:off x="228600" y="4199928"/>
            <a:ext cx="3733800" cy="2613025"/>
          </a:xfrm>
          <a:prstGeom prst="rect">
            <a:avLst/>
          </a:prstGeom>
          <a:noFill/>
        </p:spPr>
      </p:pic>
      <p:sp>
        <p:nvSpPr>
          <p:cNvPr id="49160" name="Text Box 8"/>
          <p:cNvSpPr txBox="1">
            <a:spLocks noChangeArrowheads="1"/>
          </p:cNvSpPr>
          <p:nvPr/>
        </p:nvSpPr>
        <p:spPr bwMode="auto">
          <a:xfrm>
            <a:off x="19050" y="1430256"/>
            <a:ext cx="4457700" cy="461665"/>
          </a:xfrm>
          <a:prstGeom prst="rect">
            <a:avLst/>
          </a:prstGeom>
          <a:solidFill>
            <a:srgbClr val="CCFFCC"/>
          </a:solidFill>
          <a:ln w="9525">
            <a:noFill/>
            <a:miter lim="800000"/>
            <a:headEnd/>
            <a:tailEnd/>
          </a:ln>
          <a:effectLst/>
        </p:spPr>
        <p:txBody>
          <a:bodyPr wrap="square">
            <a:spAutoFit/>
          </a:bodyPr>
          <a:lstStyle/>
          <a:p>
            <a:pPr>
              <a:spcBef>
                <a:spcPct val="50000"/>
              </a:spcBef>
            </a:pPr>
            <a:r>
              <a:rPr lang="en-US" sz="2400" dirty="0" err="1">
                <a:solidFill>
                  <a:srgbClr val="000000"/>
                </a:solidFill>
                <a:effectLst>
                  <a:outerShdw blurRad="38100" dist="38100" dir="2700000" algn="tl">
                    <a:srgbClr val="FFFFFF"/>
                  </a:outerShdw>
                </a:effectLst>
              </a:rPr>
              <a:t>Ethene</a:t>
            </a:r>
            <a:r>
              <a:rPr lang="en-US" sz="2400" dirty="0">
                <a:solidFill>
                  <a:srgbClr val="000000"/>
                </a:solidFill>
                <a:effectLst>
                  <a:outerShdw blurRad="38100" dist="38100" dir="2700000" algn="tl">
                    <a:srgbClr val="FFFFFF"/>
                  </a:outerShdw>
                </a:effectLst>
              </a:rPr>
              <a:t> (C</a:t>
            </a:r>
            <a:r>
              <a:rPr lang="en-US" sz="2400" baseline="-25000" dirty="0">
                <a:solidFill>
                  <a:srgbClr val="000000"/>
                </a:solidFill>
                <a:effectLst>
                  <a:outerShdw blurRad="38100" dist="38100" dir="2700000" algn="tl">
                    <a:srgbClr val="FFFFFF"/>
                  </a:outerShdw>
                </a:effectLst>
              </a:rPr>
              <a:t>2</a:t>
            </a:r>
            <a:r>
              <a:rPr lang="en-US" sz="2400" dirty="0">
                <a:solidFill>
                  <a:srgbClr val="000000"/>
                </a:solidFill>
                <a:effectLst>
                  <a:outerShdw blurRad="38100" dist="38100" dir="2700000" algn="tl">
                    <a:srgbClr val="FFFFFF"/>
                  </a:outerShdw>
                </a:effectLst>
              </a:rPr>
              <a:t>H</a:t>
            </a:r>
            <a:r>
              <a:rPr lang="en-US" sz="2400" baseline="-25000" dirty="0">
                <a:solidFill>
                  <a:srgbClr val="000000"/>
                </a:solidFill>
                <a:effectLst>
                  <a:outerShdw blurRad="38100" dist="38100" dir="2700000" algn="tl">
                    <a:srgbClr val="FFFFFF"/>
                  </a:outerShdw>
                </a:effectLst>
              </a:rPr>
              <a:t>4</a:t>
            </a:r>
            <a:r>
              <a:rPr lang="en-US" sz="2400" dirty="0">
                <a:solidFill>
                  <a:srgbClr val="000000"/>
                </a:solidFill>
                <a:effectLst>
                  <a:outerShdw blurRad="38100" dist="38100" dir="2700000" algn="tl">
                    <a:srgbClr val="FFFFFF"/>
                  </a:outerShdw>
                </a:effectLst>
              </a:rPr>
              <a:t>)  </a:t>
            </a:r>
            <a:r>
              <a:rPr lang="en-US" sz="2400" dirty="0" smtClean="0">
                <a:solidFill>
                  <a:srgbClr val="000000"/>
                </a:solidFill>
                <a:effectLst>
                  <a:outerShdw blurRad="38100" dist="38100" dir="2700000" algn="tl">
                    <a:srgbClr val="FFFFFF"/>
                  </a:outerShdw>
                </a:effectLst>
              </a:rPr>
              <a:t>Lewis picture</a:t>
            </a:r>
            <a:endParaRPr lang="en-US" sz="2400" dirty="0">
              <a:solidFill>
                <a:srgbClr val="000000"/>
              </a:solidFill>
              <a:effectLst>
                <a:outerShdw blurRad="38100" dist="38100" dir="2700000" algn="tl">
                  <a:srgbClr val="FFFFFF"/>
                </a:outerShdw>
              </a:effectLst>
            </a:endParaRPr>
          </a:p>
        </p:txBody>
      </p:sp>
      <p:pic>
        <p:nvPicPr>
          <p:cNvPr id="49164" name="Picture 12"/>
          <p:cNvPicPr>
            <a:picLocks noChangeAspect="1" noChangeArrowheads="1"/>
          </p:cNvPicPr>
          <p:nvPr/>
        </p:nvPicPr>
        <p:blipFill>
          <a:blip r:embed="rId5" cstate="print"/>
          <a:srcRect/>
          <a:stretch>
            <a:fillRect/>
          </a:stretch>
        </p:blipFill>
        <p:spPr bwMode="auto">
          <a:xfrm>
            <a:off x="990600" y="2133600"/>
            <a:ext cx="1600200" cy="1462088"/>
          </a:xfrm>
          <a:prstGeom prst="rect">
            <a:avLst/>
          </a:prstGeom>
          <a:noFill/>
          <a:ln w="9525">
            <a:noFill/>
            <a:miter lim="800000"/>
            <a:headEnd/>
            <a:tailEnd/>
          </a:ln>
          <a:effectLst/>
        </p:spPr>
      </p:pic>
      <p:sp>
        <p:nvSpPr>
          <p:cNvPr id="2" name="TextBox 1"/>
          <p:cNvSpPr txBox="1"/>
          <p:nvPr/>
        </p:nvSpPr>
        <p:spPr>
          <a:xfrm>
            <a:off x="2819400" y="2864644"/>
            <a:ext cx="2019300" cy="954107"/>
          </a:xfrm>
          <a:prstGeom prst="rect">
            <a:avLst/>
          </a:prstGeom>
          <a:solidFill>
            <a:srgbClr val="FFFF00"/>
          </a:solidFill>
        </p:spPr>
        <p:txBody>
          <a:bodyPr wrap="square" rtlCol="0">
            <a:spAutoFit/>
          </a:bodyPr>
          <a:lstStyle/>
          <a:p>
            <a:r>
              <a:rPr lang="en-US" sz="2400" dirty="0" smtClean="0">
                <a:solidFill>
                  <a:srgbClr val="000000"/>
                </a:solidFill>
              </a:rPr>
              <a:t>1 leftover </a:t>
            </a:r>
            <a:r>
              <a:rPr lang="en-US" sz="3200" dirty="0" err="1" smtClean="0">
                <a:solidFill>
                  <a:srgbClr val="FF0000"/>
                </a:solidFill>
              </a:rPr>
              <a:t>p</a:t>
            </a:r>
            <a:r>
              <a:rPr lang="en-US" sz="3200" baseline="-25000" dirty="0" err="1" smtClean="0">
                <a:solidFill>
                  <a:srgbClr val="FF0000"/>
                </a:solidFill>
              </a:rPr>
              <a:t>z</a:t>
            </a:r>
            <a:r>
              <a:rPr lang="en-US" sz="2400" dirty="0" smtClean="0">
                <a:solidFill>
                  <a:srgbClr val="000000"/>
                </a:solidFill>
              </a:rPr>
              <a:t> on each C</a:t>
            </a:r>
            <a:endParaRPr lang="en-US" sz="2400" dirty="0">
              <a:solidFill>
                <a:srgbClr val="000000"/>
              </a:solidFill>
            </a:endParaRPr>
          </a:p>
        </p:txBody>
      </p:sp>
      <p:cxnSp>
        <p:nvCxnSpPr>
          <p:cNvPr id="4" name="Straight Arrow Connector 3"/>
          <p:cNvCxnSpPr/>
          <p:nvPr/>
        </p:nvCxnSpPr>
        <p:spPr bwMode="auto">
          <a:xfrm flipH="1">
            <a:off x="1676400" y="3595688"/>
            <a:ext cx="1143000" cy="519112"/>
          </a:xfrm>
          <a:prstGeom prst="straightConnector1">
            <a:avLst/>
          </a:prstGeom>
          <a:solidFill>
            <a:schemeClr val="accent1"/>
          </a:solidFill>
          <a:ln w="53975"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H="1">
            <a:off x="2819400" y="3748088"/>
            <a:ext cx="152400" cy="519112"/>
          </a:xfrm>
          <a:prstGeom prst="straightConnector1">
            <a:avLst/>
          </a:prstGeom>
          <a:solidFill>
            <a:schemeClr val="accent1"/>
          </a:solidFill>
          <a:ln w="53975" cap="flat" cmpd="sng" algn="ctr">
            <a:solidFill>
              <a:srgbClr val="FF0000"/>
            </a:solidFill>
            <a:prstDash val="solid"/>
            <a:round/>
            <a:headEnd type="none" w="med" len="med"/>
            <a:tailEnd type="arrow"/>
          </a:ln>
          <a:effectLst/>
        </p:spPr>
      </p:cxnSp>
      <p:graphicFrame>
        <p:nvGraphicFramePr>
          <p:cNvPr id="8" name="Object 7"/>
          <p:cNvGraphicFramePr>
            <a:graphicFrameLocks noChangeAspect="1"/>
          </p:cNvGraphicFramePr>
          <p:nvPr>
            <p:extLst/>
          </p:nvPr>
        </p:nvGraphicFramePr>
        <p:xfrm>
          <a:off x="5648325" y="2562225"/>
          <a:ext cx="1285875" cy="1123950"/>
        </p:xfrm>
        <a:graphic>
          <a:graphicData uri="http://schemas.openxmlformats.org/presentationml/2006/ole">
            <mc:AlternateContent xmlns:mc="http://schemas.openxmlformats.org/markup-compatibility/2006">
              <mc:Choice xmlns:v="urn:schemas-microsoft-com:vml" Requires="v">
                <p:oleObj spid="_x0000_s3084" name="ChemSketch" r:id="rId6" imgW="1286256" imgH="1124712" progId="ACD.ChemSketch.20">
                  <p:embed/>
                </p:oleObj>
              </mc:Choice>
              <mc:Fallback>
                <p:oleObj name="ChemSketch" r:id="rId6" imgW="1286256" imgH="1124712" progId="ACD.ChemSketch.20">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8325" y="2562225"/>
                        <a:ext cx="1285875" cy="112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nvPr>
        </p:nvGraphicFramePr>
        <p:xfrm>
          <a:off x="6186209" y="2466211"/>
          <a:ext cx="1128991" cy="1101666"/>
        </p:xfrm>
        <a:graphic>
          <a:graphicData uri="http://schemas.openxmlformats.org/presentationml/2006/ole">
            <mc:AlternateContent xmlns:mc="http://schemas.openxmlformats.org/markup-compatibility/2006">
              <mc:Choice xmlns:v="urn:schemas-microsoft-com:vml" Requires="v">
                <p:oleObj spid="_x0000_s3085" name="ChemSketch" r:id="rId8" imgW="1246632" imgH="1216152" progId="ACD.ChemSketch.20">
                  <p:embed/>
                </p:oleObj>
              </mc:Choice>
              <mc:Fallback>
                <p:oleObj name="ChemSketch" r:id="rId8" imgW="1246632" imgH="1216152" progId="ACD.ChemSketch.20">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6209" y="2466211"/>
                        <a:ext cx="1128991" cy="110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2"/>
          <p:cNvPicPr>
            <a:picLocks noChangeAspect="1" noChangeArrowheads="1"/>
          </p:cNvPicPr>
          <p:nvPr/>
        </p:nvPicPr>
        <p:blipFill>
          <a:blip r:embed="rId5" cstate="print"/>
          <a:srcRect/>
          <a:stretch>
            <a:fillRect/>
          </a:stretch>
        </p:blipFill>
        <p:spPr bwMode="auto">
          <a:xfrm>
            <a:off x="5738812" y="2386012"/>
            <a:ext cx="1600200" cy="1462088"/>
          </a:xfrm>
          <a:prstGeom prst="rect">
            <a:avLst/>
          </a:prstGeom>
          <a:noFill/>
          <a:ln w="9525">
            <a:noFill/>
            <a:miter lim="800000"/>
            <a:headEnd/>
            <a:tailEnd/>
          </a:ln>
          <a:effectLst/>
        </p:spPr>
      </p:pic>
      <p:sp>
        <p:nvSpPr>
          <p:cNvPr id="10" name="TextBox 9"/>
          <p:cNvSpPr txBox="1"/>
          <p:nvPr/>
        </p:nvSpPr>
        <p:spPr>
          <a:xfrm>
            <a:off x="5029200" y="1245589"/>
            <a:ext cx="4114800" cy="830997"/>
          </a:xfrm>
          <a:prstGeom prst="rect">
            <a:avLst/>
          </a:prstGeom>
          <a:solidFill>
            <a:srgbClr val="FFFF00"/>
          </a:solidFill>
        </p:spPr>
        <p:txBody>
          <a:bodyPr wrap="square" rtlCol="0">
            <a:spAutoFit/>
          </a:bodyPr>
          <a:lstStyle/>
          <a:p>
            <a:r>
              <a:rPr lang="en-US" sz="2400" dirty="0" smtClean="0">
                <a:solidFill>
                  <a:srgbClr val="000000"/>
                </a:solidFill>
              </a:rPr>
              <a:t>Equivalent Pauling `sigma’ (</a:t>
            </a:r>
            <a:r>
              <a:rPr lang="en-US" sz="2400" dirty="0" smtClean="0">
                <a:solidFill>
                  <a:srgbClr val="000000"/>
                </a:solidFill>
                <a:sym typeface="Symbol"/>
              </a:rPr>
              <a:t>) </a:t>
            </a:r>
            <a:r>
              <a:rPr lang="en-US" sz="2400" dirty="0" smtClean="0">
                <a:solidFill>
                  <a:srgbClr val="000000"/>
                </a:solidFill>
              </a:rPr>
              <a:t> hybrid structure</a:t>
            </a:r>
            <a:endParaRPr lang="en-US" sz="2400" dirty="0">
              <a:solidFill>
                <a:srgbClr val="000000"/>
              </a:solidFill>
            </a:endParaRPr>
          </a:p>
        </p:txBody>
      </p:sp>
      <p:sp>
        <p:nvSpPr>
          <p:cNvPr id="11" name="TextBox 10"/>
          <p:cNvSpPr txBox="1"/>
          <p:nvPr/>
        </p:nvSpPr>
        <p:spPr>
          <a:xfrm>
            <a:off x="5029200" y="3799818"/>
            <a:ext cx="1485900" cy="400110"/>
          </a:xfrm>
          <a:prstGeom prst="rect">
            <a:avLst/>
          </a:prstGeom>
          <a:noFill/>
        </p:spPr>
        <p:txBody>
          <a:bodyPr wrap="square" rtlCol="0">
            <a:spAutoFit/>
          </a:bodyPr>
          <a:lstStyle/>
          <a:p>
            <a:r>
              <a:rPr lang="en-US" sz="2000" dirty="0" smtClean="0">
                <a:solidFill>
                  <a:srgbClr val="000000"/>
                </a:solidFill>
              </a:rPr>
              <a:t>s+ </a:t>
            </a:r>
            <a:r>
              <a:rPr lang="en-US" sz="2000" dirty="0" err="1" smtClean="0">
                <a:solidFill>
                  <a:srgbClr val="000000"/>
                </a:solidFill>
              </a:rPr>
              <a:t>p</a:t>
            </a:r>
            <a:r>
              <a:rPr lang="en-US" sz="2000" baseline="-25000" dirty="0" err="1" smtClean="0">
                <a:solidFill>
                  <a:srgbClr val="000000"/>
                </a:solidFill>
              </a:rPr>
              <a:t>x</a:t>
            </a:r>
            <a:r>
              <a:rPr lang="en-US" sz="2000" dirty="0" smtClean="0">
                <a:solidFill>
                  <a:srgbClr val="000000"/>
                </a:solidFill>
              </a:rPr>
              <a:t> + </a:t>
            </a:r>
            <a:r>
              <a:rPr lang="en-US" sz="2000" dirty="0" err="1" smtClean="0">
                <a:solidFill>
                  <a:srgbClr val="000000"/>
                </a:solidFill>
              </a:rPr>
              <a:t>p</a:t>
            </a:r>
            <a:r>
              <a:rPr lang="en-US" sz="2000" baseline="-25000" dirty="0" err="1" smtClean="0">
                <a:solidFill>
                  <a:srgbClr val="000000"/>
                </a:solidFill>
              </a:rPr>
              <a:t>y</a:t>
            </a:r>
            <a:endParaRPr lang="en-US" sz="2000" baseline="-25000" dirty="0">
              <a:solidFill>
                <a:srgbClr val="000000"/>
              </a:solidFill>
            </a:endParaRPr>
          </a:p>
        </p:txBody>
      </p:sp>
      <p:sp>
        <p:nvSpPr>
          <p:cNvPr id="21" name="TextBox 20"/>
          <p:cNvSpPr txBox="1"/>
          <p:nvPr/>
        </p:nvSpPr>
        <p:spPr>
          <a:xfrm>
            <a:off x="7315200" y="3686589"/>
            <a:ext cx="1485900" cy="400110"/>
          </a:xfrm>
          <a:prstGeom prst="rect">
            <a:avLst/>
          </a:prstGeom>
          <a:noFill/>
        </p:spPr>
        <p:txBody>
          <a:bodyPr wrap="square" rtlCol="0">
            <a:spAutoFit/>
          </a:bodyPr>
          <a:lstStyle/>
          <a:p>
            <a:r>
              <a:rPr lang="en-US" sz="2000" dirty="0" smtClean="0">
                <a:solidFill>
                  <a:srgbClr val="000000"/>
                </a:solidFill>
              </a:rPr>
              <a:t>s+ </a:t>
            </a:r>
            <a:r>
              <a:rPr lang="en-US" sz="2000" dirty="0" err="1" smtClean="0">
                <a:solidFill>
                  <a:srgbClr val="000000"/>
                </a:solidFill>
              </a:rPr>
              <a:t>p</a:t>
            </a:r>
            <a:r>
              <a:rPr lang="en-US" sz="2000" baseline="-25000" dirty="0" err="1" smtClean="0">
                <a:solidFill>
                  <a:srgbClr val="000000"/>
                </a:solidFill>
              </a:rPr>
              <a:t>x</a:t>
            </a:r>
            <a:r>
              <a:rPr lang="en-US" sz="2000" dirty="0" smtClean="0">
                <a:solidFill>
                  <a:srgbClr val="000000"/>
                </a:solidFill>
              </a:rPr>
              <a:t> + </a:t>
            </a:r>
            <a:r>
              <a:rPr lang="en-US" sz="2000" dirty="0" err="1" smtClean="0">
                <a:solidFill>
                  <a:srgbClr val="000000"/>
                </a:solidFill>
              </a:rPr>
              <a:t>p</a:t>
            </a:r>
            <a:r>
              <a:rPr lang="en-US" sz="2000" baseline="-25000" dirty="0" err="1" smtClean="0">
                <a:solidFill>
                  <a:srgbClr val="000000"/>
                </a:solidFill>
              </a:rPr>
              <a:t>y</a:t>
            </a:r>
            <a:endParaRPr lang="en-US" sz="2000" baseline="-25000" dirty="0">
              <a:solidFill>
                <a:srgbClr val="000000"/>
              </a:solidFill>
            </a:endParaRPr>
          </a:p>
        </p:txBody>
      </p:sp>
      <p:sp>
        <p:nvSpPr>
          <p:cNvPr id="13" name="TextBox 12"/>
          <p:cNvSpPr txBox="1"/>
          <p:nvPr/>
        </p:nvSpPr>
        <p:spPr>
          <a:xfrm>
            <a:off x="7315200" y="2851666"/>
            <a:ext cx="952500" cy="523220"/>
          </a:xfrm>
          <a:prstGeom prst="rect">
            <a:avLst/>
          </a:prstGeom>
          <a:noFill/>
        </p:spPr>
        <p:txBody>
          <a:bodyPr wrap="square" rtlCol="0">
            <a:spAutoFit/>
          </a:bodyPr>
          <a:lstStyle/>
          <a:p>
            <a:r>
              <a:rPr lang="en-US" sz="2800" dirty="0" smtClean="0">
                <a:solidFill>
                  <a:srgbClr val="FF0000"/>
                </a:solidFill>
              </a:rPr>
              <a:t>sp</a:t>
            </a:r>
            <a:r>
              <a:rPr lang="en-US" sz="2800" baseline="30000" dirty="0" smtClean="0">
                <a:solidFill>
                  <a:srgbClr val="FF0000"/>
                </a:solidFill>
              </a:rPr>
              <a:t>2</a:t>
            </a:r>
            <a:endParaRPr lang="en-US" sz="2800" dirty="0">
              <a:solidFill>
                <a:srgbClr val="FF0000"/>
              </a:solidFill>
            </a:endParaRPr>
          </a:p>
        </p:txBody>
      </p:sp>
      <p:sp>
        <p:nvSpPr>
          <p:cNvPr id="23" name="TextBox 22"/>
          <p:cNvSpPr txBox="1"/>
          <p:nvPr/>
        </p:nvSpPr>
        <p:spPr>
          <a:xfrm>
            <a:off x="5029200" y="2873097"/>
            <a:ext cx="952500" cy="584775"/>
          </a:xfrm>
          <a:prstGeom prst="rect">
            <a:avLst/>
          </a:prstGeom>
          <a:noFill/>
        </p:spPr>
        <p:txBody>
          <a:bodyPr wrap="square" rtlCol="0">
            <a:spAutoFit/>
          </a:bodyPr>
          <a:lstStyle/>
          <a:p>
            <a:r>
              <a:rPr lang="en-US" sz="3200" dirty="0" smtClean="0">
                <a:solidFill>
                  <a:srgbClr val="FF0000"/>
                </a:solidFill>
              </a:rPr>
              <a:t>sp</a:t>
            </a:r>
            <a:r>
              <a:rPr lang="en-US" sz="3200" baseline="30000" dirty="0" smtClean="0">
                <a:solidFill>
                  <a:srgbClr val="FF0000"/>
                </a:solidFill>
              </a:rPr>
              <a:t>2</a:t>
            </a:r>
            <a:endParaRPr lang="en-US" sz="3200" dirty="0">
              <a:solidFill>
                <a:srgbClr val="FF0000"/>
              </a:solidFill>
            </a:endParaRPr>
          </a:p>
        </p:txBody>
      </p:sp>
      <p:cxnSp>
        <p:nvCxnSpPr>
          <p:cNvPr id="15" name="Straight Connector 14"/>
          <p:cNvCxnSpPr/>
          <p:nvPr/>
        </p:nvCxnSpPr>
        <p:spPr bwMode="auto">
          <a:xfrm>
            <a:off x="4305300" y="4648200"/>
            <a:ext cx="0" cy="858240"/>
          </a:xfrm>
          <a:prstGeom prst="line">
            <a:avLst/>
          </a:prstGeom>
          <a:solidFill>
            <a:schemeClr val="accent1"/>
          </a:solidFill>
          <a:ln w="50800" cap="flat" cmpd="sng" algn="ctr">
            <a:solidFill>
              <a:srgbClr val="FF0000"/>
            </a:solidFill>
            <a:prstDash val="solid"/>
            <a:round/>
            <a:headEnd type="triangle" w="med" len="med"/>
            <a:tailEnd type="none" w="med" len="med"/>
          </a:ln>
          <a:effectLst/>
        </p:spPr>
      </p:cxnSp>
      <p:cxnSp>
        <p:nvCxnSpPr>
          <p:cNvPr id="17" name="Straight Connector 16"/>
          <p:cNvCxnSpPr/>
          <p:nvPr/>
        </p:nvCxnSpPr>
        <p:spPr bwMode="auto">
          <a:xfrm flipH="1">
            <a:off x="3619500" y="5515965"/>
            <a:ext cx="685800" cy="665760"/>
          </a:xfrm>
          <a:prstGeom prst="line">
            <a:avLst/>
          </a:prstGeom>
          <a:solidFill>
            <a:schemeClr val="accent1"/>
          </a:solidFill>
          <a:ln w="53975" cap="flat" cmpd="sng" algn="ctr">
            <a:solidFill>
              <a:schemeClr val="tx1"/>
            </a:solidFill>
            <a:prstDash val="solid"/>
            <a:round/>
            <a:headEnd type="none" w="med" len="med"/>
            <a:tailEnd type="triangle" w="med" len="med"/>
          </a:ln>
          <a:effectLst/>
        </p:spPr>
      </p:cxnSp>
      <p:cxnSp>
        <p:nvCxnSpPr>
          <p:cNvPr id="20" name="Straight Connector 19"/>
          <p:cNvCxnSpPr/>
          <p:nvPr/>
        </p:nvCxnSpPr>
        <p:spPr bwMode="auto">
          <a:xfrm>
            <a:off x="0" y="5506440"/>
            <a:ext cx="9144000" cy="12970"/>
          </a:xfrm>
          <a:prstGeom prst="line">
            <a:avLst/>
          </a:prstGeom>
          <a:solidFill>
            <a:schemeClr val="accent1"/>
          </a:solidFill>
          <a:ln w="34925" cap="flat" cmpd="sng" algn="ctr">
            <a:solidFill>
              <a:schemeClr val="tx1"/>
            </a:solidFill>
            <a:prstDash val="dash"/>
            <a:round/>
            <a:headEnd type="none" w="med" len="med"/>
            <a:tailEnd type="none" w="med" len="med"/>
          </a:ln>
          <a:effectLst/>
        </p:spPr>
      </p:cxnSp>
      <p:sp>
        <p:nvSpPr>
          <p:cNvPr id="24" name="TextBox 23"/>
          <p:cNvSpPr txBox="1"/>
          <p:nvPr/>
        </p:nvSpPr>
        <p:spPr>
          <a:xfrm>
            <a:off x="3962400" y="4114800"/>
            <a:ext cx="514350" cy="584775"/>
          </a:xfrm>
          <a:prstGeom prst="rect">
            <a:avLst/>
          </a:prstGeom>
          <a:noFill/>
        </p:spPr>
        <p:txBody>
          <a:bodyPr wrap="square" rtlCol="0">
            <a:spAutoFit/>
          </a:bodyPr>
          <a:lstStyle/>
          <a:p>
            <a:r>
              <a:rPr lang="en-US" sz="3200" dirty="0" smtClean="0">
                <a:solidFill>
                  <a:srgbClr val="FF0000"/>
                </a:solidFill>
              </a:rPr>
              <a:t>z</a:t>
            </a:r>
            <a:endParaRPr lang="en-US" sz="3200" dirty="0">
              <a:solidFill>
                <a:srgbClr val="FF0000"/>
              </a:solidFill>
            </a:endParaRPr>
          </a:p>
        </p:txBody>
      </p:sp>
      <p:sp>
        <p:nvSpPr>
          <p:cNvPr id="25" name="TextBox 24"/>
          <p:cNvSpPr txBox="1"/>
          <p:nvPr/>
        </p:nvSpPr>
        <p:spPr>
          <a:xfrm>
            <a:off x="3200400" y="6181725"/>
            <a:ext cx="419100" cy="523220"/>
          </a:xfrm>
          <a:prstGeom prst="rect">
            <a:avLst/>
          </a:prstGeom>
          <a:noFill/>
        </p:spPr>
        <p:txBody>
          <a:bodyPr wrap="square" rtlCol="0">
            <a:spAutoFit/>
          </a:bodyPr>
          <a:lstStyle/>
          <a:p>
            <a:r>
              <a:rPr lang="en-US" sz="2800" dirty="0" smtClean="0">
                <a:solidFill>
                  <a:srgbClr val="000000"/>
                </a:solidFill>
              </a:rPr>
              <a:t>y</a:t>
            </a:r>
            <a:endParaRPr lang="en-US" sz="2800" dirty="0">
              <a:solidFill>
                <a:srgbClr val="000000"/>
              </a:solidFill>
            </a:endParaRPr>
          </a:p>
        </p:txBody>
      </p:sp>
      <p:sp>
        <p:nvSpPr>
          <p:cNvPr id="26" name="TextBox 25"/>
          <p:cNvSpPr txBox="1"/>
          <p:nvPr/>
        </p:nvSpPr>
        <p:spPr>
          <a:xfrm>
            <a:off x="4648200" y="5257800"/>
            <a:ext cx="381000" cy="523220"/>
          </a:xfrm>
          <a:prstGeom prst="rect">
            <a:avLst/>
          </a:prstGeom>
          <a:noFill/>
        </p:spPr>
        <p:txBody>
          <a:bodyPr wrap="square" rtlCol="0">
            <a:spAutoFit/>
          </a:bodyPr>
          <a:lstStyle/>
          <a:p>
            <a:r>
              <a:rPr lang="en-US" sz="2800" dirty="0" smtClean="0">
                <a:solidFill>
                  <a:srgbClr val="000000"/>
                </a:solidFill>
              </a:rPr>
              <a:t>x</a:t>
            </a:r>
            <a:endParaRPr lang="en-US" sz="2800" dirty="0">
              <a:solidFill>
                <a:srgbClr val="000000"/>
              </a:solidFill>
            </a:endParaRPr>
          </a:p>
        </p:txBody>
      </p:sp>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67300" y="4404979"/>
            <a:ext cx="3733800" cy="233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6567487" y="4368302"/>
            <a:ext cx="771525" cy="923330"/>
          </a:xfrm>
          <a:prstGeom prst="rect">
            <a:avLst/>
          </a:prstGeom>
          <a:solidFill>
            <a:schemeClr val="bg1">
              <a:alpha val="43000"/>
            </a:schemeClr>
          </a:solidFill>
        </p:spPr>
        <p:txBody>
          <a:bodyPr wrap="square" rtlCol="0">
            <a:spAutoFit/>
          </a:bodyPr>
          <a:lstStyle/>
          <a:p>
            <a:r>
              <a:rPr lang="en-US" sz="5400" dirty="0" smtClean="0">
                <a:solidFill>
                  <a:srgbClr val="FF0000"/>
                </a:solidFill>
                <a:sym typeface="Symbol"/>
              </a:rPr>
              <a:t></a:t>
            </a:r>
            <a:endParaRPr lang="en-US" sz="5400" dirty="0">
              <a:solidFill>
                <a:srgbClr val="FF0000"/>
              </a:solidFill>
            </a:endParaRPr>
          </a:p>
        </p:txBody>
      </p:sp>
      <p:sp>
        <p:nvSpPr>
          <p:cNvPr id="31" name="TextBox 30"/>
          <p:cNvSpPr txBox="1"/>
          <p:nvPr/>
        </p:nvSpPr>
        <p:spPr>
          <a:xfrm>
            <a:off x="4152900" y="5979079"/>
            <a:ext cx="647700" cy="707886"/>
          </a:xfrm>
          <a:prstGeom prst="rect">
            <a:avLst/>
          </a:prstGeom>
          <a:solidFill>
            <a:srgbClr val="FFFF00">
              <a:alpha val="41000"/>
            </a:srgbClr>
          </a:solidFill>
        </p:spPr>
        <p:txBody>
          <a:bodyPr wrap="square" rtlCol="0">
            <a:spAutoFit/>
          </a:bodyPr>
          <a:lstStyle/>
          <a:p>
            <a:r>
              <a:rPr lang="en-US" sz="4000" dirty="0" smtClean="0">
                <a:solidFill>
                  <a:srgbClr val="000000"/>
                </a:solidFill>
                <a:sym typeface="Symbol"/>
              </a:rPr>
              <a:t></a:t>
            </a:r>
            <a:endParaRPr lang="en-US" sz="4000" dirty="0">
              <a:solidFill>
                <a:srgbClr val="000000"/>
              </a:solidFill>
            </a:endParaRPr>
          </a:p>
        </p:txBody>
      </p:sp>
      <p:cxnSp>
        <p:nvCxnSpPr>
          <p:cNvPr id="2049" name="Straight Arrow Connector 2048"/>
          <p:cNvCxnSpPr/>
          <p:nvPr/>
        </p:nvCxnSpPr>
        <p:spPr bwMode="auto">
          <a:xfrm flipV="1">
            <a:off x="4738687" y="5573247"/>
            <a:ext cx="2347913" cy="870088"/>
          </a:xfrm>
          <a:prstGeom prst="straightConnector1">
            <a:avLst/>
          </a:prstGeom>
          <a:solidFill>
            <a:schemeClr val="accent1"/>
          </a:solidFill>
          <a:ln w="73025" cap="flat" cmpd="sng" algn="ctr">
            <a:solidFill>
              <a:srgbClr val="FFFF00"/>
            </a:solidFill>
            <a:prstDash val="solid"/>
            <a:round/>
            <a:headEnd type="none" w="med" len="med"/>
            <a:tailEnd type="arrow"/>
          </a:ln>
          <a:effectLst/>
        </p:spPr>
      </p:cxnSp>
      <p:cxnSp>
        <p:nvCxnSpPr>
          <p:cNvPr id="45" name="Straight Arrow Connector 44"/>
          <p:cNvCxnSpPr/>
          <p:nvPr/>
        </p:nvCxnSpPr>
        <p:spPr bwMode="auto">
          <a:xfrm flipV="1">
            <a:off x="4838700" y="5781020"/>
            <a:ext cx="1073943" cy="555695"/>
          </a:xfrm>
          <a:prstGeom prst="straightConnector1">
            <a:avLst/>
          </a:prstGeom>
          <a:solidFill>
            <a:schemeClr val="accent1"/>
          </a:solidFill>
          <a:ln w="73025" cap="flat" cmpd="sng" algn="ctr">
            <a:solidFill>
              <a:srgbClr val="FFFF00"/>
            </a:solidFill>
            <a:prstDash val="solid"/>
            <a:round/>
            <a:headEnd type="none" w="med" len="med"/>
            <a:tailEnd type="arrow"/>
          </a:ln>
          <a:effectLst/>
        </p:spPr>
      </p:cxnSp>
      <p:sp>
        <p:nvSpPr>
          <p:cNvPr id="2055" name="TextBox 2054"/>
          <p:cNvSpPr txBox="1"/>
          <p:nvPr/>
        </p:nvSpPr>
        <p:spPr>
          <a:xfrm>
            <a:off x="6172200" y="2286000"/>
            <a:ext cx="395287" cy="646331"/>
          </a:xfrm>
          <a:prstGeom prst="rect">
            <a:avLst/>
          </a:prstGeom>
          <a:noFill/>
        </p:spPr>
        <p:txBody>
          <a:bodyPr wrap="square" rtlCol="0">
            <a:spAutoFit/>
          </a:bodyPr>
          <a:lstStyle/>
          <a:p>
            <a:r>
              <a:rPr lang="en-US" sz="3600" dirty="0" smtClean="0">
                <a:solidFill>
                  <a:srgbClr val="000000"/>
                </a:solidFill>
                <a:sym typeface="Symbol"/>
              </a:rPr>
              <a:t></a:t>
            </a:r>
            <a:endParaRPr lang="en-US" sz="3600" dirty="0">
              <a:solidFill>
                <a:srgbClr val="000000"/>
              </a:solidFill>
            </a:endParaRPr>
          </a:p>
        </p:txBody>
      </p:sp>
    </p:spTree>
    <p:extLst>
      <p:ext uri="{BB962C8B-B14F-4D97-AF65-F5344CB8AC3E}">
        <p14:creationId xmlns:p14="http://schemas.microsoft.com/office/powerpoint/2010/main" val="37982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fade">
                                      <p:cBhvr>
                                        <p:cTn id="7" dur="500"/>
                                        <p:tgtEl>
                                          <p:spTgt spid="49160"/>
                                        </p:tgtEl>
                                      </p:cBhvr>
                                    </p:animEffect>
                                  </p:childTnLst>
                                </p:cTn>
                              </p:par>
                              <p:par>
                                <p:cTn id="8" presetID="10" presetClass="entr" presetSubtype="0" fill="hold" nodeType="withEffect">
                                  <p:stCondLst>
                                    <p:cond delay="0"/>
                                  </p:stCondLst>
                                  <p:childTnLst>
                                    <p:set>
                                      <p:cBhvr>
                                        <p:cTn id="9" dur="1" fill="hold">
                                          <p:stCondLst>
                                            <p:cond delay="0"/>
                                          </p:stCondLst>
                                        </p:cTn>
                                        <p:tgtEl>
                                          <p:spTgt spid="49164"/>
                                        </p:tgtEl>
                                        <p:attrNameLst>
                                          <p:attrName>style.visibility</p:attrName>
                                        </p:attrNameLst>
                                      </p:cBhvr>
                                      <p:to>
                                        <p:strVal val="visible"/>
                                      </p:to>
                                    </p:set>
                                    <p:animEffect transition="in" filter="fade">
                                      <p:cBhvr>
                                        <p:cTn id="10" dur="500"/>
                                        <p:tgtEl>
                                          <p:spTgt spid="491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500"/>
                                        <p:tgtEl>
                                          <p:spTgt spid="205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9157"/>
                                        </p:tgtEl>
                                        <p:attrNameLst>
                                          <p:attrName>style.visibility</p:attrName>
                                        </p:attrNameLst>
                                      </p:cBhvr>
                                      <p:to>
                                        <p:strVal val="visible"/>
                                      </p:to>
                                    </p:set>
                                    <p:animEffect transition="in" filter="fade">
                                      <p:cBhvr>
                                        <p:cTn id="54" dur="500"/>
                                        <p:tgtEl>
                                          <p:spTgt spid="49157"/>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par>
                                <p:cTn id="78" presetID="10"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par>
                                <p:cTn id="81" presetID="10"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056"/>
                                        </p:tgtEl>
                                        <p:attrNameLst>
                                          <p:attrName>style.visibility</p:attrName>
                                        </p:attrNameLst>
                                      </p:cBhvr>
                                      <p:to>
                                        <p:strVal val="visible"/>
                                      </p:to>
                                    </p:set>
                                    <p:animEffect transition="in" filter="fade">
                                      <p:cBhvr>
                                        <p:cTn id="88" dur="500"/>
                                        <p:tgtEl>
                                          <p:spTgt spid="205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049"/>
                                        </p:tgtEl>
                                        <p:attrNameLst>
                                          <p:attrName>style.visibility</p:attrName>
                                        </p:attrNameLst>
                                      </p:cBhvr>
                                      <p:to>
                                        <p:strVal val="visible"/>
                                      </p:to>
                                    </p:set>
                                    <p:animEffect transition="in" filter="fade">
                                      <p:cBhvr>
                                        <p:cTn id="93" dur="500"/>
                                        <p:tgtEl>
                                          <p:spTgt spid="2049"/>
                                        </p:tgtEl>
                                      </p:cBhvr>
                                    </p:animEffect>
                                  </p:childTnLst>
                                </p:cTn>
                              </p:par>
                              <p:par>
                                <p:cTn id="94" presetID="10" presetClass="entr" presetSubtype="0"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p:bldP spid="2" grpId="0" animBg="1"/>
      <p:bldP spid="10" grpId="0" animBg="1"/>
      <p:bldP spid="11" grpId="0"/>
      <p:bldP spid="21" grpId="0"/>
      <p:bldP spid="13" grpId="0"/>
      <p:bldP spid="23" grpId="0"/>
      <p:bldP spid="24" grpId="0"/>
      <p:bldP spid="25" grpId="0"/>
      <p:bldP spid="26" grpId="0"/>
      <p:bldP spid="30" grpId="0" animBg="1"/>
      <p:bldP spid="31" grpId="0" animBg="1"/>
      <p:bldP spid="20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52400" y="0"/>
            <a:ext cx="8686800" cy="1143000"/>
          </a:xfrm>
        </p:spPr>
        <p:txBody>
          <a:bodyPr/>
          <a:lstStyle/>
          <a:p>
            <a:r>
              <a:rPr lang="en-US" sz="2000" dirty="0"/>
              <a:t>Pi </a:t>
            </a:r>
            <a:r>
              <a:rPr lang="en-US" sz="2000" dirty="0" smtClean="0"/>
              <a:t>bonds: Pauling’s really great idea to use the `leftovers’ (cont.)</a:t>
            </a:r>
            <a:endParaRPr lang="en-US" sz="2000" dirty="0"/>
          </a:p>
        </p:txBody>
      </p:sp>
      <p:pic>
        <p:nvPicPr>
          <p:cNvPr id="49159" name="Picture 7" descr="acetylene pi and sigma"/>
          <p:cNvPicPr>
            <a:picLocks noChangeAspect="1" noChangeArrowheads="1"/>
          </p:cNvPicPr>
          <p:nvPr/>
        </p:nvPicPr>
        <p:blipFill>
          <a:blip r:embed="rId4" cstate="print"/>
          <a:srcRect/>
          <a:stretch>
            <a:fillRect/>
          </a:stretch>
        </p:blipFill>
        <p:spPr bwMode="auto">
          <a:xfrm>
            <a:off x="85724" y="3770312"/>
            <a:ext cx="4000500" cy="2616200"/>
          </a:xfrm>
          <a:prstGeom prst="rect">
            <a:avLst/>
          </a:prstGeom>
          <a:noFill/>
        </p:spPr>
      </p:pic>
      <p:pic>
        <p:nvPicPr>
          <p:cNvPr id="49165" name="Picture 13"/>
          <p:cNvPicPr>
            <a:picLocks noChangeAspect="1" noChangeArrowheads="1"/>
          </p:cNvPicPr>
          <p:nvPr/>
        </p:nvPicPr>
        <p:blipFill>
          <a:blip r:embed="rId5" cstate="print"/>
          <a:srcRect/>
          <a:stretch>
            <a:fillRect/>
          </a:stretch>
        </p:blipFill>
        <p:spPr bwMode="auto">
          <a:xfrm>
            <a:off x="457200" y="2012950"/>
            <a:ext cx="3048000" cy="492125"/>
          </a:xfrm>
          <a:prstGeom prst="rect">
            <a:avLst/>
          </a:prstGeom>
          <a:noFill/>
          <a:ln w="9525">
            <a:noFill/>
            <a:miter lim="800000"/>
            <a:headEnd/>
            <a:tailEnd/>
          </a:ln>
          <a:effectLst/>
        </p:spPr>
      </p:pic>
      <p:sp>
        <p:nvSpPr>
          <p:cNvPr id="14" name="Text Box 8"/>
          <p:cNvSpPr txBox="1">
            <a:spLocks noChangeArrowheads="1"/>
          </p:cNvSpPr>
          <p:nvPr/>
        </p:nvSpPr>
        <p:spPr bwMode="auto">
          <a:xfrm>
            <a:off x="19050" y="1430256"/>
            <a:ext cx="4457700" cy="461665"/>
          </a:xfrm>
          <a:prstGeom prst="rect">
            <a:avLst/>
          </a:prstGeom>
          <a:solidFill>
            <a:srgbClr val="CCFFCC"/>
          </a:solidFill>
          <a:ln w="9525">
            <a:noFill/>
            <a:miter lim="800000"/>
            <a:headEnd/>
            <a:tailEnd/>
          </a:ln>
          <a:effectLst/>
        </p:spPr>
        <p:txBody>
          <a:bodyPr wrap="square">
            <a:spAutoFit/>
          </a:bodyPr>
          <a:lstStyle/>
          <a:p>
            <a:pPr>
              <a:spcBef>
                <a:spcPct val="50000"/>
              </a:spcBef>
            </a:pPr>
            <a:r>
              <a:rPr lang="en-US" sz="2400" dirty="0" err="1" smtClean="0">
                <a:solidFill>
                  <a:srgbClr val="000000"/>
                </a:solidFill>
                <a:effectLst>
                  <a:outerShdw blurRad="38100" dist="38100" dir="2700000" algn="tl">
                    <a:srgbClr val="FFFFFF"/>
                  </a:outerShdw>
                </a:effectLst>
              </a:rPr>
              <a:t>Ethyne</a:t>
            </a:r>
            <a:r>
              <a:rPr lang="en-US" sz="2400" dirty="0" smtClean="0">
                <a:solidFill>
                  <a:srgbClr val="000000"/>
                </a:solidFill>
                <a:effectLst>
                  <a:outerShdw blurRad="38100" dist="38100" dir="2700000" algn="tl">
                    <a:srgbClr val="FFFFFF"/>
                  </a:outerShdw>
                </a:effectLst>
              </a:rPr>
              <a:t> </a:t>
            </a:r>
            <a:r>
              <a:rPr lang="en-US" sz="2400" dirty="0">
                <a:solidFill>
                  <a:srgbClr val="000000"/>
                </a:solidFill>
                <a:effectLst>
                  <a:outerShdw blurRad="38100" dist="38100" dir="2700000" algn="tl">
                    <a:srgbClr val="FFFFFF"/>
                  </a:outerShdw>
                </a:effectLst>
              </a:rPr>
              <a:t>(</a:t>
            </a:r>
            <a:r>
              <a:rPr lang="en-US" sz="2400" dirty="0" smtClean="0">
                <a:solidFill>
                  <a:srgbClr val="000000"/>
                </a:solidFill>
                <a:effectLst>
                  <a:outerShdw blurRad="38100" dist="38100" dir="2700000" algn="tl">
                    <a:srgbClr val="FFFFFF"/>
                  </a:outerShdw>
                </a:effectLst>
              </a:rPr>
              <a:t>C</a:t>
            </a:r>
            <a:r>
              <a:rPr lang="en-US" sz="2400" baseline="-25000" dirty="0" smtClean="0">
                <a:solidFill>
                  <a:srgbClr val="000000"/>
                </a:solidFill>
                <a:effectLst>
                  <a:outerShdw blurRad="38100" dist="38100" dir="2700000" algn="tl">
                    <a:srgbClr val="FFFFFF"/>
                  </a:outerShdw>
                </a:effectLst>
              </a:rPr>
              <a:t>2</a:t>
            </a:r>
            <a:r>
              <a:rPr lang="en-US" sz="2400" dirty="0" smtClean="0">
                <a:solidFill>
                  <a:srgbClr val="000000"/>
                </a:solidFill>
                <a:effectLst>
                  <a:outerShdw blurRad="38100" dist="38100" dir="2700000" algn="tl">
                    <a:srgbClr val="FFFFFF"/>
                  </a:outerShdw>
                </a:effectLst>
              </a:rPr>
              <a:t>H</a:t>
            </a:r>
            <a:r>
              <a:rPr lang="en-US" sz="2400" baseline="-25000" dirty="0" smtClean="0">
                <a:solidFill>
                  <a:srgbClr val="000000"/>
                </a:solidFill>
                <a:effectLst>
                  <a:outerShdw blurRad="38100" dist="38100" dir="2700000" algn="tl">
                    <a:srgbClr val="FFFFFF"/>
                  </a:outerShdw>
                </a:effectLst>
              </a:rPr>
              <a:t>2</a:t>
            </a:r>
            <a:r>
              <a:rPr lang="en-US" sz="2400" dirty="0" smtClean="0">
                <a:solidFill>
                  <a:srgbClr val="000000"/>
                </a:solidFill>
                <a:effectLst>
                  <a:outerShdw blurRad="38100" dist="38100" dir="2700000" algn="tl">
                    <a:srgbClr val="FFFFFF"/>
                  </a:outerShdw>
                </a:effectLst>
              </a:rPr>
              <a:t>)  Lewis picture</a:t>
            </a:r>
            <a:endParaRPr lang="en-US" sz="2400" dirty="0">
              <a:solidFill>
                <a:srgbClr val="000000"/>
              </a:solidFill>
              <a:effectLst>
                <a:outerShdw blurRad="38100" dist="38100" dir="2700000" algn="tl">
                  <a:srgbClr val="FFFFFF"/>
                </a:outerShdw>
              </a:effectLst>
            </a:endParaRPr>
          </a:p>
        </p:txBody>
      </p:sp>
      <p:sp>
        <p:nvSpPr>
          <p:cNvPr id="15" name="TextBox 14"/>
          <p:cNvSpPr txBox="1"/>
          <p:nvPr/>
        </p:nvSpPr>
        <p:spPr>
          <a:xfrm>
            <a:off x="5014912" y="830090"/>
            <a:ext cx="4114800" cy="830997"/>
          </a:xfrm>
          <a:prstGeom prst="rect">
            <a:avLst/>
          </a:prstGeom>
          <a:solidFill>
            <a:srgbClr val="FFFF00"/>
          </a:solidFill>
        </p:spPr>
        <p:txBody>
          <a:bodyPr wrap="square" rtlCol="0">
            <a:spAutoFit/>
          </a:bodyPr>
          <a:lstStyle/>
          <a:p>
            <a:r>
              <a:rPr lang="en-US" sz="2400" dirty="0" smtClean="0">
                <a:solidFill>
                  <a:srgbClr val="000000"/>
                </a:solidFill>
              </a:rPr>
              <a:t>Equivalent Pauling `sigma’ (</a:t>
            </a:r>
            <a:r>
              <a:rPr lang="en-US" sz="2400" dirty="0" smtClean="0">
                <a:solidFill>
                  <a:srgbClr val="000000"/>
                </a:solidFill>
                <a:sym typeface="Symbol"/>
              </a:rPr>
              <a:t>) </a:t>
            </a:r>
            <a:r>
              <a:rPr lang="en-US" sz="2400" dirty="0" smtClean="0">
                <a:solidFill>
                  <a:srgbClr val="000000"/>
                </a:solidFill>
              </a:rPr>
              <a:t> hybrid structure</a:t>
            </a:r>
            <a:endParaRPr lang="en-US" sz="2400" dirty="0">
              <a:solidFill>
                <a:srgbClr val="000000"/>
              </a:solidFill>
            </a:endParaRPr>
          </a:p>
        </p:txBody>
      </p:sp>
      <p:sp>
        <p:nvSpPr>
          <p:cNvPr id="6" name="TextBox 5"/>
          <p:cNvSpPr txBox="1"/>
          <p:nvPr/>
        </p:nvSpPr>
        <p:spPr>
          <a:xfrm>
            <a:off x="5324474" y="2985760"/>
            <a:ext cx="1376363" cy="523220"/>
          </a:xfrm>
          <a:prstGeom prst="rect">
            <a:avLst/>
          </a:prstGeom>
          <a:noFill/>
        </p:spPr>
        <p:txBody>
          <a:bodyPr wrap="square" rtlCol="0">
            <a:spAutoFit/>
          </a:bodyPr>
          <a:lstStyle/>
          <a:p>
            <a:r>
              <a:rPr lang="en-US" sz="2800" dirty="0" smtClean="0">
                <a:solidFill>
                  <a:srgbClr val="000000"/>
                </a:solidFill>
              </a:rPr>
              <a:t>s+ </a:t>
            </a:r>
            <a:r>
              <a:rPr lang="en-US" sz="2800" dirty="0" err="1" smtClean="0">
                <a:solidFill>
                  <a:srgbClr val="000000"/>
                </a:solidFill>
              </a:rPr>
              <a:t>p</a:t>
            </a:r>
            <a:r>
              <a:rPr lang="en-US" sz="2800" baseline="-25000" dirty="0" err="1" smtClean="0">
                <a:solidFill>
                  <a:srgbClr val="000000"/>
                </a:solidFill>
              </a:rPr>
              <a:t>x</a:t>
            </a:r>
            <a:endParaRPr lang="en-US" sz="2800" dirty="0">
              <a:solidFill>
                <a:srgbClr val="000000"/>
              </a:solidFill>
            </a:endParaRPr>
          </a:p>
        </p:txBody>
      </p:sp>
      <p:sp>
        <p:nvSpPr>
          <p:cNvPr id="7" name="Rectangle 6"/>
          <p:cNvSpPr/>
          <p:nvPr/>
        </p:nvSpPr>
        <p:spPr>
          <a:xfrm>
            <a:off x="7038974" y="2928610"/>
            <a:ext cx="1047082" cy="523220"/>
          </a:xfrm>
          <a:prstGeom prst="rect">
            <a:avLst/>
          </a:prstGeom>
        </p:spPr>
        <p:txBody>
          <a:bodyPr wrap="none">
            <a:spAutoFit/>
          </a:bodyPr>
          <a:lstStyle/>
          <a:p>
            <a:r>
              <a:rPr lang="en-US" sz="2800" dirty="0">
                <a:solidFill>
                  <a:srgbClr val="000000"/>
                </a:solidFill>
              </a:rPr>
              <a:t>s+ </a:t>
            </a:r>
            <a:r>
              <a:rPr lang="en-US" sz="2800" dirty="0" err="1">
                <a:solidFill>
                  <a:srgbClr val="000000"/>
                </a:solidFill>
              </a:rPr>
              <a:t>p</a:t>
            </a:r>
            <a:r>
              <a:rPr lang="en-US" sz="2800" baseline="-25000" dirty="0" err="1">
                <a:solidFill>
                  <a:srgbClr val="000000"/>
                </a:solidFill>
              </a:rPr>
              <a:t>x</a:t>
            </a:r>
            <a:endParaRPr lang="en-US" sz="2800" dirty="0">
              <a:solidFill>
                <a:srgbClr val="000000"/>
              </a:solidFill>
            </a:endParaRPr>
          </a:p>
        </p:txBody>
      </p:sp>
      <p:sp>
        <p:nvSpPr>
          <p:cNvPr id="8" name="TextBox 7"/>
          <p:cNvSpPr txBox="1"/>
          <p:nvPr/>
        </p:nvSpPr>
        <p:spPr>
          <a:xfrm>
            <a:off x="5715000" y="2448610"/>
            <a:ext cx="985837" cy="584775"/>
          </a:xfrm>
          <a:prstGeom prst="rect">
            <a:avLst/>
          </a:prstGeom>
          <a:noFill/>
        </p:spPr>
        <p:txBody>
          <a:bodyPr wrap="square" rtlCol="0">
            <a:spAutoFit/>
          </a:bodyPr>
          <a:lstStyle/>
          <a:p>
            <a:r>
              <a:rPr lang="en-US" sz="3200" dirty="0" err="1" smtClean="0">
                <a:solidFill>
                  <a:srgbClr val="FF0000"/>
                </a:solidFill>
              </a:rPr>
              <a:t>sp</a:t>
            </a:r>
            <a:endParaRPr lang="en-US" sz="3200" dirty="0">
              <a:solidFill>
                <a:srgbClr val="FF0000"/>
              </a:solidFill>
            </a:endParaRPr>
          </a:p>
        </p:txBody>
      </p:sp>
      <p:sp>
        <p:nvSpPr>
          <p:cNvPr id="20" name="TextBox 19"/>
          <p:cNvSpPr txBox="1"/>
          <p:nvPr/>
        </p:nvSpPr>
        <p:spPr>
          <a:xfrm>
            <a:off x="7000874" y="2400985"/>
            <a:ext cx="985837" cy="584775"/>
          </a:xfrm>
          <a:prstGeom prst="rect">
            <a:avLst/>
          </a:prstGeom>
          <a:noFill/>
        </p:spPr>
        <p:txBody>
          <a:bodyPr wrap="square" rtlCol="0">
            <a:spAutoFit/>
          </a:bodyPr>
          <a:lstStyle/>
          <a:p>
            <a:r>
              <a:rPr lang="en-US" sz="3200" dirty="0" err="1" smtClean="0">
                <a:solidFill>
                  <a:srgbClr val="FF0000"/>
                </a:solidFill>
              </a:rPr>
              <a:t>sp</a:t>
            </a:r>
            <a:endParaRPr lang="en-US" sz="3200" dirty="0">
              <a:solidFill>
                <a:srgbClr val="FF0000"/>
              </a:solidFill>
            </a:endParaRPr>
          </a:p>
        </p:txBody>
      </p:sp>
      <p:graphicFrame>
        <p:nvGraphicFramePr>
          <p:cNvPr id="9" name="Object 8"/>
          <p:cNvGraphicFramePr>
            <a:graphicFrameLocks noChangeAspect="1"/>
          </p:cNvGraphicFramePr>
          <p:nvPr>
            <p:extLst/>
          </p:nvPr>
        </p:nvGraphicFramePr>
        <p:xfrm>
          <a:off x="5390354" y="1973948"/>
          <a:ext cx="2636837" cy="427037"/>
        </p:xfrm>
        <a:graphic>
          <a:graphicData uri="http://schemas.openxmlformats.org/presentationml/2006/ole">
            <mc:AlternateContent xmlns:mc="http://schemas.openxmlformats.org/markup-compatibility/2006">
              <mc:Choice xmlns:v="urn:schemas-microsoft-com:vml" Requires="v">
                <p:oleObj spid="_x0000_s4103" name="ChemSketch" r:id="rId6" imgW="2636520" imgH="426720" progId="ACD.ChemSketch.20">
                  <p:embed/>
                </p:oleObj>
              </mc:Choice>
              <mc:Fallback>
                <p:oleObj name="ChemSketch" r:id="rId6" imgW="2636520" imgH="426720" progId="ACD.ChemSketch.20">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0354" y="1973948"/>
                        <a:ext cx="2636837"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 name="Picture 13"/>
          <p:cNvPicPr>
            <a:picLocks noChangeAspect="1" noChangeArrowheads="1"/>
          </p:cNvPicPr>
          <p:nvPr/>
        </p:nvPicPr>
        <p:blipFill>
          <a:blip r:embed="rId5" cstate="print"/>
          <a:srcRect/>
          <a:stretch>
            <a:fillRect/>
          </a:stretch>
        </p:blipFill>
        <p:spPr bwMode="auto">
          <a:xfrm>
            <a:off x="5176837" y="1946274"/>
            <a:ext cx="3048000" cy="492125"/>
          </a:xfrm>
          <a:prstGeom prst="rect">
            <a:avLst/>
          </a:prstGeom>
          <a:noFill/>
          <a:ln w="9525">
            <a:noFill/>
            <a:miter lim="800000"/>
            <a:headEnd/>
            <a:tailEnd/>
          </a:ln>
          <a:effectLst/>
        </p:spPr>
      </p:pic>
      <p:cxnSp>
        <p:nvCxnSpPr>
          <p:cNvPr id="11" name="Straight Connector 10"/>
          <p:cNvCxnSpPr/>
          <p:nvPr/>
        </p:nvCxnSpPr>
        <p:spPr bwMode="auto">
          <a:xfrm>
            <a:off x="-304800" y="5078412"/>
            <a:ext cx="5629274" cy="0"/>
          </a:xfrm>
          <a:prstGeom prst="line">
            <a:avLst/>
          </a:prstGeom>
          <a:solidFill>
            <a:schemeClr val="accent1"/>
          </a:solidFill>
          <a:ln w="50800" cap="flat" cmpd="sng" algn="ctr">
            <a:solidFill>
              <a:schemeClr val="tx1"/>
            </a:solidFill>
            <a:prstDash val="dash"/>
            <a:round/>
            <a:headEnd type="none" w="med" len="med"/>
            <a:tailEnd type="none" w="med" len="med"/>
          </a:ln>
          <a:effectLst/>
        </p:spPr>
      </p:cxnSp>
      <p:cxnSp>
        <p:nvCxnSpPr>
          <p:cNvPr id="17" name="Straight Arrow Connector 16"/>
          <p:cNvCxnSpPr/>
          <p:nvPr/>
        </p:nvCxnSpPr>
        <p:spPr bwMode="auto">
          <a:xfrm flipV="1">
            <a:off x="4476750" y="3962400"/>
            <a:ext cx="0" cy="1116012"/>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flipH="1">
            <a:off x="3505200" y="5078412"/>
            <a:ext cx="971550" cy="739626"/>
          </a:xfrm>
          <a:prstGeom prst="straightConnector1">
            <a:avLst/>
          </a:prstGeom>
          <a:solidFill>
            <a:schemeClr val="accent1"/>
          </a:solidFill>
          <a:ln w="53975" cap="flat" cmpd="sng" algn="ctr">
            <a:solidFill>
              <a:srgbClr val="FF0000"/>
            </a:solidFill>
            <a:prstDash val="solid"/>
            <a:round/>
            <a:headEnd type="none" w="med" len="med"/>
            <a:tailEnd type="triangle"/>
          </a:ln>
          <a:effectLst/>
        </p:spPr>
      </p:cxnSp>
      <p:sp>
        <p:nvSpPr>
          <p:cNvPr id="21" name="TextBox 20"/>
          <p:cNvSpPr txBox="1"/>
          <p:nvPr/>
        </p:nvSpPr>
        <p:spPr>
          <a:xfrm>
            <a:off x="4619624" y="4782016"/>
            <a:ext cx="395288" cy="523220"/>
          </a:xfrm>
          <a:prstGeom prst="rect">
            <a:avLst/>
          </a:prstGeom>
          <a:solidFill>
            <a:srgbClr val="FFFF00"/>
          </a:solidFill>
        </p:spPr>
        <p:txBody>
          <a:bodyPr wrap="square" rtlCol="0">
            <a:spAutoFit/>
          </a:bodyPr>
          <a:lstStyle/>
          <a:p>
            <a:r>
              <a:rPr lang="en-US" sz="2800" dirty="0" smtClean="0">
                <a:solidFill>
                  <a:srgbClr val="000000"/>
                </a:solidFill>
              </a:rPr>
              <a:t>x</a:t>
            </a:r>
            <a:endParaRPr lang="en-US" sz="2800" dirty="0">
              <a:solidFill>
                <a:srgbClr val="000000"/>
              </a:solidFill>
            </a:endParaRPr>
          </a:p>
        </p:txBody>
      </p:sp>
      <p:sp>
        <p:nvSpPr>
          <p:cNvPr id="23" name="TextBox 22"/>
          <p:cNvSpPr txBox="1"/>
          <p:nvPr/>
        </p:nvSpPr>
        <p:spPr>
          <a:xfrm>
            <a:off x="4152900" y="3451830"/>
            <a:ext cx="466724" cy="646331"/>
          </a:xfrm>
          <a:prstGeom prst="rect">
            <a:avLst/>
          </a:prstGeom>
          <a:noFill/>
        </p:spPr>
        <p:txBody>
          <a:bodyPr wrap="square" rtlCol="0">
            <a:spAutoFit/>
          </a:bodyPr>
          <a:lstStyle/>
          <a:p>
            <a:r>
              <a:rPr lang="en-US" sz="3600" dirty="0" smtClean="0">
                <a:solidFill>
                  <a:srgbClr val="FF0000"/>
                </a:solidFill>
              </a:rPr>
              <a:t>z</a:t>
            </a:r>
            <a:endParaRPr lang="en-US" sz="3600" dirty="0">
              <a:solidFill>
                <a:srgbClr val="FF0000"/>
              </a:solidFill>
            </a:endParaRPr>
          </a:p>
        </p:txBody>
      </p:sp>
      <p:sp>
        <p:nvSpPr>
          <p:cNvPr id="31" name="TextBox 30"/>
          <p:cNvSpPr txBox="1"/>
          <p:nvPr/>
        </p:nvSpPr>
        <p:spPr>
          <a:xfrm>
            <a:off x="3476624" y="5928438"/>
            <a:ext cx="466724" cy="646331"/>
          </a:xfrm>
          <a:prstGeom prst="rect">
            <a:avLst/>
          </a:prstGeom>
          <a:noFill/>
        </p:spPr>
        <p:txBody>
          <a:bodyPr wrap="square" rtlCol="0">
            <a:spAutoFit/>
          </a:bodyPr>
          <a:lstStyle/>
          <a:p>
            <a:r>
              <a:rPr lang="en-US" sz="3600" dirty="0">
                <a:solidFill>
                  <a:srgbClr val="FF0000"/>
                </a:solidFill>
              </a:rPr>
              <a:t>y</a:t>
            </a:r>
          </a:p>
        </p:txBody>
      </p:sp>
      <p:pic>
        <p:nvPicPr>
          <p:cNvPr id="32" name="Picture 22"/>
          <p:cNvPicPr>
            <a:picLocks noChangeAspect="1" noChangeArrowheads="1"/>
          </p:cNvPicPr>
          <p:nvPr/>
        </p:nvPicPr>
        <p:blipFill>
          <a:blip r:embed="rId8" cstate="print"/>
          <a:srcRect/>
          <a:stretch>
            <a:fillRect/>
          </a:stretch>
        </p:blipFill>
        <p:spPr bwMode="auto">
          <a:xfrm>
            <a:off x="5591175" y="3664977"/>
            <a:ext cx="3538537" cy="3248310"/>
          </a:xfrm>
          <a:prstGeom prst="rect">
            <a:avLst/>
          </a:prstGeom>
          <a:noFill/>
        </p:spPr>
      </p:pic>
      <p:cxnSp>
        <p:nvCxnSpPr>
          <p:cNvPr id="26" name="Straight Connector 25"/>
          <p:cNvCxnSpPr/>
          <p:nvPr/>
        </p:nvCxnSpPr>
        <p:spPr bwMode="auto">
          <a:xfrm>
            <a:off x="4741067" y="4098161"/>
            <a:ext cx="4195763" cy="1693039"/>
          </a:xfrm>
          <a:prstGeom prst="line">
            <a:avLst/>
          </a:prstGeom>
          <a:solidFill>
            <a:schemeClr val="accent1"/>
          </a:solidFill>
          <a:ln w="31750" cap="flat" cmpd="sng" algn="ctr">
            <a:solidFill>
              <a:schemeClr val="tx1"/>
            </a:solidFill>
            <a:prstDash val="dash"/>
            <a:round/>
            <a:headEnd type="none" w="med" len="med"/>
            <a:tailEnd type="none" w="med" len="med"/>
          </a:ln>
          <a:effectLst/>
        </p:spPr>
      </p:cxnSp>
      <p:sp>
        <p:nvSpPr>
          <p:cNvPr id="27" name="TextBox 26"/>
          <p:cNvSpPr txBox="1"/>
          <p:nvPr/>
        </p:nvSpPr>
        <p:spPr>
          <a:xfrm>
            <a:off x="8736805" y="5521214"/>
            <a:ext cx="457200" cy="461665"/>
          </a:xfrm>
          <a:prstGeom prst="rect">
            <a:avLst/>
          </a:prstGeom>
          <a:solidFill>
            <a:srgbClr val="FFFF00"/>
          </a:solidFill>
        </p:spPr>
        <p:txBody>
          <a:bodyPr wrap="square" rtlCol="0">
            <a:spAutoFit/>
          </a:bodyPr>
          <a:lstStyle/>
          <a:p>
            <a:r>
              <a:rPr lang="en-US" sz="2400" dirty="0" smtClean="0">
                <a:solidFill>
                  <a:srgbClr val="000000"/>
                </a:solidFill>
              </a:rPr>
              <a:t>x</a:t>
            </a:r>
            <a:endParaRPr lang="en-US" sz="2400" dirty="0">
              <a:solidFill>
                <a:srgbClr val="000000"/>
              </a:solidFill>
            </a:endParaRPr>
          </a:p>
        </p:txBody>
      </p:sp>
      <p:cxnSp>
        <p:nvCxnSpPr>
          <p:cNvPr id="29" name="Straight Arrow Connector 28"/>
          <p:cNvCxnSpPr/>
          <p:nvPr/>
        </p:nvCxnSpPr>
        <p:spPr bwMode="auto">
          <a:xfrm flipH="1" flipV="1">
            <a:off x="7374731" y="4843571"/>
            <a:ext cx="1047750" cy="743636"/>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cxnSp>
        <p:nvCxnSpPr>
          <p:cNvPr id="46" name="Straight Arrow Connector 45"/>
          <p:cNvCxnSpPr/>
          <p:nvPr/>
        </p:nvCxnSpPr>
        <p:spPr bwMode="auto">
          <a:xfrm flipH="1">
            <a:off x="8131964" y="5621324"/>
            <a:ext cx="302415" cy="656620"/>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sp>
        <p:nvSpPr>
          <p:cNvPr id="41" name="TextBox 40"/>
          <p:cNvSpPr txBox="1"/>
          <p:nvPr/>
        </p:nvSpPr>
        <p:spPr>
          <a:xfrm>
            <a:off x="7986711" y="6277944"/>
            <a:ext cx="355995" cy="461665"/>
          </a:xfrm>
          <a:prstGeom prst="rect">
            <a:avLst/>
          </a:prstGeom>
          <a:noFill/>
        </p:spPr>
        <p:txBody>
          <a:bodyPr wrap="square" rtlCol="0">
            <a:spAutoFit/>
          </a:bodyPr>
          <a:lstStyle/>
          <a:p>
            <a:r>
              <a:rPr lang="en-US" sz="2400" dirty="0" smtClean="0">
                <a:solidFill>
                  <a:srgbClr val="FF0000"/>
                </a:solidFill>
              </a:rPr>
              <a:t>y</a:t>
            </a:r>
            <a:endParaRPr lang="en-US" sz="2400" dirty="0">
              <a:solidFill>
                <a:srgbClr val="FF0000"/>
              </a:solidFill>
            </a:endParaRPr>
          </a:p>
        </p:txBody>
      </p:sp>
      <p:sp>
        <p:nvSpPr>
          <p:cNvPr id="51" name="TextBox 50"/>
          <p:cNvSpPr txBox="1"/>
          <p:nvPr/>
        </p:nvSpPr>
        <p:spPr>
          <a:xfrm>
            <a:off x="7094933" y="4417131"/>
            <a:ext cx="355995" cy="461665"/>
          </a:xfrm>
          <a:prstGeom prst="rect">
            <a:avLst/>
          </a:prstGeom>
          <a:noFill/>
        </p:spPr>
        <p:txBody>
          <a:bodyPr wrap="square" rtlCol="0">
            <a:spAutoFit/>
          </a:bodyPr>
          <a:lstStyle/>
          <a:p>
            <a:r>
              <a:rPr lang="en-US" sz="2400" dirty="0" smtClean="0">
                <a:solidFill>
                  <a:srgbClr val="FF0000"/>
                </a:solidFill>
              </a:rPr>
              <a:t>Z</a:t>
            </a:r>
            <a:endParaRPr lang="en-US" sz="2400" dirty="0">
              <a:solidFill>
                <a:srgbClr val="FF0000"/>
              </a:solidFill>
            </a:endParaRPr>
          </a:p>
        </p:txBody>
      </p:sp>
      <p:sp>
        <p:nvSpPr>
          <p:cNvPr id="44" name="TextBox 43"/>
          <p:cNvSpPr txBox="1"/>
          <p:nvPr/>
        </p:nvSpPr>
        <p:spPr>
          <a:xfrm>
            <a:off x="6448424" y="1430256"/>
            <a:ext cx="361948" cy="584775"/>
          </a:xfrm>
          <a:prstGeom prst="rect">
            <a:avLst/>
          </a:prstGeom>
          <a:noFill/>
        </p:spPr>
        <p:txBody>
          <a:bodyPr wrap="square" rtlCol="0">
            <a:spAutoFit/>
          </a:bodyPr>
          <a:lstStyle/>
          <a:p>
            <a:r>
              <a:rPr lang="en-US" sz="3200" dirty="0" smtClean="0">
                <a:solidFill>
                  <a:srgbClr val="000000"/>
                </a:solidFill>
                <a:sym typeface="Symbol"/>
              </a:rPr>
              <a:t></a:t>
            </a:r>
            <a:endParaRPr lang="en-US" sz="3200" dirty="0">
              <a:solidFill>
                <a:srgbClr val="000000"/>
              </a:solidFill>
            </a:endParaRPr>
          </a:p>
        </p:txBody>
      </p:sp>
      <p:sp>
        <p:nvSpPr>
          <p:cNvPr id="55" name="TextBox 54"/>
          <p:cNvSpPr txBox="1"/>
          <p:nvPr/>
        </p:nvSpPr>
        <p:spPr>
          <a:xfrm>
            <a:off x="6810372" y="4805897"/>
            <a:ext cx="361948" cy="584775"/>
          </a:xfrm>
          <a:prstGeom prst="rect">
            <a:avLst/>
          </a:prstGeom>
          <a:gradFill>
            <a:gsLst>
              <a:gs pos="0">
                <a:schemeClr val="accent1">
                  <a:shade val="30000"/>
                  <a:satMod val="115000"/>
                  <a:alpha val="45000"/>
                </a:schemeClr>
              </a:gs>
              <a:gs pos="50000">
                <a:schemeClr val="accent1">
                  <a:shade val="67500"/>
                  <a:satMod val="115000"/>
                </a:schemeClr>
              </a:gs>
              <a:gs pos="100000">
                <a:schemeClr val="accent1">
                  <a:shade val="100000"/>
                  <a:satMod val="115000"/>
                </a:schemeClr>
              </a:gs>
            </a:gsLst>
            <a:lin ang="5400000" scaled="0"/>
          </a:gradFill>
        </p:spPr>
        <p:txBody>
          <a:bodyPr wrap="square" rtlCol="0">
            <a:spAutoFit/>
          </a:bodyPr>
          <a:lstStyle/>
          <a:p>
            <a:r>
              <a:rPr lang="en-US" sz="3200" dirty="0" smtClean="0">
                <a:solidFill>
                  <a:srgbClr val="000000"/>
                </a:solidFill>
                <a:sym typeface="Symbol"/>
              </a:rPr>
              <a:t></a:t>
            </a:r>
            <a:endParaRPr lang="en-US" sz="3200" dirty="0">
              <a:solidFill>
                <a:srgbClr val="000000"/>
              </a:solidFill>
            </a:endParaRPr>
          </a:p>
        </p:txBody>
      </p:sp>
      <p:sp>
        <p:nvSpPr>
          <p:cNvPr id="56" name="TextBox 55"/>
          <p:cNvSpPr txBox="1"/>
          <p:nvPr/>
        </p:nvSpPr>
        <p:spPr>
          <a:xfrm>
            <a:off x="6036130" y="3984603"/>
            <a:ext cx="361948" cy="584775"/>
          </a:xfrm>
          <a:prstGeom prst="rect">
            <a:avLst/>
          </a:prstGeom>
          <a:solidFill>
            <a:srgbClr val="FFFF00">
              <a:alpha val="75000"/>
            </a:srgbClr>
          </a:solidFill>
        </p:spPr>
        <p:txBody>
          <a:bodyPr wrap="square" rtlCol="0">
            <a:spAutoFit/>
          </a:bodyPr>
          <a:lstStyle/>
          <a:p>
            <a:r>
              <a:rPr lang="en-US" sz="3200" dirty="0" smtClean="0">
                <a:solidFill>
                  <a:srgbClr val="FF0000"/>
                </a:solidFill>
                <a:sym typeface="Symbol"/>
              </a:rPr>
              <a:t></a:t>
            </a:r>
            <a:endParaRPr lang="en-US" sz="3200" dirty="0">
              <a:solidFill>
                <a:srgbClr val="FF0000"/>
              </a:solidFill>
            </a:endParaRPr>
          </a:p>
        </p:txBody>
      </p:sp>
      <p:sp>
        <p:nvSpPr>
          <p:cNvPr id="58" name="TextBox 57"/>
          <p:cNvSpPr txBox="1"/>
          <p:nvPr/>
        </p:nvSpPr>
        <p:spPr>
          <a:xfrm>
            <a:off x="6600824" y="5289132"/>
            <a:ext cx="361948" cy="584775"/>
          </a:xfrm>
          <a:prstGeom prst="rect">
            <a:avLst/>
          </a:prstGeom>
          <a:solidFill>
            <a:srgbClr val="FFFF00">
              <a:alpha val="75000"/>
            </a:srgbClr>
          </a:solidFill>
        </p:spPr>
        <p:txBody>
          <a:bodyPr wrap="square" rtlCol="0">
            <a:spAutoFit/>
          </a:bodyPr>
          <a:lstStyle/>
          <a:p>
            <a:r>
              <a:rPr lang="en-US" sz="3200" dirty="0" smtClean="0">
                <a:solidFill>
                  <a:srgbClr val="FF0000"/>
                </a:solidFill>
                <a:sym typeface="Symbol"/>
              </a:rPr>
              <a:t></a:t>
            </a:r>
            <a:endParaRPr lang="en-US" sz="3200" dirty="0">
              <a:solidFill>
                <a:srgbClr val="FF0000"/>
              </a:solidFill>
            </a:endParaRPr>
          </a:p>
        </p:txBody>
      </p:sp>
      <p:sp>
        <p:nvSpPr>
          <p:cNvPr id="59" name="TextBox 58"/>
          <p:cNvSpPr txBox="1"/>
          <p:nvPr/>
        </p:nvSpPr>
        <p:spPr>
          <a:xfrm>
            <a:off x="1452561" y="2740997"/>
            <a:ext cx="2019300" cy="954107"/>
          </a:xfrm>
          <a:prstGeom prst="rect">
            <a:avLst/>
          </a:prstGeom>
          <a:solidFill>
            <a:srgbClr val="FFFF00"/>
          </a:solidFill>
        </p:spPr>
        <p:txBody>
          <a:bodyPr wrap="square" rtlCol="0">
            <a:spAutoFit/>
          </a:bodyPr>
          <a:lstStyle/>
          <a:p>
            <a:r>
              <a:rPr lang="en-US" sz="2400" dirty="0">
                <a:solidFill>
                  <a:srgbClr val="000000"/>
                </a:solidFill>
              </a:rPr>
              <a:t>2</a:t>
            </a:r>
            <a:r>
              <a:rPr lang="en-US" sz="2400" dirty="0" smtClean="0">
                <a:solidFill>
                  <a:srgbClr val="000000"/>
                </a:solidFill>
              </a:rPr>
              <a:t> leftover </a:t>
            </a:r>
            <a:r>
              <a:rPr lang="en-US" sz="3200" dirty="0" err="1" smtClean="0">
                <a:solidFill>
                  <a:srgbClr val="FF0000"/>
                </a:solidFill>
              </a:rPr>
              <a:t>p</a:t>
            </a:r>
            <a:r>
              <a:rPr lang="en-US" sz="3200" baseline="-25000" dirty="0" err="1" smtClean="0">
                <a:solidFill>
                  <a:srgbClr val="FF0000"/>
                </a:solidFill>
              </a:rPr>
              <a:t>z</a:t>
            </a:r>
            <a:r>
              <a:rPr lang="en-US" sz="2400" dirty="0" smtClean="0">
                <a:solidFill>
                  <a:srgbClr val="000000"/>
                </a:solidFill>
              </a:rPr>
              <a:t> on each C</a:t>
            </a:r>
            <a:endParaRPr lang="en-US" sz="2400" dirty="0">
              <a:solidFill>
                <a:srgbClr val="000000"/>
              </a:solidFill>
            </a:endParaRPr>
          </a:p>
        </p:txBody>
      </p:sp>
    </p:spTree>
    <p:extLst>
      <p:ext uri="{BB962C8B-B14F-4D97-AF65-F5344CB8AC3E}">
        <p14:creationId xmlns:p14="http://schemas.microsoft.com/office/powerpoint/2010/main" val="376954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65"/>
                                        </p:tgtEl>
                                        <p:attrNameLst>
                                          <p:attrName>style.visibility</p:attrName>
                                        </p:attrNameLst>
                                      </p:cBhvr>
                                      <p:to>
                                        <p:strVal val="visible"/>
                                      </p:to>
                                    </p:set>
                                    <p:animEffect transition="in" filter="fade">
                                      <p:cBhvr>
                                        <p:cTn id="12" dur="500"/>
                                        <p:tgtEl>
                                          <p:spTgt spid="491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9159"/>
                                        </p:tgtEl>
                                        <p:attrNameLst>
                                          <p:attrName>style.visibility</p:attrName>
                                        </p:attrNameLst>
                                      </p:cBhvr>
                                      <p:to>
                                        <p:strVal val="visible"/>
                                      </p:to>
                                    </p:set>
                                    <p:animEffect transition="in" filter="fade">
                                      <p:cBhvr>
                                        <p:cTn id="51" dur="500"/>
                                        <p:tgtEl>
                                          <p:spTgt spid="4915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par>
                                <p:cTn id="88" presetID="10" presetClass="entr" presetSubtype="0"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500"/>
                                        <p:tgtEl>
                                          <p:spTgt spid="5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6" grpId="0"/>
      <p:bldP spid="7" grpId="0"/>
      <p:bldP spid="8" grpId="0"/>
      <p:bldP spid="20" grpId="0"/>
      <p:bldP spid="21" grpId="0" animBg="1"/>
      <p:bldP spid="23" grpId="0"/>
      <p:bldP spid="31" grpId="0"/>
      <p:bldP spid="27" grpId="0" animBg="1"/>
      <p:bldP spid="41" grpId="0"/>
      <p:bldP spid="51" grpId="0"/>
      <p:bldP spid="44" grpId="0"/>
      <p:bldP spid="55" grpId="0" animBg="1"/>
      <p:bldP spid="56" grpId="0" animBg="1"/>
      <p:bldP spid="58" grpId="0" animBg="1"/>
      <p:bldP spid="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233" y="0"/>
            <a:ext cx="4313533" cy="6858000"/>
          </a:xfrm>
          <a:prstGeom prst="rect">
            <a:avLst/>
          </a:prstGeom>
        </p:spPr>
      </p:pic>
    </p:spTree>
    <p:extLst>
      <p:ext uri="{BB962C8B-B14F-4D97-AF65-F5344CB8AC3E}">
        <p14:creationId xmlns:p14="http://schemas.microsoft.com/office/powerpoint/2010/main" val="1081815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609600"/>
            <a:ext cx="8458200" cy="584775"/>
          </a:xfrm>
          <a:prstGeom prst="rect">
            <a:avLst/>
          </a:prstGeom>
          <a:noFill/>
        </p:spPr>
        <p:txBody>
          <a:bodyPr wrap="square" rtlCol="0">
            <a:spAutoFit/>
          </a:bodyPr>
          <a:lstStyle/>
          <a:p>
            <a:r>
              <a:rPr lang="en-US" sz="3200" dirty="0" smtClean="0"/>
              <a:t>What happens when CO is ~ 300-400 </a:t>
            </a:r>
            <a:r>
              <a:rPr lang="en-US" sz="3200" dirty="0" err="1" smtClean="0"/>
              <a:t>ppm</a:t>
            </a:r>
            <a:r>
              <a:rPr lang="en-US" sz="3200" dirty="0" smtClean="0"/>
              <a:t> </a:t>
            </a:r>
            <a:endParaRPr lang="en-US" sz="3200" dirty="0"/>
          </a:p>
        </p:txBody>
      </p:sp>
      <p:sp>
        <p:nvSpPr>
          <p:cNvPr id="4" name="TextBox 3"/>
          <p:cNvSpPr txBox="1"/>
          <p:nvPr/>
        </p:nvSpPr>
        <p:spPr>
          <a:xfrm>
            <a:off x="533400" y="1371600"/>
            <a:ext cx="6324600" cy="584775"/>
          </a:xfrm>
          <a:prstGeom prst="rect">
            <a:avLst/>
          </a:prstGeom>
          <a:noFill/>
        </p:spPr>
        <p:txBody>
          <a:bodyPr wrap="square" rtlCol="0">
            <a:spAutoFit/>
          </a:bodyPr>
          <a:lstStyle/>
          <a:p>
            <a:r>
              <a:rPr lang="en-US" sz="3200" dirty="0" smtClean="0">
                <a:solidFill>
                  <a:srgbClr val="00B050"/>
                </a:solidFill>
                <a:sym typeface="Wingdings" pitchFamily="2" charset="2"/>
              </a:rPr>
              <a:t>Heme</a:t>
            </a:r>
            <a:r>
              <a:rPr lang="en-US" sz="3200" dirty="0" smtClean="0">
                <a:sym typeface="Wingdings" pitchFamily="2" charset="2"/>
              </a:rPr>
              <a:t>-O</a:t>
            </a:r>
            <a:r>
              <a:rPr lang="en-US" sz="3200" baseline="-25000" dirty="0" smtClean="0">
                <a:sym typeface="Wingdings" pitchFamily="2" charset="2"/>
              </a:rPr>
              <a:t>2</a:t>
            </a:r>
            <a:r>
              <a:rPr lang="en-US" sz="3200" dirty="0" smtClean="0">
                <a:sym typeface="Wingdings" pitchFamily="2" charset="2"/>
              </a:rPr>
              <a:t> + CO  </a:t>
            </a:r>
            <a:r>
              <a:rPr lang="en-US" sz="3200" dirty="0" err="1" smtClean="0">
                <a:solidFill>
                  <a:srgbClr val="00B050"/>
                </a:solidFill>
                <a:sym typeface="Wingdings" pitchFamily="2" charset="2"/>
              </a:rPr>
              <a:t>Heme</a:t>
            </a:r>
            <a:r>
              <a:rPr lang="en-US" sz="3200" dirty="0" smtClean="0">
                <a:sym typeface="Wingdings" pitchFamily="2" charset="2"/>
              </a:rPr>
              <a:t>-CO + O</a:t>
            </a:r>
            <a:r>
              <a:rPr lang="en-US" sz="3200" baseline="-25000" dirty="0" smtClean="0">
                <a:sym typeface="Wingdings" pitchFamily="2" charset="2"/>
              </a:rPr>
              <a:t>2</a:t>
            </a:r>
            <a:endParaRPr lang="en-US" sz="3200" baseline="-25000" dirty="0"/>
          </a:p>
        </p:txBody>
      </p:sp>
      <p:sp>
        <p:nvSpPr>
          <p:cNvPr id="6" name="TextBox 5"/>
          <p:cNvSpPr txBox="1"/>
          <p:nvPr/>
        </p:nvSpPr>
        <p:spPr>
          <a:xfrm>
            <a:off x="609600" y="2209800"/>
            <a:ext cx="2895600" cy="584775"/>
          </a:xfrm>
          <a:prstGeom prst="rect">
            <a:avLst/>
          </a:prstGeom>
          <a:noFill/>
        </p:spPr>
        <p:txBody>
          <a:bodyPr wrap="square" rtlCol="0">
            <a:spAutoFit/>
          </a:bodyPr>
          <a:lstStyle/>
          <a:p>
            <a:r>
              <a:rPr lang="en-US" sz="3200" dirty="0" err="1" smtClean="0">
                <a:solidFill>
                  <a:srgbClr val="00B050"/>
                </a:solidFill>
                <a:sym typeface="Wingdings" pitchFamily="2" charset="2"/>
              </a:rPr>
              <a:t>Heme</a:t>
            </a:r>
            <a:r>
              <a:rPr lang="en-US" sz="3200" dirty="0" smtClean="0">
                <a:sym typeface="Wingdings" pitchFamily="2" charset="2"/>
              </a:rPr>
              <a:t>-CO</a:t>
            </a:r>
            <a:endParaRPr lang="en-US" sz="3200" dirty="0"/>
          </a:p>
        </p:txBody>
      </p:sp>
      <p:cxnSp>
        <p:nvCxnSpPr>
          <p:cNvPr id="10" name="Straight Arrow Connector 9"/>
          <p:cNvCxnSpPr/>
          <p:nvPr/>
        </p:nvCxnSpPr>
        <p:spPr>
          <a:xfrm>
            <a:off x="2667000" y="2514600"/>
            <a:ext cx="1600200" cy="0"/>
          </a:xfrm>
          <a:prstGeom prst="straightConnector1">
            <a:avLst/>
          </a:prstGeom>
          <a:ln w="603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971800" y="2209800"/>
            <a:ext cx="533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95600" y="2209800"/>
            <a:ext cx="533400" cy="685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43400" y="2362200"/>
            <a:ext cx="2590800" cy="584775"/>
          </a:xfrm>
          <a:prstGeom prst="rect">
            <a:avLst/>
          </a:prstGeom>
          <a:noFill/>
        </p:spPr>
        <p:txBody>
          <a:bodyPr wrap="square" rtlCol="0">
            <a:spAutoFit/>
          </a:bodyPr>
          <a:lstStyle/>
          <a:p>
            <a:r>
              <a:rPr lang="en-US" sz="3200" dirty="0" err="1" smtClean="0">
                <a:solidFill>
                  <a:srgbClr val="00B050"/>
                </a:solidFill>
                <a:sym typeface="Wingdings" pitchFamily="2" charset="2"/>
              </a:rPr>
              <a:t>Heme</a:t>
            </a:r>
            <a:r>
              <a:rPr lang="en-US" sz="3200" dirty="0" smtClean="0">
                <a:solidFill>
                  <a:srgbClr val="00B050"/>
                </a:solidFill>
                <a:sym typeface="Wingdings" pitchFamily="2" charset="2"/>
              </a:rPr>
              <a:t> </a:t>
            </a:r>
            <a:r>
              <a:rPr lang="en-US" sz="3200" dirty="0" smtClean="0">
                <a:sym typeface="Wingdings" pitchFamily="2" charset="2"/>
              </a:rPr>
              <a:t>+</a:t>
            </a:r>
            <a:r>
              <a:rPr lang="en-US" sz="3200" dirty="0">
                <a:sym typeface="Wingdings" pitchFamily="2" charset="2"/>
              </a:rPr>
              <a:t>C</a:t>
            </a:r>
            <a:r>
              <a:rPr lang="en-US" sz="3200" dirty="0" smtClean="0">
                <a:sym typeface="Wingdings" pitchFamily="2" charset="2"/>
              </a:rPr>
              <a:t>O</a:t>
            </a:r>
            <a:endParaRPr lang="en-US" sz="3200" dirty="0"/>
          </a:p>
        </p:txBody>
      </p:sp>
      <p:sp>
        <p:nvSpPr>
          <p:cNvPr id="17" name="TextBox 16"/>
          <p:cNvSpPr txBox="1"/>
          <p:nvPr/>
        </p:nvSpPr>
        <p:spPr>
          <a:xfrm>
            <a:off x="6477000" y="1295400"/>
            <a:ext cx="2362200" cy="954107"/>
          </a:xfrm>
          <a:prstGeom prst="rect">
            <a:avLst/>
          </a:prstGeom>
          <a:solidFill>
            <a:srgbClr val="FFFF00"/>
          </a:solidFill>
        </p:spPr>
        <p:txBody>
          <a:bodyPr wrap="square" rtlCol="0">
            <a:spAutoFit/>
          </a:bodyPr>
          <a:lstStyle/>
          <a:p>
            <a:r>
              <a:rPr lang="en-US" sz="2800" dirty="0" smtClean="0"/>
              <a:t>CO displaces O</a:t>
            </a:r>
            <a:r>
              <a:rPr lang="en-US" sz="2800" baseline="-25000" dirty="0" smtClean="0"/>
              <a:t>2</a:t>
            </a:r>
            <a:r>
              <a:rPr lang="en-US" sz="2800" dirty="0" smtClean="0"/>
              <a:t> from </a:t>
            </a:r>
            <a:r>
              <a:rPr lang="en-US" sz="2800" dirty="0" err="1" smtClean="0">
                <a:solidFill>
                  <a:srgbClr val="00B050"/>
                </a:solidFill>
              </a:rPr>
              <a:t>heme</a:t>
            </a:r>
            <a:endParaRPr lang="en-US" sz="2800" dirty="0">
              <a:solidFill>
                <a:srgbClr val="00B050"/>
              </a:solidFill>
            </a:endParaRPr>
          </a:p>
        </p:txBody>
      </p:sp>
      <p:sp>
        <p:nvSpPr>
          <p:cNvPr id="18" name="TextBox 17"/>
          <p:cNvSpPr txBox="1"/>
          <p:nvPr/>
        </p:nvSpPr>
        <p:spPr>
          <a:xfrm>
            <a:off x="6477000" y="2286000"/>
            <a:ext cx="2362200" cy="1384995"/>
          </a:xfrm>
          <a:prstGeom prst="rect">
            <a:avLst/>
          </a:prstGeom>
          <a:solidFill>
            <a:srgbClr val="FFFF00"/>
          </a:solidFill>
        </p:spPr>
        <p:txBody>
          <a:bodyPr wrap="square" rtlCol="0">
            <a:spAutoFit/>
          </a:bodyPr>
          <a:lstStyle/>
          <a:p>
            <a:r>
              <a:rPr lang="en-US" sz="2800" dirty="0" smtClean="0"/>
              <a:t>CO lets go of </a:t>
            </a:r>
            <a:r>
              <a:rPr lang="en-US" sz="2800" dirty="0" err="1" smtClean="0">
                <a:solidFill>
                  <a:srgbClr val="00B050"/>
                </a:solidFill>
              </a:rPr>
              <a:t>heme</a:t>
            </a:r>
            <a:r>
              <a:rPr lang="en-US" sz="2800" dirty="0" smtClean="0"/>
              <a:t> only slowly </a:t>
            </a:r>
            <a:endParaRPr lang="en-US" sz="2800" dirty="0"/>
          </a:p>
        </p:txBody>
      </p:sp>
      <p:sp>
        <p:nvSpPr>
          <p:cNvPr id="14" name="TextBox 13"/>
          <p:cNvSpPr txBox="1"/>
          <p:nvPr/>
        </p:nvSpPr>
        <p:spPr>
          <a:xfrm>
            <a:off x="228600" y="3124200"/>
            <a:ext cx="6172200" cy="1077218"/>
          </a:xfrm>
          <a:prstGeom prst="rect">
            <a:avLst/>
          </a:prstGeom>
          <a:noFill/>
        </p:spPr>
        <p:txBody>
          <a:bodyPr wrap="square" rtlCol="0">
            <a:spAutoFit/>
          </a:bodyPr>
          <a:lstStyle/>
          <a:p>
            <a:r>
              <a:rPr lang="en-US" sz="3200" dirty="0" smtClean="0"/>
              <a:t>15 minutes to suffocation and death…formal charges can kill !</a:t>
            </a:r>
            <a:endParaRPr lang="en-US" sz="3200" dirty="0"/>
          </a:p>
        </p:txBody>
      </p:sp>
      <p:pic>
        <p:nvPicPr>
          <p:cNvPr id="50178" name="Picture 2" descr="Image result for dead cat"/>
          <p:cNvPicPr>
            <a:picLocks noChangeAspect="1" noChangeArrowheads="1"/>
          </p:cNvPicPr>
          <p:nvPr/>
        </p:nvPicPr>
        <p:blipFill>
          <a:blip r:embed="rId2" cstate="print"/>
          <a:srcRect/>
          <a:stretch>
            <a:fillRect/>
          </a:stretch>
        </p:blipFill>
        <p:spPr bwMode="auto">
          <a:xfrm>
            <a:off x="5029200" y="4142231"/>
            <a:ext cx="4114800" cy="27157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9"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50178"/>
                                        </p:tgtEl>
                                        <p:attrNameLst>
                                          <p:attrName>style.visibility</p:attrName>
                                        </p:attrNameLst>
                                      </p:cBhvr>
                                      <p:to>
                                        <p:strVal val="visible"/>
                                      </p:to>
                                    </p:set>
                                    <p:animEffect transition="in" filter="dissolve">
                                      <p:cBhvr>
                                        <p:cTn id="44"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animBg="1"/>
      <p:bldP spid="18"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233" y="0"/>
            <a:ext cx="4313533" cy="6858000"/>
          </a:xfrm>
          <a:prstGeom prst="rect">
            <a:avLst/>
          </a:prstGeom>
        </p:spPr>
      </p:pic>
    </p:spTree>
    <p:extLst>
      <p:ext uri="{BB962C8B-B14F-4D97-AF65-F5344CB8AC3E}">
        <p14:creationId xmlns:p14="http://schemas.microsoft.com/office/powerpoint/2010/main" val="12472968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en-US" sz="2800" b="1" dirty="0" smtClean="0"/>
              <a:t>How Pauling’s model `fixes’ the problems with Lewis model</a:t>
            </a:r>
            <a:endParaRPr lang="en-US" sz="2800" b="1" dirty="0"/>
          </a:p>
        </p:txBody>
      </p:sp>
      <p:sp>
        <p:nvSpPr>
          <p:cNvPr id="7" name="TextBox 6"/>
          <p:cNvSpPr txBox="1"/>
          <p:nvPr/>
        </p:nvSpPr>
        <p:spPr>
          <a:xfrm>
            <a:off x="63500" y="2590800"/>
            <a:ext cx="9017000" cy="4247317"/>
          </a:xfrm>
          <a:prstGeom prst="rect">
            <a:avLst/>
          </a:prstGeom>
          <a:noFill/>
        </p:spPr>
        <p:txBody>
          <a:bodyPr wrap="square" rtlCol="0">
            <a:spAutoFit/>
          </a:bodyPr>
          <a:lstStyle/>
          <a:p>
            <a:r>
              <a:rPr lang="en-US" sz="2700" dirty="0" smtClean="0">
                <a:solidFill>
                  <a:srgbClr val="FF0000"/>
                </a:solidFill>
              </a:rPr>
              <a:t>Atomic </a:t>
            </a:r>
            <a:r>
              <a:rPr lang="en-US" sz="2700" dirty="0" err="1" smtClean="0">
                <a:solidFill>
                  <a:srgbClr val="FF0000"/>
                </a:solidFill>
              </a:rPr>
              <a:t>orbitals</a:t>
            </a:r>
            <a:r>
              <a:rPr lang="en-US" sz="2700" dirty="0" smtClean="0">
                <a:solidFill>
                  <a:srgbClr val="FF0000"/>
                </a:solidFill>
              </a:rPr>
              <a:t>  </a:t>
            </a:r>
            <a:r>
              <a:rPr lang="en-US" sz="2700" dirty="0" smtClean="0">
                <a:solidFill>
                  <a:srgbClr val="000000"/>
                </a:solidFill>
              </a:rPr>
              <a:t>(</a:t>
            </a:r>
            <a:r>
              <a:rPr lang="en-US" sz="2700" dirty="0" smtClean="0">
                <a:solidFill>
                  <a:srgbClr val="FF0000"/>
                </a:solidFill>
              </a:rPr>
              <a:t>AO</a:t>
            </a:r>
            <a:r>
              <a:rPr lang="en-US" sz="2700" dirty="0" smtClean="0">
                <a:solidFill>
                  <a:srgbClr val="000000"/>
                </a:solidFill>
              </a:rPr>
              <a:t>)  `reorganize’ (hybridize) when individual atoms approach each other such that the number of `links’ predicted by the Lewis model = the number of s, p (and d and f) </a:t>
            </a:r>
            <a:r>
              <a:rPr lang="en-US" sz="2700" dirty="0" err="1" smtClean="0">
                <a:solidFill>
                  <a:srgbClr val="000000"/>
                </a:solidFill>
              </a:rPr>
              <a:t>orbitals</a:t>
            </a:r>
            <a:r>
              <a:rPr lang="en-US" sz="2700" dirty="0" smtClean="0">
                <a:solidFill>
                  <a:srgbClr val="000000"/>
                </a:solidFill>
              </a:rPr>
              <a:t> combined in the reorganization.  The `hybrid’ combinations are called </a:t>
            </a:r>
            <a:r>
              <a:rPr lang="en-US" sz="2700" dirty="0" smtClean="0">
                <a:solidFill>
                  <a:srgbClr val="002060"/>
                </a:solidFill>
              </a:rPr>
              <a:t>Linear Combinations of Atomic </a:t>
            </a:r>
            <a:r>
              <a:rPr lang="en-US" sz="2700" dirty="0" err="1" smtClean="0">
                <a:solidFill>
                  <a:srgbClr val="002060"/>
                </a:solidFill>
              </a:rPr>
              <a:t>Orbitals</a:t>
            </a:r>
            <a:r>
              <a:rPr lang="en-US" sz="2700" dirty="0" smtClean="0">
                <a:solidFill>
                  <a:srgbClr val="002060"/>
                </a:solidFill>
              </a:rPr>
              <a:t> (LCAO</a:t>
            </a:r>
            <a:r>
              <a:rPr lang="en-US" sz="2700" dirty="0" smtClean="0">
                <a:solidFill>
                  <a:srgbClr val="000000"/>
                </a:solidFill>
              </a:rPr>
              <a:t>). The `lobes’ in  </a:t>
            </a:r>
            <a:r>
              <a:rPr lang="en-US" sz="2700" dirty="0" smtClean="0">
                <a:solidFill>
                  <a:srgbClr val="002060"/>
                </a:solidFill>
              </a:rPr>
              <a:t>LCAO  on individual atoms </a:t>
            </a:r>
            <a:r>
              <a:rPr lang="en-US" sz="2700" dirty="0" smtClean="0">
                <a:solidFill>
                  <a:srgbClr val="000000"/>
                </a:solidFill>
              </a:rPr>
              <a:t>overlap and share two electrons between the atoms  in a `</a:t>
            </a:r>
            <a:r>
              <a:rPr lang="en-US" sz="2700" dirty="0" smtClean="0">
                <a:solidFill>
                  <a:srgbClr val="002060"/>
                </a:solidFill>
              </a:rPr>
              <a:t>sigma</a:t>
            </a:r>
            <a:r>
              <a:rPr lang="en-US" sz="2700" dirty="0" smtClean="0">
                <a:solidFill>
                  <a:srgbClr val="000000"/>
                </a:solidFill>
              </a:rPr>
              <a:t>’  bond (often called a `valence’ or  structural linkage bond.)</a:t>
            </a:r>
            <a:endParaRPr lang="en-US" sz="2700" dirty="0">
              <a:solidFill>
                <a:srgbClr val="00000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468437"/>
            <a:ext cx="901700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3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90500" y="150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7" name="TextBox 6"/>
          <p:cNvSpPr txBox="1"/>
          <p:nvPr/>
        </p:nvSpPr>
        <p:spPr>
          <a:xfrm>
            <a:off x="304800" y="2634228"/>
            <a:ext cx="8686800" cy="3831818"/>
          </a:xfrm>
          <a:prstGeom prst="rect">
            <a:avLst/>
          </a:prstGeom>
          <a:noFill/>
        </p:spPr>
        <p:txBody>
          <a:bodyPr wrap="square" rtlCol="0">
            <a:spAutoFit/>
          </a:bodyPr>
          <a:lstStyle/>
          <a:p>
            <a:r>
              <a:rPr lang="en-US" sz="2400" dirty="0" smtClean="0">
                <a:solidFill>
                  <a:srgbClr val="000000"/>
                </a:solidFill>
              </a:rPr>
              <a:t>`</a:t>
            </a:r>
            <a:r>
              <a:rPr lang="en-US" sz="2700" dirty="0" smtClean="0">
                <a:solidFill>
                  <a:srgbClr val="000000"/>
                </a:solidFill>
              </a:rPr>
              <a:t>pi’  bonds are far less stable and far more reactive than sigma bonds. (Further out, softer, not between atoms but above and below)  Ethane is held together by just `sigma bonds and is thus not very reactive.</a:t>
            </a:r>
          </a:p>
          <a:p>
            <a:endParaRPr lang="en-US" sz="2700" dirty="0" smtClean="0">
              <a:solidFill>
                <a:srgbClr val="000000"/>
              </a:solidFill>
            </a:endParaRPr>
          </a:p>
          <a:p>
            <a:r>
              <a:rPr lang="en-US" sz="2700" dirty="0" smtClean="0">
                <a:solidFill>
                  <a:srgbClr val="000000"/>
                </a:solidFill>
              </a:rPr>
              <a:t>Both ethylene and acetylene have pi bonds which are easily reacted. That acetylene is more reactive thane ethylene results because </a:t>
            </a:r>
            <a:r>
              <a:rPr lang="en-US" sz="2700" smtClean="0">
                <a:solidFill>
                  <a:srgbClr val="000000"/>
                </a:solidFill>
              </a:rPr>
              <a:t>it has 2 </a:t>
            </a:r>
            <a:r>
              <a:rPr lang="en-US" sz="2700" dirty="0" smtClean="0">
                <a:solidFill>
                  <a:srgbClr val="000000"/>
                </a:solidFill>
              </a:rPr>
              <a:t>pi bonds while ethylene has only 1 pi bond</a:t>
            </a:r>
            <a:endParaRPr lang="en-US" sz="2700" dirty="0">
              <a:solidFill>
                <a:srgbClr val="000000"/>
              </a:solidFill>
            </a:endParaRPr>
          </a:p>
        </p:txBody>
      </p:sp>
      <p:sp>
        <p:nvSpPr>
          <p:cNvPr id="5" name="TextBox 4"/>
          <p:cNvSpPr txBox="1"/>
          <p:nvPr/>
        </p:nvSpPr>
        <p:spPr>
          <a:xfrm>
            <a:off x="138112" y="1295400"/>
            <a:ext cx="8686800" cy="1338828"/>
          </a:xfrm>
          <a:prstGeom prst="rect">
            <a:avLst/>
          </a:prstGeom>
          <a:solidFill>
            <a:srgbClr val="FFFF00"/>
          </a:solidFill>
        </p:spPr>
        <p:txBody>
          <a:bodyPr wrap="square" rtlCol="0">
            <a:spAutoFit/>
          </a:bodyPr>
          <a:lstStyle/>
          <a:p>
            <a:pPr marL="457200" indent="-457200"/>
            <a:r>
              <a:rPr lang="en-US" sz="2400" dirty="0">
                <a:solidFill>
                  <a:srgbClr val="FF0000"/>
                </a:solidFill>
              </a:rPr>
              <a:t>2</a:t>
            </a:r>
            <a:r>
              <a:rPr lang="en-US" sz="2400" dirty="0" smtClean="0">
                <a:solidFill>
                  <a:srgbClr val="FF0000"/>
                </a:solidFill>
              </a:rPr>
              <a:t>.  </a:t>
            </a:r>
            <a:r>
              <a:rPr lang="en-US" sz="2700" dirty="0" smtClean="0">
                <a:solidFill>
                  <a:srgbClr val="FF0000"/>
                </a:solidFill>
              </a:rPr>
              <a:t>How does octet model account for the observed reactivity trend of ethane </a:t>
            </a:r>
            <a:r>
              <a:rPr lang="en-US" sz="2700" dirty="0" err="1" smtClean="0">
                <a:solidFill>
                  <a:srgbClr val="FF0000"/>
                </a:solidFill>
              </a:rPr>
              <a:t>vs</a:t>
            </a:r>
            <a:r>
              <a:rPr lang="en-US" sz="2700" dirty="0" smtClean="0">
                <a:solidFill>
                  <a:srgbClr val="FF0000"/>
                </a:solidFill>
              </a:rPr>
              <a:t> </a:t>
            </a:r>
            <a:r>
              <a:rPr lang="en-US" sz="2700" dirty="0" err="1" smtClean="0">
                <a:solidFill>
                  <a:srgbClr val="FF0000"/>
                </a:solidFill>
              </a:rPr>
              <a:t>ethene</a:t>
            </a:r>
            <a:r>
              <a:rPr lang="en-US" sz="2700" dirty="0" smtClean="0">
                <a:solidFill>
                  <a:srgbClr val="FF0000"/>
                </a:solidFill>
              </a:rPr>
              <a:t> </a:t>
            </a:r>
            <a:r>
              <a:rPr lang="en-US" sz="2700" dirty="0" err="1" smtClean="0">
                <a:solidFill>
                  <a:srgbClr val="FF0000"/>
                </a:solidFill>
              </a:rPr>
              <a:t>vs</a:t>
            </a:r>
            <a:r>
              <a:rPr lang="en-US" sz="2700" dirty="0" smtClean="0">
                <a:solidFill>
                  <a:srgbClr val="FF0000"/>
                </a:solidFill>
              </a:rPr>
              <a:t> </a:t>
            </a:r>
            <a:r>
              <a:rPr lang="en-US" sz="2700" dirty="0" err="1" smtClean="0">
                <a:solidFill>
                  <a:srgbClr val="FF0000"/>
                </a:solidFill>
              </a:rPr>
              <a:t>ethyne</a:t>
            </a:r>
            <a:r>
              <a:rPr lang="en-US" sz="2700" dirty="0" smtClean="0">
                <a:solidFill>
                  <a:srgbClr val="FF0000"/>
                </a:solidFill>
              </a:rPr>
              <a:t> with halogens and ozone ?</a:t>
            </a:r>
            <a:r>
              <a:rPr lang="en-US" sz="2700" baseline="30000" dirty="0" smtClean="0">
                <a:solidFill>
                  <a:srgbClr val="FF0000"/>
                </a:solidFill>
              </a:rPr>
              <a:t> </a:t>
            </a:r>
          </a:p>
        </p:txBody>
      </p:sp>
    </p:spTree>
    <p:extLst>
      <p:ext uri="{BB962C8B-B14F-4D97-AF65-F5344CB8AC3E}">
        <p14:creationId xmlns:p14="http://schemas.microsoft.com/office/powerpoint/2010/main" val="316104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5" name="TextBox 4"/>
          <p:cNvSpPr txBox="1"/>
          <p:nvPr/>
        </p:nvSpPr>
        <p:spPr>
          <a:xfrm>
            <a:off x="1295399" y="3200400"/>
            <a:ext cx="7162800" cy="2169825"/>
          </a:xfrm>
          <a:prstGeom prst="rect">
            <a:avLst/>
          </a:prstGeom>
          <a:noFill/>
        </p:spPr>
        <p:txBody>
          <a:bodyPr wrap="square" rtlCol="0">
            <a:spAutoFit/>
          </a:bodyPr>
          <a:lstStyle/>
          <a:p>
            <a:r>
              <a:rPr lang="en-US" sz="2700" dirty="0" smtClean="0">
                <a:solidFill>
                  <a:srgbClr val="000000"/>
                </a:solidFill>
              </a:rPr>
              <a:t>The pi bonds occupy space above and below the sigma bond and thus do not crowd them. The two pi bonds are also on different and perpendicularly aligned planes to minimize pi-pi crowding. </a:t>
            </a:r>
            <a:endParaRPr lang="en-US" sz="2700" dirty="0">
              <a:solidFill>
                <a:srgbClr val="000000"/>
              </a:solidFill>
            </a:endParaRPr>
          </a:p>
        </p:txBody>
      </p:sp>
      <p:sp>
        <p:nvSpPr>
          <p:cNvPr id="3" name="TextBox 2"/>
          <p:cNvSpPr txBox="1"/>
          <p:nvPr/>
        </p:nvSpPr>
        <p:spPr>
          <a:xfrm>
            <a:off x="609600" y="1981200"/>
            <a:ext cx="8534399" cy="954107"/>
          </a:xfrm>
          <a:prstGeom prst="rect">
            <a:avLst/>
          </a:prstGeom>
          <a:solidFill>
            <a:srgbClr val="FFFF00"/>
          </a:solidFill>
        </p:spPr>
        <p:txBody>
          <a:bodyPr wrap="square" rtlCol="0">
            <a:spAutoFit/>
          </a:bodyPr>
          <a:lstStyle/>
          <a:p>
            <a:r>
              <a:rPr lang="en-US" sz="2800" dirty="0" smtClean="0"/>
              <a:t>3</a:t>
            </a:r>
            <a:r>
              <a:rPr lang="en-US" sz="2800" dirty="0" smtClean="0">
                <a:solidFill>
                  <a:srgbClr val="FF0000"/>
                </a:solidFill>
              </a:rPr>
              <a:t>. How can you get all those electrons between </a:t>
            </a:r>
          </a:p>
          <a:p>
            <a:r>
              <a:rPr lang="en-US" sz="2800" dirty="0">
                <a:solidFill>
                  <a:srgbClr val="FF0000"/>
                </a:solidFill>
              </a:rPr>
              <a:t> </a:t>
            </a:r>
            <a:r>
              <a:rPr lang="en-US" sz="2800" dirty="0" smtClean="0">
                <a:solidFill>
                  <a:srgbClr val="FF0000"/>
                </a:solidFill>
              </a:rPr>
              <a:t>   carbons in double and triple bonds ? Don’t they repel ?</a:t>
            </a:r>
            <a:endParaRPr lang="en-US" sz="2800" dirty="0">
              <a:solidFill>
                <a:srgbClr val="FF0000"/>
              </a:solidFill>
            </a:endParaRPr>
          </a:p>
        </p:txBody>
      </p:sp>
    </p:spTree>
    <p:extLst>
      <p:ext uri="{BB962C8B-B14F-4D97-AF65-F5344CB8AC3E}">
        <p14:creationId xmlns:p14="http://schemas.microsoft.com/office/powerpoint/2010/main" val="90460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2214503"/>
            <a:ext cx="8356600" cy="3886200"/>
          </a:xfrm>
          <a:prstGeom prst="rect">
            <a:avLst/>
          </a:prstGeom>
        </p:spPr>
      </p:pic>
      <p:sp>
        <p:nvSpPr>
          <p:cNvPr id="3" name="TextBox 2"/>
          <p:cNvSpPr txBox="1"/>
          <p:nvPr/>
        </p:nvSpPr>
        <p:spPr>
          <a:xfrm>
            <a:off x="228600" y="152400"/>
            <a:ext cx="8915400" cy="2062103"/>
          </a:xfrm>
          <a:prstGeom prst="rect">
            <a:avLst/>
          </a:prstGeom>
          <a:noFill/>
        </p:spPr>
        <p:txBody>
          <a:bodyPr wrap="square" rtlCol="0">
            <a:spAutoFit/>
          </a:bodyPr>
          <a:lstStyle/>
          <a:p>
            <a:r>
              <a:rPr lang="en-US" sz="3200" dirty="0" err="1" smtClean="0"/>
              <a:t>Electronegativity</a:t>
            </a:r>
            <a:r>
              <a:rPr lang="en-US" sz="3200" dirty="0" smtClean="0"/>
              <a:t> (</a:t>
            </a:r>
            <a:r>
              <a:rPr lang="en-US" sz="3200" dirty="0" smtClean="0">
                <a:solidFill>
                  <a:srgbClr val="FF0000"/>
                </a:solidFill>
                <a:sym typeface="Symbol"/>
              </a:rPr>
              <a:t></a:t>
            </a:r>
            <a:r>
              <a:rPr lang="en-US" sz="3200" dirty="0" smtClean="0">
                <a:sym typeface="Symbol"/>
              </a:rPr>
              <a:t>) </a:t>
            </a:r>
            <a:r>
              <a:rPr lang="en-US" sz="3200" dirty="0" smtClean="0"/>
              <a:t>is a measure of how badly a given element wants to steal electrons from its neighbors. It guides predictions for dipole directions</a:t>
            </a:r>
          </a:p>
          <a:p>
            <a:r>
              <a:rPr lang="en-US" sz="3200" dirty="0" smtClean="0"/>
              <a:t>(CH</a:t>
            </a:r>
            <a:r>
              <a:rPr lang="en-US" sz="3200" baseline="-25000" dirty="0" smtClean="0"/>
              <a:t>3</a:t>
            </a:r>
            <a:r>
              <a:rPr lang="en-US" sz="3200" dirty="0" smtClean="0"/>
              <a:t>OH example)</a:t>
            </a:r>
            <a:endParaRPr lang="en-US" sz="3200" dirty="0"/>
          </a:p>
        </p:txBody>
      </p:sp>
      <p:cxnSp>
        <p:nvCxnSpPr>
          <p:cNvPr id="5" name="Straight Arrow Connector 4"/>
          <p:cNvCxnSpPr/>
          <p:nvPr/>
        </p:nvCxnSpPr>
        <p:spPr>
          <a:xfrm flipV="1">
            <a:off x="838200" y="3048000"/>
            <a:ext cx="7696200" cy="29718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47800" y="2362200"/>
            <a:ext cx="5029200" cy="954107"/>
          </a:xfrm>
          <a:prstGeom prst="rect">
            <a:avLst/>
          </a:prstGeom>
          <a:noFill/>
        </p:spPr>
        <p:txBody>
          <a:bodyPr wrap="square" rtlCol="0">
            <a:spAutoFit/>
          </a:bodyPr>
          <a:lstStyle/>
          <a:p>
            <a:r>
              <a:rPr lang="en-US" sz="2800" dirty="0" smtClean="0">
                <a:solidFill>
                  <a:srgbClr val="FF0000"/>
                </a:solidFill>
                <a:sym typeface="Symbol"/>
              </a:rPr>
              <a:t> increases from bottom left to top right (with some exceptions)</a:t>
            </a:r>
            <a:endParaRPr lang="en-US" sz="2800" dirty="0">
              <a:solidFill>
                <a:srgbClr val="FF0000"/>
              </a:solidFill>
            </a:endParaRPr>
          </a:p>
        </p:txBody>
      </p:sp>
    </p:spTree>
    <p:extLst>
      <p:ext uri="{BB962C8B-B14F-4D97-AF65-F5344CB8AC3E}">
        <p14:creationId xmlns:p14="http://schemas.microsoft.com/office/powerpoint/2010/main" val="213653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57554" y="1087438"/>
            <a:ext cx="8763000" cy="33321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zh-CN" sz="1100" b="1" i="0"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400" b="1" i="1" u="none" strike="noStrike" cap="none" normalizeH="0" baseline="0" dirty="0" smtClean="0">
                <a:ln>
                  <a:noFill/>
                </a:ln>
                <a:solidFill>
                  <a:schemeClr val="tx1"/>
                </a:solidFill>
                <a:effectLst/>
                <a:latin typeface="Calibri" pitchFamily="34" charset="0"/>
                <a:ea typeface="SimSun" pitchFamily="2" charset="-122"/>
                <a:cs typeface="Arial" pitchFamily="34" charset="0"/>
              </a:rPr>
              <a:t>octet	             octet		   octet	     	  octet	            no octet</a:t>
            </a:r>
            <a:endParaRPr kumimoji="0" lang="en-US" altLang="zh-CN" sz="2400" b="1" i="1"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400" b="1" i="1" u="none" strike="noStrike" cap="none" normalizeH="0" baseline="0" dirty="0" smtClean="0">
                <a:ln>
                  <a:noFill/>
                </a:ln>
                <a:solidFill>
                  <a:schemeClr val="tx1"/>
                </a:solidFill>
                <a:effectLst/>
                <a:latin typeface="Calibri" pitchFamily="34" charset="0"/>
                <a:ea typeface="SimSun" pitchFamily="2" charset="-122"/>
                <a:cs typeface="Arial" pitchFamily="34" charset="0"/>
              </a:rPr>
              <a:t>no lone pairs	no lone pairs	   lone pairs	lone pairs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400" b="1" i="1" u="none" strike="noStrike" cap="none" normalizeH="0" baseline="0" dirty="0" smtClean="0">
                <a:ln>
                  <a:noFill/>
                </a:ln>
                <a:solidFill>
                  <a:schemeClr val="tx1"/>
                </a:solidFill>
                <a:effectLst/>
                <a:latin typeface="Calibri" pitchFamily="34" charset="0"/>
                <a:ea typeface="SimSun" pitchFamily="2" charset="-122"/>
                <a:cs typeface="Arial" pitchFamily="34" charset="0"/>
              </a:rPr>
              <a:t>no charge	no charge	  no charge	charge			  </a:t>
            </a:r>
            <a:endParaRPr kumimoji="0" lang="en-US" altLang="zh-CN" sz="2400" b="1" i="1"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400" b="1" i="1" u="none" strike="noStrike" cap="none" normalizeH="0" baseline="0" dirty="0" smtClean="0">
                <a:ln>
                  <a:noFill/>
                </a:ln>
                <a:solidFill>
                  <a:schemeClr val="tx1"/>
                </a:solidFill>
                <a:effectLst/>
                <a:latin typeface="Calibri" pitchFamily="34" charset="0"/>
                <a:ea typeface="SimSun" pitchFamily="2" charset="-122"/>
                <a:cs typeface="Arial" pitchFamily="34" charset="0"/>
              </a:rPr>
              <a:t>  no dipole	                            dipole		dipole</a:t>
            </a:r>
          </a:p>
          <a:p>
            <a:pPr marL="0" marR="0" lvl="0" indent="0" algn="l" defTabSz="914400" rtl="0" eaLnBrk="1" fontAlgn="base" latinLnBrk="0" hangingPunct="1">
              <a:lnSpc>
                <a:spcPct val="100000"/>
              </a:lnSpc>
              <a:spcBef>
                <a:spcPct val="0"/>
              </a:spcBef>
              <a:spcAft>
                <a:spcPts val="1000"/>
              </a:spcAft>
              <a:buClrTx/>
              <a:buSzTx/>
              <a:buFontTx/>
              <a:buNone/>
              <a:tabLst/>
            </a:pPr>
            <a:r>
              <a:rPr lang="en-US" altLang="zh-CN" sz="2800" b="1" i="1" dirty="0" smtClean="0">
                <a:solidFill>
                  <a:srgbClr val="FF0000"/>
                </a:solidFill>
                <a:latin typeface="Calibri" pitchFamily="34" charset="0"/>
                <a:ea typeface="SimSun" pitchFamily="2" charset="-122"/>
                <a:cs typeface="Arial" pitchFamily="34" charset="0"/>
              </a:rPr>
              <a:t>EXAMPLES </a:t>
            </a:r>
            <a:endParaRPr kumimoji="0" lang="en-US" altLang="zh-CN" sz="2800" b="1" i="1" u="none" strike="noStrike" cap="none" normalizeH="0" baseline="0" dirty="0" smtClean="0">
              <a:ln>
                <a:noFill/>
              </a:ln>
              <a:solidFill>
                <a:srgbClr val="FF0000"/>
              </a:solidFill>
              <a:effectLst/>
              <a:latin typeface="Times New Roman" pitchFamily="18" charset="0"/>
              <a:ea typeface="SimSun" pitchFamily="2" charset="-122"/>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CH</a:t>
            </a:r>
            <a:r>
              <a:rPr kumimoji="0" lang="en-US" altLang="zh-CN" sz="2800" b="1" i="1" u="none" strike="noStrike" cap="none" normalizeH="0" baseline="-25000" dirty="0" smtClean="0">
                <a:ln>
                  <a:noFill/>
                </a:ln>
                <a:solidFill>
                  <a:srgbClr val="FF0000"/>
                </a:solidFill>
                <a:effectLst/>
                <a:latin typeface="Calibri" pitchFamily="34" charset="0"/>
                <a:ea typeface="SimSun" pitchFamily="2" charset="-122"/>
                <a:cs typeface="Arial" pitchFamily="34" charset="0"/>
              </a:rPr>
              <a:t>4</a:t>
            </a:r>
            <a:r>
              <a:rPr kumimoji="0" lang="en-US" altLang="zh-CN" sz="2800" b="1" i="1" u="none" strike="noStrike" cap="none" normalizeH="0" baseline="0" dirty="0" smtClean="0">
                <a:ln>
                  <a:noFill/>
                </a:ln>
                <a:solidFill>
                  <a:srgbClr val="FF0000"/>
                </a:solidFill>
                <a:effectLst/>
                <a:latin typeface="Times New Roman" pitchFamily="18" charset="0"/>
                <a:ea typeface="SimSun" pitchFamily="2" charset="-122"/>
                <a:cs typeface="Arial" pitchFamily="34" charset="0"/>
              </a:rPr>
              <a:t>    </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      CH</a:t>
            </a:r>
            <a:r>
              <a:rPr kumimoji="0" lang="en-US" altLang="zh-CN" sz="2800" b="1" i="1" u="none" strike="noStrike" cap="none" normalizeH="0" baseline="-25000" dirty="0" smtClean="0">
                <a:ln>
                  <a:noFill/>
                </a:ln>
                <a:solidFill>
                  <a:srgbClr val="FF0000"/>
                </a:solidFill>
                <a:effectLst/>
                <a:latin typeface="Calibri" pitchFamily="34" charset="0"/>
                <a:ea typeface="SimSun" pitchFamily="2" charset="-122"/>
                <a:cs typeface="Arial" pitchFamily="34" charset="0"/>
              </a:rPr>
              <a:t>3</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-CH-CH</a:t>
            </a:r>
            <a:r>
              <a:rPr kumimoji="0" lang="en-US" altLang="zh-CN" sz="2800" b="1" i="1" u="none" strike="noStrike" cap="none" normalizeH="0" baseline="-25000" dirty="0" smtClean="0">
                <a:ln>
                  <a:noFill/>
                </a:ln>
                <a:solidFill>
                  <a:srgbClr val="FF0000"/>
                </a:solidFill>
                <a:effectLst/>
                <a:latin typeface="Calibri" pitchFamily="34" charset="0"/>
                <a:ea typeface="SimSun" pitchFamily="2" charset="-122"/>
                <a:cs typeface="Arial" pitchFamily="34" charset="0"/>
              </a:rPr>
              <a:t>3</a:t>
            </a:r>
            <a:r>
              <a:rPr kumimoji="0" lang="en-US" altLang="zh-CN" sz="2800" b="1" i="1" u="none" strike="noStrike" cap="none" normalizeH="0" baseline="0" dirty="0" smtClean="0">
                <a:ln>
                  <a:noFill/>
                </a:ln>
                <a:solidFill>
                  <a:srgbClr val="FF0000"/>
                </a:solidFill>
                <a:effectLst/>
                <a:latin typeface="Times New Roman" pitchFamily="18" charset="0"/>
                <a:ea typeface="SimSun" pitchFamily="2" charset="-122"/>
                <a:cs typeface="Arial" pitchFamily="34" charset="0"/>
              </a:rPr>
              <a:t>	</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  :NH</a:t>
            </a:r>
            <a:r>
              <a:rPr kumimoji="0" lang="en-US" altLang="zh-CN" sz="2800" b="1" i="1" u="none" strike="noStrike" cap="none" normalizeH="0" baseline="-25000" dirty="0" smtClean="0">
                <a:ln>
                  <a:noFill/>
                </a:ln>
                <a:solidFill>
                  <a:srgbClr val="FF0000"/>
                </a:solidFill>
                <a:effectLst/>
                <a:latin typeface="Calibri" pitchFamily="34" charset="0"/>
                <a:ea typeface="SimSun" pitchFamily="2" charset="-122"/>
                <a:cs typeface="Arial" pitchFamily="34" charset="0"/>
              </a:rPr>
              <a:t>3</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            HC</a:t>
            </a:r>
            <a:r>
              <a:rPr kumimoji="0" lang="en-US" altLang="zh-CN" sz="2800" b="1" i="1" u="none" strike="noStrike" cap="none" normalizeH="0" baseline="0" dirty="0" smtClean="0">
                <a:ln>
                  <a:noFill/>
                </a:ln>
                <a:solidFill>
                  <a:srgbClr val="FF0000"/>
                </a:solidFill>
                <a:effectLst/>
                <a:latin typeface="Times New Roman" pitchFamily="18" charset="0"/>
                <a:ea typeface="SimSun" pitchFamily="2" charset="-122"/>
                <a:cs typeface="Arial" pitchFamily="34" charset="0"/>
                <a:sym typeface="Symbol" pitchFamily="18" charset="2"/>
              </a:rPr>
              <a:t></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C: </a:t>
            </a:r>
            <a:r>
              <a:rPr kumimoji="0" lang="en-US" altLang="zh-CN" sz="2800" b="1" i="1" u="none" strike="noStrike" cap="none" normalizeH="0" baseline="30000" dirty="0" smtClean="0">
                <a:ln>
                  <a:noFill/>
                </a:ln>
                <a:solidFill>
                  <a:srgbClr val="FF0000"/>
                </a:solidFill>
                <a:effectLst/>
                <a:latin typeface="Times New Roman" pitchFamily="18" charset="0"/>
                <a:ea typeface="SimSun" pitchFamily="2" charset="-122"/>
                <a:cs typeface="Arial" pitchFamily="34" charset="0"/>
              </a:rPr>
              <a:t>-</a:t>
            </a:r>
            <a:r>
              <a:rPr kumimoji="0" lang="en-US" altLang="zh-CN" sz="2800" b="1" i="1" u="none" strike="noStrike" cap="none" normalizeH="0" baseline="30000" dirty="0" smtClean="0">
                <a:ln>
                  <a:noFill/>
                </a:ln>
                <a:solidFill>
                  <a:srgbClr val="FF0000"/>
                </a:solidFill>
                <a:effectLst/>
                <a:latin typeface="Calibri" pitchFamily="34" charset="0"/>
                <a:ea typeface="SimSun" pitchFamily="2" charset="-122"/>
                <a:cs typeface="Arial" pitchFamily="34" charset="0"/>
              </a:rPr>
              <a:t> </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 	HOO*									Br*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800" b="1" i="0" u="none" strike="noStrike" cap="none" normalizeH="0" baseline="0" dirty="0" smtClean="0">
                <a:ln>
                  <a:noFill/>
                </a:ln>
                <a:solidFill>
                  <a:srgbClr val="FF0000"/>
                </a:solidFill>
                <a:effectLst/>
                <a:latin typeface="Times New Roman" pitchFamily="18" charset="0"/>
                <a:ea typeface="SimSun" pitchFamily="2" charset="-122"/>
                <a:cs typeface="Arial" pitchFamily="34" charset="0"/>
              </a:rPr>
              <a:t>								</a:t>
            </a:r>
            <a:r>
              <a:rPr kumimoji="0" lang="en-US" altLang="zh-CN" sz="2800" b="1" i="0" u="none" strike="noStrike" cap="none" normalizeH="0" baseline="0" dirty="0" smtClean="0">
                <a:ln>
                  <a:noFill/>
                </a:ln>
                <a:solidFill>
                  <a:srgbClr val="FF0000"/>
                </a:solidFill>
                <a:effectLst/>
                <a:latin typeface="Calibri" pitchFamily="34" charset="0"/>
                <a:ea typeface="SimSun" pitchFamily="2" charset="-122"/>
                <a:cs typeface="Arial" pitchFamily="34" charset="0"/>
              </a:rPr>
              <a:t>CH</a:t>
            </a:r>
            <a:r>
              <a:rPr kumimoji="0" lang="en-US" altLang="zh-CN" sz="2800" b="1" i="0" u="none" strike="noStrike" cap="none" normalizeH="0" baseline="-25000" dirty="0" smtClean="0">
                <a:ln>
                  <a:noFill/>
                </a:ln>
                <a:solidFill>
                  <a:srgbClr val="FF0000"/>
                </a:solidFill>
                <a:effectLst/>
                <a:latin typeface="Calibri" pitchFamily="34" charset="0"/>
                <a:ea typeface="SimSun" pitchFamily="2" charset="-122"/>
                <a:cs typeface="Arial" pitchFamily="34" charset="0"/>
              </a:rPr>
              <a:t>3</a:t>
            </a:r>
            <a:r>
              <a:rPr kumimoji="0" lang="en-US" altLang="zh-CN" sz="2800" b="1" i="0" u="none" strike="noStrike" cap="none" normalizeH="0" dirty="0" smtClean="0">
                <a:ln>
                  <a:noFill/>
                </a:ln>
                <a:solidFill>
                  <a:srgbClr val="FF0000"/>
                </a:solidFill>
                <a:effectLst/>
                <a:latin typeface="Calibri" pitchFamily="34" charset="0"/>
                <a:ea typeface="SimSun" pitchFamily="2" charset="-122"/>
                <a:cs typeface="Arial" pitchFamily="34" charset="0"/>
              </a:rPr>
              <a:t>*</a:t>
            </a:r>
            <a:r>
              <a:rPr kumimoji="0" lang="en-US" altLang="zh-CN" sz="2400" b="1" i="0" u="none" strike="noStrike" cap="none" normalizeH="0" baseline="0" dirty="0" smtClean="0">
                <a:ln>
                  <a:noFill/>
                </a:ln>
                <a:solidFill>
                  <a:srgbClr val="FF0000"/>
                </a:solidFill>
                <a:effectLst/>
                <a:latin typeface="Times New Roman" pitchFamily="18" charset="0"/>
                <a:ea typeface="SimSun" pitchFamily="2" charset="-122"/>
                <a:cs typeface="Arial" pitchFamily="34" charset="0"/>
              </a:rPr>
              <a:t>	</a:t>
            </a:r>
            <a:r>
              <a:rPr kumimoji="0" lang="en-US" altLang="zh-CN" sz="2400" b="1" i="0" u="none" strike="noStrike" cap="none" normalizeH="0" baseline="0" dirty="0" smtClean="0">
                <a:ln>
                  <a:noFill/>
                </a:ln>
                <a:solidFill>
                  <a:schemeClr val="tx1"/>
                </a:solidFill>
                <a:effectLst/>
                <a:latin typeface="Times New Roman" pitchFamily="18" charset="0"/>
                <a:ea typeface="SimSun" pitchFamily="2" charset="-122"/>
                <a:cs typeface="Arial" pitchFamily="34" charset="0"/>
              </a:rPr>
              <a:t>							</a:t>
            </a:r>
            <a:r>
              <a:rPr kumimoji="0" lang="en-US" altLang="zh-CN" sz="2400" b="1" i="1" u="none" strike="noStrike" cap="none" normalizeH="0" baseline="30000" dirty="0" smtClean="0">
                <a:ln>
                  <a:noFill/>
                </a:ln>
                <a:solidFill>
                  <a:schemeClr val="tx1"/>
                </a:solidFill>
                <a:effectLst/>
                <a:latin typeface="Calibri" pitchFamily="34" charset="0"/>
                <a:ea typeface="SimSun" pitchFamily="2" charset="-122"/>
                <a:cs typeface="Arial" pitchFamily="34" charset="0"/>
              </a:rPr>
              <a:t>  </a:t>
            </a:r>
            <a:r>
              <a:rPr kumimoji="0" lang="en-US" altLang="zh-CN" sz="2400" b="1" i="1" u="none" strike="noStrike" cap="none" normalizeH="0" baseline="0" dirty="0" smtClean="0">
                <a:ln>
                  <a:noFill/>
                </a:ln>
                <a:solidFill>
                  <a:schemeClr val="tx1"/>
                </a:solidFill>
                <a:effectLst/>
                <a:latin typeface="Times New Roman" pitchFamily="18" charset="0"/>
                <a:ea typeface="SimSun" pitchFamily="2" charset="-122"/>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lang="en-US" altLang="zh-CN" sz="4000" b="1" i="1" dirty="0" smtClean="0">
                <a:latin typeface="Times New Roman" pitchFamily="18" charset="0"/>
                <a:ea typeface="SimSun" pitchFamily="2" charset="-122"/>
                <a:cs typeface="Arial" pitchFamily="34" charset="0"/>
              </a:rPr>
              <a:t>Reactivity increases to right</a:t>
            </a:r>
            <a:endParaRPr kumimoji="0" lang="en-US" altLang="zh-CN" sz="4000" b="1" i="0"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 name="Straight Arrow Connector 5"/>
          <p:cNvCxnSpPr/>
          <p:nvPr/>
        </p:nvCxnSpPr>
        <p:spPr>
          <a:xfrm>
            <a:off x="1148862" y="5791200"/>
            <a:ext cx="6096000" cy="0"/>
          </a:xfrm>
          <a:prstGeom prst="straightConnector1">
            <a:avLst/>
          </a:prstGeom>
          <a:ln w="793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76200"/>
            <a:ext cx="6711462" cy="954107"/>
          </a:xfrm>
          <a:prstGeom prst="rect">
            <a:avLst/>
          </a:prstGeom>
          <a:solidFill>
            <a:srgbClr val="92D050"/>
          </a:solidFill>
        </p:spPr>
        <p:txBody>
          <a:bodyPr wrap="square" rtlCol="0">
            <a:spAutoFit/>
          </a:bodyPr>
          <a:lstStyle/>
          <a:p>
            <a:r>
              <a:rPr lang="en-US" sz="2800" b="1" i="1" dirty="0" smtClean="0"/>
              <a:t>Rough Lewis predictions for reactivity trends (Supplement 2)</a:t>
            </a:r>
            <a:endParaRPr lang="en-US" sz="2800" b="1" i="1" dirty="0"/>
          </a:p>
        </p:txBody>
      </p:sp>
      <p:sp>
        <p:nvSpPr>
          <p:cNvPr id="2" name="TextBox 1"/>
          <p:cNvSpPr txBox="1"/>
          <p:nvPr/>
        </p:nvSpPr>
        <p:spPr>
          <a:xfrm>
            <a:off x="2133600" y="1087438"/>
            <a:ext cx="1755531" cy="3693319"/>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3" name="Rectangle 2"/>
          <p:cNvSpPr/>
          <p:nvPr/>
        </p:nvSpPr>
        <p:spPr>
          <a:xfrm>
            <a:off x="2209800" y="1087438"/>
            <a:ext cx="1679331" cy="447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89130" y="1087438"/>
            <a:ext cx="1673469" cy="447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15000" y="1239838"/>
            <a:ext cx="1509080" cy="447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86600" y="1281114"/>
            <a:ext cx="1676400" cy="447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87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6" y="1828800"/>
            <a:ext cx="8991600" cy="984885"/>
          </a:xfrm>
          <a:prstGeom prst="rect">
            <a:avLst/>
          </a:prstGeom>
          <a:noFill/>
        </p:spPr>
        <p:txBody>
          <a:bodyPr wrap="square" rtlCol="0">
            <a:spAutoFit/>
          </a:bodyPr>
          <a:lstStyle/>
          <a:p>
            <a:r>
              <a:rPr lang="en-US" sz="4000" dirty="0" smtClean="0"/>
              <a:t>CF</a:t>
            </a:r>
            <a:r>
              <a:rPr lang="en-US" sz="4000" baseline="-25000" dirty="0" smtClean="0"/>
              <a:t>4</a:t>
            </a:r>
            <a:r>
              <a:rPr lang="en-US" sz="4000" dirty="0" smtClean="0"/>
              <a:t>	  F</a:t>
            </a:r>
            <a:r>
              <a:rPr lang="en-US" sz="4000" baseline="-25000" dirty="0" smtClean="0"/>
              <a:t>2</a:t>
            </a:r>
            <a:r>
              <a:rPr lang="en-US" sz="4000" dirty="0" smtClean="0"/>
              <a:t>C=CH</a:t>
            </a:r>
            <a:r>
              <a:rPr lang="en-US" sz="4000" baseline="-25000" dirty="0" smtClean="0"/>
              <a:t>2</a:t>
            </a:r>
            <a:r>
              <a:rPr lang="en-US" sz="4000" dirty="0" smtClean="0"/>
              <a:t>      CO</a:t>
            </a:r>
            <a:r>
              <a:rPr lang="en-US" sz="4000" baseline="-25000" dirty="0" smtClean="0"/>
              <a:t>2</a:t>
            </a:r>
            <a:r>
              <a:rPr lang="en-US" sz="4000" dirty="0" smtClean="0"/>
              <a:t>	    CBr</a:t>
            </a:r>
            <a:r>
              <a:rPr lang="en-US" sz="4000" baseline="-25000" dirty="0" smtClean="0"/>
              <a:t>2</a:t>
            </a:r>
            <a:r>
              <a:rPr lang="en-US" sz="4000" dirty="0" smtClean="0"/>
              <a:t>H</a:t>
            </a:r>
            <a:r>
              <a:rPr lang="en-US" sz="4000" baseline="-25000" dirty="0" smtClean="0"/>
              <a:t>2</a:t>
            </a:r>
            <a:r>
              <a:rPr lang="en-US" sz="4000" dirty="0" smtClean="0"/>
              <a:t>    CH</a:t>
            </a:r>
            <a:r>
              <a:rPr lang="en-US" sz="4000" baseline="-25000" dirty="0" smtClean="0"/>
              <a:t>2</a:t>
            </a:r>
            <a:r>
              <a:rPr lang="en-US" sz="4000" dirty="0" smtClean="0"/>
              <a:t>=CH</a:t>
            </a:r>
            <a:r>
              <a:rPr lang="en-US" sz="4000" baseline="-25000" dirty="0" smtClean="0"/>
              <a:t>2</a:t>
            </a:r>
            <a:r>
              <a:rPr lang="en-US" dirty="0" smtClean="0"/>
              <a:t>	</a:t>
            </a:r>
            <a:endParaRPr lang="en-US" dirty="0"/>
          </a:p>
        </p:txBody>
      </p:sp>
      <p:sp>
        <p:nvSpPr>
          <p:cNvPr id="3" name="TextBox 2"/>
          <p:cNvSpPr txBox="1"/>
          <p:nvPr/>
        </p:nvSpPr>
        <p:spPr>
          <a:xfrm>
            <a:off x="304800" y="457200"/>
            <a:ext cx="8722426" cy="646331"/>
          </a:xfrm>
          <a:prstGeom prst="rect">
            <a:avLst/>
          </a:prstGeom>
          <a:noFill/>
        </p:spPr>
        <p:txBody>
          <a:bodyPr wrap="square" rtlCol="0">
            <a:spAutoFit/>
          </a:bodyPr>
          <a:lstStyle/>
          <a:p>
            <a:r>
              <a:rPr lang="en-US" sz="3600" dirty="0" smtClean="0"/>
              <a:t>EXERCISE 2.1 :  Dipoles ???	</a:t>
            </a:r>
            <a:r>
              <a:rPr lang="en-US" sz="3600" dirty="0" smtClean="0">
                <a:solidFill>
                  <a:srgbClr val="0070C0"/>
                </a:solidFill>
              </a:rPr>
              <a:t>YES</a:t>
            </a:r>
            <a:r>
              <a:rPr lang="en-US" sz="3600" dirty="0" smtClean="0"/>
              <a:t> OR </a:t>
            </a:r>
            <a:r>
              <a:rPr lang="en-US" sz="3600" dirty="0" smtClean="0">
                <a:solidFill>
                  <a:srgbClr val="FF0000"/>
                </a:solidFill>
              </a:rPr>
              <a:t>NO</a:t>
            </a:r>
            <a:r>
              <a:rPr lang="en-US" sz="3600" dirty="0" smtClean="0"/>
              <a:t> ?</a:t>
            </a:r>
            <a:endParaRPr lang="en-US" sz="3600" dirty="0"/>
          </a:p>
        </p:txBody>
      </p:sp>
      <p:sp>
        <p:nvSpPr>
          <p:cNvPr id="4" name="TextBox 3"/>
          <p:cNvSpPr txBox="1"/>
          <p:nvPr/>
        </p:nvSpPr>
        <p:spPr>
          <a:xfrm>
            <a:off x="152400" y="3367742"/>
            <a:ext cx="1066800" cy="769441"/>
          </a:xfrm>
          <a:prstGeom prst="rect">
            <a:avLst/>
          </a:prstGeom>
          <a:solidFill>
            <a:srgbClr val="FFFF00"/>
          </a:solidFill>
        </p:spPr>
        <p:txBody>
          <a:bodyPr wrap="square" rtlCol="0">
            <a:spAutoFit/>
          </a:bodyPr>
          <a:lstStyle/>
          <a:p>
            <a:r>
              <a:rPr lang="en-US" sz="4400" dirty="0" smtClean="0">
                <a:solidFill>
                  <a:srgbClr val="FF0000"/>
                </a:solidFill>
              </a:rPr>
              <a:t>NO</a:t>
            </a:r>
            <a:endParaRPr lang="en-US" sz="4400" dirty="0">
              <a:solidFill>
                <a:srgbClr val="FF0000"/>
              </a:solidFill>
            </a:endParaRPr>
          </a:p>
        </p:txBody>
      </p:sp>
      <p:sp>
        <p:nvSpPr>
          <p:cNvPr id="5" name="TextBox 4"/>
          <p:cNvSpPr txBox="1"/>
          <p:nvPr/>
        </p:nvSpPr>
        <p:spPr>
          <a:xfrm>
            <a:off x="3599213" y="3352800"/>
            <a:ext cx="1066800" cy="769441"/>
          </a:xfrm>
          <a:prstGeom prst="rect">
            <a:avLst/>
          </a:prstGeom>
          <a:solidFill>
            <a:srgbClr val="FFFF00"/>
          </a:solidFill>
        </p:spPr>
        <p:txBody>
          <a:bodyPr wrap="square" rtlCol="0">
            <a:spAutoFit/>
          </a:bodyPr>
          <a:lstStyle/>
          <a:p>
            <a:r>
              <a:rPr lang="en-US" sz="4400" dirty="0" smtClean="0">
                <a:solidFill>
                  <a:srgbClr val="FF0000"/>
                </a:solidFill>
              </a:rPr>
              <a:t>NO</a:t>
            </a:r>
            <a:endParaRPr lang="en-US" sz="4400" dirty="0">
              <a:solidFill>
                <a:srgbClr val="FF0000"/>
              </a:solidFill>
            </a:endParaRPr>
          </a:p>
        </p:txBody>
      </p:sp>
      <p:sp>
        <p:nvSpPr>
          <p:cNvPr id="6" name="TextBox 5"/>
          <p:cNvSpPr txBox="1"/>
          <p:nvPr/>
        </p:nvSpPr>
        <p:spPr>
          <a:xfrm>
            <a:off x="7620000" y="3227233"/>
            <a:ext cx="914400" cy="769441"/>
          </a:xfrm>
          <a:prstGeom prst="rect">
            <a:avLst/>
          </a:prstGeom>
          <a:solidFill>
            <a:srgbClr val="FFFF00"/>
          </a:solidFill>
        </p:spPr>
        <p:txBody>
          <a:bodyPr wrap="square" rtlCol="0">
            <a:spAutoFit/>
          </a:bodyPr>
          <a:lstStyle/>
          <a:p>
            <a:r>
              <a:rPr lang="en-US" sz="4400" dirty="0" smtClean="0">
                <a:solidFill>
                  <a:srgbClr val="FF0000"/>
                </a:solidFill>
              </a:rPr>
              <a:t>NO</a:t>
            </a:r>
            <a:endParaRPr lang="en-US" sz="4400" dirty="0">
              <a:solidFill>
                <a:srgbClr val="FF0000"/>
              </a:solidFill>
            </a:endParaRPr>
          </a:p>
        </p:txBody>
      </p:sp>
      <p:sp>
        <p:nvSpPr>
          <p:cNvPr id="7" name="TextBox 6"/>
          <p:cNvSpPr txBox="1"/>
          <p:nvPr/>
        </p:nvSpPr>
        <p:spPr>
          <a:xfrm>
            <a:off x="1806038" y="3336965"/>
            <a:ext cx="1143000" cy="769441"/>
          </a:xfrm>
          <a:prstGeom prst="rect">
            <a:avLst/>
          </a:prstGeom>
          <a:solidFill>
            <a:schemeClr val="bg1">
              <a:lumMod val="85000"/>
            </a:schemeClr>
          </a:solidFill>
        </p:spPr>
        <p:txBody>
          <a:bodyPr wrap="square" rtlCol="0">
            <a:spAutoFit/>
          </a:bodyPr>
          <a:lstStyle/>
          <a:p>
            <a:r>
              <a:rPr lang="en-US" sz="4400" dirty="0" smtClean="0">
                <a:solidFill>
                  <a:srgbClr val="0070C0"/>
                </a:solidFill>
              </a:rPr>
              <a:t>YES</a:t>
            </a:r>
            <a:endParaRPr lang="en-US" sz="4400" dirty="0">
              <a:solidFill>
                <a:srgbClr val="0070C0"/>
              </a:solidFill>
            </a:endParaRPr>
          </a:p>
        </p:txBody>
      </p:sp>
      <p:sp>
        <p:nvSpPr>
          <p:cNvPr id="8" name="TextBox 7"/>
          <p:cNvSpPr txBox="1"/>
          <p:nvPr/>
        </p:nvSpPr>
        <p:spPr>
          <a:xfrm>
            <a:off x="5495306" y="3229689"/>
            <a:ext cx="1143000" cy="769441"/>
          </a:xfrm>
          <a:prstGeom prst="rect">
            <a:avLst/>
          </a:prstGeom>
          <a:solidFill>
            <a:schemeClr val="bg1">
              <a:lumMod val="85000"/>
            </a:schemeClr>
          </a:solidFill>
        </p:spPr>
        <p:txBody>
          <a:bodyPr wrap="square" rtlCol="0">
            <a:spAutoFit/>
          </a:bodyPr>
          <a:lstStyle/>
          <a:p>
            <a:r>
              <a:rPr lang="en-US" sz="4400" dirty="0" smtClean="0">
                <a:solidFill>
                  <a:srgbClr val="0070C0"/>
                </a:solidFill>
              </a:rPr>
              <a:t>YES</a:t>
            </a:r>
            <a:endParaRPr lang="en-US" sz="4400" dirty="0">
              <a:solidFill>
                <a:srgbClr val="0070C0"/>
              </a:solidFill>
            </a:endParaRPr>
          </a:p>
        </p:txBody>
      </p:sp>
    </p:spTree>
    <p:extLst>
      <p:ext uri="{BB962C8B-B14F-4D97-AF65-F5344CB8AC3E}">
        <p14:creationId xmlns:p14="http://schemas.microsoft.com/office/powerpoint/2010/main" val="299228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787371028"/>
              </p:ext>
            </p:extLst>
          </p:nvPr>
        </p:nvGraphicFramePr>
        <p:xfrm>
          <a:off x="3281363" y="2176463"/>
          <a:ext cx="2581275" cy="2505075"/>
        </p:xfrm>
        <a:graphic>
          <a:graphicData uri="http://schemas.openxmlformats.org/presentationml/2006/ole">
            <mc:AlternateContent xmlns:mc="http://schemas.openxmlformats.org/markup-compatibility/2006">
              <mc:Choice xmlns:v="urn:schemas-microsoft-com:vml" Requires="v">
                <p:oleObj spid="_x0000_s1031" name="ChemSketch" r:id="rId3" imgW="2581560" imgH="2505600" progId="ACD.ChemSketch.20">
                  <p:embed/>
                </p:oleObj>
              </mc:Choice>
              <mc:Fallback>
                <p:oleObj name="ChemSketch" r:id="rId3" imgW="2581560" imgH="2505600" progId="ACD.ChemSketch.2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363" y="2176463"/>
                        <a:ext cx="2581275" cy="250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p:cNvPicPr>
          <p:nvPr/>
        </p:nvPicPr>
        <p:blipFill>
          <a:blip r:embed="rId5" cstate="print"/>
          <a:stretch>
            <a:fillRect/>
          </a:stretch>
        </p:blipFill>
        <p:spPr>
          <a:xfrm>
            <a:off x="303458" y="2197245"/>
            <a:ext cx="2820742" cy="2094242"/>
          </a:xfrm>
          <a:prstGeom prst="rect">
            <a:avLst/>
          </a:prstGeom>
        </p:spPr>
      </p:pic>
      <p:pic>
        <p:nvPicPr>
          <p:cNvPr id="5" name="Picture 4"/>
          <p:cNvPicPr>
            <a:picLocks noChangeAspect="1"/>
          </p:cNvPicPr>
          <p:nvPr/>
        </p:nvPicPr>
        <p:blipFill>
          <a:blip r:embed="rId6" cstate="print"/>
          <a:stretch>
            <a:fillRect/>
          </a:stretch>
        </p:blipFill>
        <p:spPr>
          <a:xfrm>
            <a:off x="6335469" y="2362200"/>
            <a:ext cx="2526563" cy="2133600"/>
          </a:xfrm>
          <a:prstGeom prst="rect">
            <a:avLst/>
          </a:prstGeom>
        </p:spPr>
      </p:pic>
      <p:sp>
        <p:nvSpPr>
          <p:cNvPr id="6" name="TextBox 5"/>
          <p:cNvSpPr txBox="1"/>
          <p:nvPr/>
        </p:nvSpPr>
        <p:spPr>
          <a:xfrm>
            <a:off x="609600" y="304800"/>
            <a:ext cx="8534400" cy="1200329"/>
          </a:xfrm>
          <a:prstGeom prst="rect">
            <a:avLst/>
          </a:prstGeom>
          <a:noFill/>
        </p:spPr>
        <p:txBody>
          <a:bodyPr wrap="square" rtlCol="0">
            <a:spAutoFit/>
          </a:bodyPr>
          <a:lstStyle/>
          <a:p>
            <a:r>
              <a:rPr lang="en-US" sz="3600" dirty="0" smtClean="0"/>
              <a:t>From exercise 2.2: Which end of these molecules is the `attacking’ end ?</a:t>
            </a:r>
            <a:endParaRPr lang="en-US" sz="3600" dirty="0"/>
          </a:p>
        </p:txBody>
      </p:sp>
      <p:cxnSp>
        <p:nvCxnSpPr>
          <p:cNvPr id="8" name="Straight Arrow Connector 7"/>
          <p:cNvCxnSpPr/>
          <p:nvPr/>
        </p:nvCxnSpPr>
        <p:spPr>
          <a:xfrm flipV="1">
            <a:off x="1635269" y="1354096"/>
            <a:ext cx="76200" cy="31575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56011" y="2176463"/>
            <a:ext cx="0" cy="29289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557526" y="1676400"/>
            <a:ext cx="41224" cy="31467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27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2667000"/>
          <a:ext cx="6781801" cy="1587455"/>
        </p:xfrm>
        <a:graphic>
          <a:graphicData uri="http://schemas.openxmlformats.org/drawingml/2006/table">
            <a:tbl>
              <a:tblPr/>
              <a:tblGrid>
                <a:gridCol w="1447800"/>
                <a:gridCol w="1295400"/>
                <a:gridCol w="1421064"/>
                <a:gridCol w="1265804"/>
                <a:gridCol w="1351733"/>
              </a:tblGrid>
              <a:tr h="451318">
                <a:tc>
                  <a:txBody>
                    <a:bodyPr/>
                    <a:lstStyle/>
                    <a:p>
                      <a:pPr marL="0" marR="0" hangingPunct="0">
                        <a:spcBef>
                          <a:spcPts val="0"/>
                        </a:spcBef>
                        <a:spcAft>
                          <a:spcPts val="0"/>
                        </a:spcAft>
                      </a:pPr>
                      <a:r>
                        <a:rPr lang="en-US" sz="1800" i="1" dirty="0">
                          <a:latin typeface="Cambria"/>
                          <a:ea typeface="Times New Roman"/>
                          <a:cs typeface="Times New Roman"/>
                        </a:rPr>
                        <a:t>reactivity=</a:t>
                      </a:r>
                      <a:endParaRPr lang="en-US" sz="18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800" i="1" dirty="0">
                          <a:latin typeface="Cambria"/>
                          <a:ea typeface="Times New Roman"/>
                          <a:cs typeface="Times New Roman"/>
                        </a:rPr>
                        <a:t>LEAST</a:t>
                      </a:r>
                      <a:endParaRPr lang="en-US" sz="18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800" i="1" dirty="0">
                          <a:latin typeface="Cambria"/>
                          <a:ea typeface="Times New Roman"/>
                          <a:cs typeface="Times New Roman"/>
                        </a:rPr>
                        <a:t>MODEST</a:t>
                      </a:r>
                      <a:endParaRPr lang="en-US" sz="18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800" i="1" dirty="0">
                          <a:latin typeface="Cambria"/>
                          <a:ea typeface="Times New Roman"/>
                          <a:cs typeface="Times New Roman"/>
                        </a:rPr>
                        <a:t>HIGH</a:t>
                      </a:r>
                      <a:endParaRPr lang="en-US" sz="18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800" i="1" dirty="0">
                          <a:latin typeface="Cambria"/>
                          <a:ea typeface="Times New Roman"/>
                          <a:cs typeface="Times New Roman"/>
                        </a:rPr>
                        <a:t>MOST</a:t>
                      </a:r>
                      <a:endParaRPr lang="en-US" sz="18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537">
                <a:tc>
                  <a:txBody>
                    <a:bodyPr/>
                    <a:lstStyle/>
                    <a:p>
                      <a:pPr marL="0" marR="0" hangingPunct="0">
                        <a:spcBef>
                          <a:spcPts val="0"/>
                        </a:spcBef>
                        <a:spcAft>
                          <a:spcPts val="0"/>
                        </a:spcAft>
                      </a:pPr>
                      <a:r>
                        <a:rPr lang="en-US" sz="1300">
                          <a:latin typeface="Cambria"/>
                          <a:ea typeface="Times New Roman"/>
                          <a:cs typeface="Times New Roman"/>
                        </a:rPr>
                        <a:t>MOLECULE</a:t>
                      </a:r>
                      <a:endParaRPr lang="en-US" sz="90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endParaRPr lang="en-US" sz="1300">
                        <a:latin typeface="Cambria"/>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endParaRPr lang="en-US" sz="1300">
                        <a:latin typeface="Cambria"/>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endParaRPr lang="en-US" sz="1300" dirty="0">
                        <a:latin typeface="Cambria"/>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endParaRPr lang="en-US" sz="1300" dirty="0">
                        <a:latin typeface="Cambria"/>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537">
                <a:tc>
                  <a:txBody>
                    <a:bodyPr/>
                    <a:lstStyle/>
                    <a:p>
                      <a:pPr marL="0" marR="0" hangingPunct="0">
                        <a:spcBef>
                          <a:spcPts val="0"/>
                        </a:spcBef>
                        <a:spcAft>
                          <a:spcPts val="0"/>
                        </a:spcAft>
                      </a:pPr>
                      <a:r>
                        <a:rPr lang="en-US" sz="1300">
                          <a:latin typeface="Cambria"/>
                          <a:ea typeface="Times New Roman"/>
                          <a:cs typeface="Times New Roman"/>
                        </a:rPr>
                        <a:t>COMMENT</a:t>
                      </a:r>
                      <a:endParaRPr lang="en-US" sz="90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2000" dirty="0">
                          <a:latin typeface="Cambria"/>
                          <a:ea typeface="Times New Roman"/>
                          <a:cs typeface="Times New Roman"/>
                        </a:rPr>
                        <a:t> </a:t>
                      </a:r>
                      <a:r>
                        <a:rPr lang="en-US" sz="2000" dirty="0" smtClean="0">
                          <a:latin typeface="Cambria"/>
                          <a:ea typeface="Times New Roman"/>
                          <a:cs typeface="Times New Roman"/>
                        </a:rPr>
                        <a:t>home use</a:t>
                      </a:r>
                      <a:endParaRPr lang="en-US" sz="20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2000" dirty="0">
                          <a:latin typeface="Cambria"/>
                          <a:ea typeface="Times New Roman"/>
                          <a:cs typeface="Times New Roman"/>
                        </a:rPr>
                        <a:t>cleaning solvent</a:t>
                      </a:r>
                      <a:endParaRPr lang="en-US" sz="20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2000" dirty="0">
                          <a:latin typeface="Cambria"/>
                          <a:ea typeface="Times New Roman"/>
                          <a:cs typeface="Times New Roman"/>
                        </a:rPr>
                        <a:t>EPA hit list</a:t>
                      </a:r>
                      <a:endParaRPr lang="en-US" sz="20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2000" dirty="0">
                          <a:latin typeface="Cambria"/>
                          <a:ea typeface="Times New Roman"/>
                          <a:cs typeface="Times New Roman"/>
                        </a:rPr>
                        <a:t>Ozone killer</a:t>
                      </a:r>
                      <a:endParaRPr lang="en-US" sz="20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228600" y="846892"/>
            <a:ext cx="8543364" cy="135421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2.3. Order the compounds below from least to most reactive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based simply on charge separation trends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CH</a:t>
            </a:r>
            <a:r>
              <a:rPr kumimoji="0" lang="en-US" sz="2400" b="0" i="0" u="none" strike="noStrike" cap="none" normalizeH="0" baseline="-30000" dirty="0" smtClean="0">
                <a:ln>
                  <a:noFill/>
                </a:ln>
                <a:solidFill>
                  <a:schemeClr val="tx1"/>
                </a:solidFill>
                <a:effectLst/>
                <a:latin typeface="Cambria" pitchFamily="18" charset="0"/>
                <a:ea typeface="Times New Roman" pitchFamily="18" charset="0"/>
                <a:cs typeface="Arial" pitchFamily="34" charset="0"/>
              </a:rPr>
              <a:t>4</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CH</a:t>
            </a:r>
            <a:r>
              <a:rPr kumimoji="0" lang="en-US" sz="2400" b="0" i="0" u="none" strike="noStrike" cap="none" normalizeH="0" baseline="-30000" dirty="0" smtClean="0">
                <a:ln>
                  <a:noFill/>
                </a:ln>
                <a:solidFill>
                  <a:schemeClr val="tx1"/>
                </a:solidFill>
                <a:effectLst/>
                <a:latin typeface="Cambria" pitchFamily="18" charset="0"/>
                <a:ea typeface="Times New Roman" pitchFamily="18" charset="0"/>
                <a:cs typeface="Arial" pitchFamily="34" charset="0"/>
              </a:rPr>
              <a:t>3</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Cl</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CH</a:t>
            </a:r>
            <a:r>
              <a:rPr kumimoji="0" lang="en-US" sz="2400" b="0" i="0" u="none" strike="noStrike" cap="none" normalizeH="0" baseline="-30000" dirty="0" smtClean="0">
                <a:ln>
                  <a:noFill/>
                </a:ln>
                <a:solidFill>
                  <a:schemeClr val="tx1"/>
                </a:solidFill>
                <a:effectLst/>
                <a:latin typeface="Cambria" pitchFamily="18" charset="0"/>
                <a:ea typeface="Times New Roman" pitchFamily="18" charset="0"/>
                <a:cs typeface="Arial" pitchFamily="34" charset="0"/>
              </a:rPr>
              <a:t>2</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Cl</a:t>
            </a:r>
            <a:r>
              <a:rPr kumimoji="0" lang="en-US" sz="2400" b="0" i="0" u="none" strike="noStrike" cap="none" normalizeH="0" baseline="-30000" dirty="0" smtClean="0">
                <a:ln>
                  <a:noFill/>
                </a:ln>
                <a:solidFill>
                  <a:schemeClr val="tx1"/>
                </a:solidFill>
                <a:effectLst/>
                <a:latin typeface="Cambria" pitchFamily="18" charset="0"/>
                <a:ea typeface="Times New Roman" pitchFamily="18" charset="0"/>
                <a:cs typeface="Arial" pitchFamily="34" charset="0"/>
              </a:rPr>
              <a:t>2</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CCl</a:t>
            </a:r>
            <a:r>
              <a:rPr kumimoji="0" lang="en-US" sz="2400" b="0" i="0" u="none" strike="noStrike" cap="none" normalizeH="0" baseline="-30000" dirty="0" smtClean="0">
                <a:ln>
                  <a:noFill/>
                </a:ln>
                <a:solidFill>
                  <a:schemeClr val="tx1"/>
                </a:solidFill>
                <a:effectLst/>
                <a:latin typeface="Cambria" pitchFamily="18" charset="0"/>
                <a:ea typeface="Times New Roman" pitchFamily="18" charset="0"/>
                <a:cs typeface="Arial" pitchFamily="34" charset="0"/>
              </a:rPr>
              <a:t>4</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r>
              <a:rPr kumimoji="0" lang="en-US" sz="1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2362200" y="3124200"/>
            <a:ext cx="990600" cy="584775"/>
          </a:xfrm>
          <a:prstGeom prst="rect">
            <a:avLst/>
          </a:prstGeom>
          <a:noFill/>
        </p:spPr>
        <p:txBody>
          <a:bodyPr wrap="square" rtlCol="0">
            <a:spAutoFit/>
          </a:bodyPr>
          <a:lstStyle/>
          <a:p>
            <a:r>
              <a:rPr lang="en-US" sz="3200" b="1" dirty="0" smtClean="0"/>
              <a:t>CH</a:t>
            </a:r>
            <a:r>
              <a:rPr lang="en-US" sz="3200" b="1" baseline="-25000" dirty="0" smtClean="0"/>
              <a:t>4</a:t>
            </a:r>
            <a:endParaRPr lang="en-US" sz="3200" b="1" dirty="0"/>
          </a:p>
        </p:txBody>
      </p:sp>
      <p:sp>
        <p:nvSpPr>
          <p:cNvPr id="5" name="TextBox 4"/>
          <p:cNvSpPr txBox="1"/>
          <p:nvPr/>
        </p:nvSpPr>
        <p:spPr>
          <a:xfrm>
            <a:off x="609600" y="4495800"/>
            <a:ext cx="1905000" cy="2246769"/>
          </a:xfrm>
          <a:prstGeom prst="rect">
            <a:avLst/>
          </a:prstGeom>
          <a:noFill/>
        </p:spPr>
        <p:txBody>
          <a:bodyPr wrap="square" rtlCol="0">
            <a:spAutoFit/>
          </a:bodyPr>
          <a:lstStyle/>
          <a:p>
            <a:r>
              <a:rPr lang="en-US" sz="2800" b="1" dirty="0" smtClean="0"/>
              <a:t>Octet ?</a:t>
            </a:r>
          </a:p>
          <a:p>
            <a:r>
              <a:rPr lang="en-US" sz="2800" b="1" dirty="0" smtClean="0"/>
              <a:t>Dipole?</a:t>
            </a:r>
          </a:p>
          <a:p>
            <a:r>
              <a:rPr lang="en-US" sz="2800" b="1" dirty="0" smtClean="0"/>
              <a:t>Charge ?</a:t>
            </a:r>
          </a:p>
          <a:p>
            <a:r>
              <a:rPr lang="en-US" sz="2800" b="1" dirty="0" smtClean="0"/>
              <a:t>Lone pairs?</a:t>
            </a:r>
          </a:p>
          <a:p>
            <a:endParaRPr lang="en-US" sz="2800" b="1" dirty="0"/>
          </a:p>
        </p:txBody>
      </p:sp>
      <p:sp>
        <p:nvSpPr>
          <p:cNvPr id="6" name="TextBox 5"/>
          <p:cNvSpPr txBox="1"/>
          <p:nvPr/>
        </p:nvSpPr>
        <p:spPr>
          <a:xfrm>
            <a:off x="2438400" y="4488120"/>
            <a:ext cx="1066800" cy="2369880"/>
          </a:xfrm>
          <a:prstGeom prst="rect">
            <a:avLst/>
          </a:prstGeom>
          <a:noFill/>
        </p:spPr>
        <p:txBody>
          <a:bodyPr wrap="square" rtlCol="0">
            <a:spAutoFit/>
          </a:bodyPr>
          <a:lstStyle/>
          <a:p>
            <a:r>
              <a:rPr lang="en-US" sz="2800" b="1" dirty="0" smtClean="0">
                <a:solidFill>
                  <a:srgbClr val="0070C0"/>
                </a:solidFill>
              </a:rPr>
              <a:t>Yes</a:t>
            </a:r>
          </a:p>
          <a:p>
            <a:r>
              <a:rPr lang="en-US" sz="2800" b="1" dirty="0" smtClean="0">
                <a:solidFill>
                  <a:srgbClr val="0070C0"/>
                </a:solidFill>
              </a:rPr>
              <a:t>No</a:t>
            </a:r>
          </a:p>
          <a:p>
            <a:r>
              <a:rPr lang="en-US" sz="2800" b="1" dirty="0" smtClean="0">
                <a:solidFill>
                  <a:srgbClr val="0070C0"/>
                </a:solidFill>
              </a:rPr>
              <a:t>No</a:t>
            </a:r>
          </a:p>
          <a:p>
            <a:r>
              <a:rPr lang="en-US" sz="2800" b="1" dirty="0" smtClean="0">
                <a:solidFill>
                  <a:srgbClr val="0070C0"/>
                </a:solidFill>
              </a:rPr>
              <a:t>No</a:t>
            </a:r>
          </a:p>
          <a:p>
            <a:endParaRPr lang="en-US" dirty="0"/>
          </a:p>
          <a:p>
            <a:endParaRPr lang="en-US" dirty="0"/>
          </a:p>
        </p:txBody>
      </p:sp>
      <p:sp>
        <p:nvSpPr>
          <p:cNvPr id="7" name="TextBox 6"/>
          <p:cNvSpPr txBox="1"/>
          <p:nvPr/>
        </p:nvSpPr>
        <p:spPr>
          <a:xfrm>
            <a:off x="3505200" y="3124200"/>
            <a:ext cx="1371600" cy="584775"/>
          </a:xfrm>
          <a:prstGeom prst="rect">
            <a:avLst/>
          </a:prstGeom>
          <a:noFill/>
        </p:spPr>
        <p:txBody>
          <a:bodyPr wrap="square" rtlCol="0">
            <a:spAutoFit/>
          </a:bodyPr>
          <a:lstStyle/>
          <a:p>
            <a:r>
              <a:rPr lang="en-US" sz="3200" b="1" dirty="0" smtClean="0"/>
              <a:t>CCl</a:t>
            </a:r>
            <a:r>
              <a:rPr lang="en-US" sz="3200" b="1" baseline="-25000" dirty="0" smtClean="0"/>
              <a:t>4</a:t>
            </a:r>
            <a:endParaRPr lang="en-US" sz="3200" b="1" dirty="0"/>
          </a:p>
        </p:txBody>
      </p:sp>
      <p:sp>
        <p:nvSpPr>
          <p:cNvPr id="8" name="TextBox 7"/>
          <p:cNvSpPr txBox="1"/>
          <p:nvPr/>
        </p:nvSpPr>
        <p:spPr>
          <a:xfrm>
            <a:off x="3581400" y="4488120"/>
            <a:ext cx="1066800" cy="2369880"/>
          </a:xfrm>
          <a:prstGeom prst="rect">
            <a:avLst/>
          </a:prstGeom>
          <a:noFill/>
        </p:spPr>
        <p:txBody>
          <a:bodyPr wrap="square" rtlCol="0">
            <a:spAutoFit/>
          </a:bodyPr>
          <a:lstStyle/>
          <a:p>
            <a:r>
              <a:rPr lang="en-US" sz="2800" b="1" dirty="0" smtClean="0">
                <a:solidFill>
                  <a:srgbClr val="0070C0"/>
                </a:solidFill>
              </a:rPr>
              <a:t>Yes</a:t>
            </a:r>
          </a:p>
          <a:p>
            <a:r>
              <a:rPr lang="en-US" sz="2800" b="1" dirty="0" smtClean="0">
                <a:solidFill>
                  <a:srgbClr val="0070C0"/>
                </a:solidFill>
              </a:rPr>
              <a:t>No</a:t>
            </a:r>
          </a:p>
          <a:p>
            <a:r>
              <a:rPr lang="en-US" sz="2800" b="1" dirty="0" smtClean="0">
                <a:solidFill>
                  <a:srgbClr val="0070C0"/>
                </a:solidFill>
              </a:rPr>
              <a:t>No</a:t>
            </a:r>
          </a:p>
          <a:p>
            <a:r>
              <a:rPr lang="en-US" sz="2800" b="1" dirty="0" smtClean="0">
                <a:solidFill>
                  <a:srgbClr val="FF0000"/>
                </a:solidFill>
              </a:rPr>
              <a:t>Yes</a:t>
            </a:r>
          </a:p>
          <a:p>
            <a:endParaRPr lang="en-US" dirty="0"/>
          </a:p>
          <a:p>
            <a:endParaRPr lang="en-US" dirty="0"/>
          </a:p>
        </p:txBody>
      </p:sp>
      <p:sp>
        <p:nvSpPr>
          <p:cNvPr id="9" name="TextBox 8"/>
          <p:cNvSpPr txBox="1"/>
          <p:nvPr/>
        </p:nvSpPr>
        <p:spPr>
          <a:xfrm>
            <a:off x="4800600" y="4488120"/>
            <a:ext cx="2209800" cy="2369880"/>
          </a:xfrm>
          <a:prstGeom prst="rect">
            <a:avLst/>
          </a:prstGeom>
          <a:noFill/>
        </p:spPr>
        <p:txBody>
          <a:bodyPr wrap="square" rtlCol="0">
            <a:spAutoFit/>
          </a:bodyPr>
          <a:lstStyle/>
          <a:p>
            <a:r>
              <a:rPr lang="en-US" sz="2800" b="1" dirty="0" smtClean="0">
                <a:solidFill>
                  <a:srgbClr val="0070C0"/>
                </a:solidFill>
              </a:rPr>
              <a:t>Yes</a:t>
            </a:r>
          </a:p>
          <a:p>
            <a:r>
              <a:rPr lang="en-US" sz="2800" b="1" dirty="0" smtClean="0">
                <a:solidFill>
                  <a:srgbClr val="FF0000"/>
                </a:solidFill>
              </a:rPr>
              <a:t>Yes (1.8)</a:t>
            </a:r>
          </a:p>
          <a:p>
            <a:r>
              <a:rPr lang="en-US" sz="2800" b="1" dirty="0" smtClean="0">
                <a:solidFill>
                  <a:srgbClr val="0070C0"/>
                </a:solidFill>
              </a:rPr>
              <a:t>No</a:t>
            </a:r>
          </a:p>
          <a:p>
            <a:r>
              <a:rPr lang="en-US" sz="2800" b="1" dirty="0" smtClean="0">
                <a:solidFill>
                  <a:srgbClr val="FF0000"/>
                </a:solidFill>
              </a:rPr>
              <a:t>Yes (3 pairs)</a:t>
            </a:r>
          </a:p>
          <a:p>
            <a:endParaRPr lang="en-US" dirty="0"/>
          </a:p>
          <a:p>
            <a:endParaRPr lang="en-US" dirty="0"/>
          </a:p>
        </p:txBody>
      </p:sp>
      <p:sp>
        <p:nvSpPr>
          <p:cNvPr id="10" name="TextBox 9"/>
          <p:cNvSpPr txBox="1"/>
          <p:nvPr/>
        </p:nvSpPr>
        <p:spPr>
          <a:xfrm>
            <a:off x="5029200" y="3124200"/>
            <a:ext cx="1143000" cy="523220"/>
          </a:xfrm>
          <a:prstGeom prst="rect">
            <a:avLst/>
          </a:prstGeom>
          <a:noFill/>
        </p:spPr>
        <p:txBody>
          <a:bodyPr wrap="square" rtlCol="0">
            <a:spAutoFit/>
          </a:bodyPr>
          <a:lstStyle/>
          <a:p>
            <a:r>
              <a:rPr lang="en-US" sz="2800" b="1" dirty="0" smtClean="0"/>
              <a:t>CH</a:t>
            </a:r>
            <a:r>
              <a:rPr lang="en-US" sz="2800" b="1" baseline="-25000" dirty="0" smtClean="0"/>
              <a:t>3</a:t>
            </a:r>
            <a:r>
              <a:rPr lang="en-US" sz="2800" b="1" dirty="0" smtClean="0"/>
              <a:t>Cl</a:t>
            </a:r>
            <a:endParaRPr lang="en-US" sz="2800" b="1" dirty="0"/>
          </a:p>
        </p:txBody>
      </p:sp>
      <p:sp>
        <p:nvSpPr>
          <p:cNvPr id="11" name="TextBox 10"/>
          <p:cNvSpPr txBox="1"/>
          <p:nvPr/>
        </p:nvSpPr>
        <p:spPr>
          <a:xfrm>
            <a:off x="6781800" y="4488120"/>
            <a:ext cx="2209800" cy="2369880"/>
          </a:xfrm>
          <a:prstGeom prst="rect">
            <a:avLst/>
          </a:prstGeom>
          <a:noFill/>
        </p:spPr>
        <p:txBody>
          <a:bodyPr wrap="square" rtlCol="0">
            <a:spAutoFit/>
          </a:bodyPr>
          <a:lstStyle/>
          <a:p>
            <a:r>
              <a:rPr lang="en-US" sz="2800" b="1" dirty="0" smtClean="0">
                <a:solidFill>
                  <a:srgbClr val="0070C0"/>
                </a:solidFill>
              </a:rPr>
              <a:t>Yes</a:t>
            </a:r>
          </a:p>
          <a:p>
            <a:r>
              <a:rPr lang="en-US" sz="2800" b="1" dirty="0" smtClean="0">
                <a:solidFill>
                  <a:srgbClr val="FF0000"/>
                </a:solidFill>
              </a:rPr>
              <a:t>Yes (1.6)</a:t>
            </a:r>
          </a:p>
          <a:p>
            <a:r>
              <a:rPr lang="en-US" sz="2800" b="1" dirty="0" smtClean="0">
                <a:solidFill>
                  <a:srgbClr val="0070C0"/>
                </a:solidFill>
              </a:rPr>
              <a:t>No</a:t>
            </a:r>
          </a:p>
          <a:p>
            <a:r>
              <a:rPr lang="en-US" sz="2800" b="1" dirty="0" smtClean="0">
                <a:solidFill>
                  <a:srgbClr val="FF0000"/>
                </a:solidFill>
              </a:rPr>
              <a:t>Yes (6 pairs)</a:t>
            </a:r>
          </a:p>
          <a:p>
            <a:endParaRPr lang="en-US" dirty="0"/>
          </a:p>
          <a:p>
            <a:endParaRPr lang="en-US" dirty="0"/>
          </a:p>
        </p:txBody>
      </p:sp>
      <p:sp>
        <p:nvSpPr>
          <p:cNvPr id="12" name="TextBox 11"/>
          <p:cNvSpPr txBox="1"/>
          <p:nvPr/>
        </p:nvSpPr>
        <p:spPr>
          <a:xfrm>
            <a:off x="6248400" y="3124200"/>
            <a:ext cx="1371600" cy="523220"/>
          </a:xfrm>
          <a:prstGeom prst="rect">
            <a:avLst/>
          </a:prstGeom>
          <a:noFill/>
        </p:spPr>
        <p:txBody>
          <a:bodyPr wrap="square" rtlCol="0">
            <a:spAutoFit/>
          </a:bodyPr>
          <a:lstStyle/>
          <a:p>
            <a:r>
              <a:rPr lang="en-US" sz="2800" b="1" dirty="0" smtClean="0"/>
              <a:t>CH</a:t>
            </a:r>
            <a:r>
              <a:rPr lang="en-US" sz="2800" b="1" baseline="-25000" dirty="0" smtClean="0"/>
              <a:t>2</a:t>
            </a:r>
            <a:r>
              <a:rPr lang="en-US" sz="2800" b="1" dirty="0" smtClean="0"/>
              <a:t>Cl</a:t>
            </a:r>
            <a:r>
              <a:rPr lang="en-US" sz="2800" b="1" baseline="-25000" dirty="0" smtClean="0"/>
              <a:t>2</a:t>
            </a:r>
            <a:endParaRPr lang="en-US" sz="2800" b="1"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dissolv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dissolv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dissolv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dissolv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dissolve">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dissolve">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dissolve">
                                      <p:cBhvr>
                                        <p:cTn id="57" dur="5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Effect transition="in" filter="dissolve">
                                      <p:cBhvr>
                                        <p:cTn id="62" dur="500"/>
                                        <p:tgtEl>
                                          <p:spTgt spid="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dissolv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9">
                                            <p:txEl>
                                              <p:pRg st="1" end="1"/>
                                            </p:txEl>
                                          </p:spTgt>
                                        </p:tgtEl>
                                        <p:attrNameLst>
                                          <p:attrName>style.visibility</p:attrName>
                                        </p:attrNameLst>
                                      </p:cBhvr>
                                      <p:to>
                                        <p:strVal val="visible"/>
                                      </p:to>
                                    </p:set>
                                    <p:animEffect transition="in" filter="dissolve">
                                      <p:cBhvr>
                                        <p:cTn id="72" dur="500"/>
                                        <p:tgtEl>
                                          <p:spTgt spid="9">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9">
                                            <p:txEl>
                                              <p:pRg st="2" end="2"/>
                                            </p:txEl>
                                          </p:spTgt>
                                        </p:tgtEl>
                                        <p:attrNameLst>
                                          <p:attrName>style.visibility</p:attrName>
                                        </p:attrNameLst>
                                      </p:cBhvr>
                                      <p:to>
                                        <p:strVal val="visible"/>
                                      </p:to>
                                    </p:set>
                                    <p:animEffect transition="in" filter="dissolve">
                                      <p:cBhvr>
                                        <p:cTn id="77" dur="500"/>
                                        <p:tgtEl>
                                          <p:spTgt spid="9">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9">
                                            <p:txEl>
                                              <p:pRg st="3" end="3"/>
                                            </p:txEl>
                                          </p:spTgt>
                                        </p:tgtEl>
                                        <p:attrNameLst>
                                          <p:attrName>style.visibility</p:attrName>
                                        </p:attrNameLst>
                                      </p:cBhvr>
                                      <p:to>
                                        <p:strVal val="visible"/>
                                      </p:to>
                                    </p:set>
                                    <p:animEffect transition="in" filter="dissolve">
                                      <p:cBhvr>
                                        <p:cTn id="82" dur="500"/>
                                        <p:tgtEl>
                                          <p:spTgt spid="9">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dissolve">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11">
                                            <p:txEl>
                                              <p:pRg st="0" end="0"/>
                                            </p:txEl>
                                          </p:spTgt>
                                        </p:tgtEl>
                                        <p:attrNameLst>
                                          <p:attrName>style.visibility</p:attrName>
                                        </p:attrNameLst>
                                      </p:cBhvr>
                                      <p:to>
                                        <p:strVal val="visible"/>
                                      </p:to>
                                    </p:set>
                                    <p:animEffect transition="in" filter="dissolve">
                                      <p:cBhvr>
                                        <p:cTn id="92" dur="500"/>
                                        <p:tgtEl>
                                          <p:spTgt spid="1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11">
                                            <p:txEl>
                                              <p:pRg st="1" end="1"/>
                                            </p:txEl>
                                          </p:spTgt>
                                        </p:tgtEl>
                                        <p:attrNameLst>
                                          <p:attrName>style.visibility</p:attrName>
                                        </p:attrNameLst>
                                      </p:cBhvr>
                                      <p:to>
                                        <p:strVal val="visible"/>
                                      </p:to>
                                    </p:set>
                                    <p:animEffect transition="in" filter="dissolve">
                                      <p:cBhvr>
                                        <p:cTn id="97" dur="500"/>
                                        <p:tgtEl>
                                          <p:spTgt spid="11">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11">
                                            <p:txEl>
                                              <p:pRg st="2" end="2"/>
                                            </p:txEl>
                                          </p:spTgt>
                                        </p:tgtEl>
                                        <p:attrNameLst>
                                          <p:attrName>style.visibility</p:attrName>
                                        </p:attrNameLst>
                                      </p:cBhvr>
                                      <p:to>
                                        <p:strVal val="visible"/>
                                      </p:to>
                                    </p:set>
                                    <p:animEffect transition="in" filter="dissolve">
                                      <p:cBhvr>
                                        <p:cTn id="102" dur="500"/>
                                        <p:tgtEl>
                                          <p:spTgt spid="11">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11">
                                            <p:txEl>
                                              <p:pRg st="3" end="3"/>
                                            </p:txEl>
                                          </p:spTgt>
                                        </p:tgtEl>
                                        <p:attrNameLst>
                                          <p:attrName>style.visibility</p:attrName>
                                        </p:attrNameLst>
                                      </p:cBhvr>
                                      <p:to>
                                        <p:strVal val="visible"/>
                                      </p:to>
                                    </p:set>
                                    <p:animEffect transition="in" filter="dissolve">
                                      <p:cBhvr>
                                        <p:cTn id="10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0"/>
            <a:ext cx="8839200" cy="1077218"/>
          </a:xfrm>
          <a:prstGeom prst="rect">
            <a:avLst/>
          </a:prstGeom>
          <a:noFill/>
        </p:spPr>
        <p:txBody>
          <a:bodyPr wrap="square" rtlCol="0">
            <a:spAutoFit/>
          </a:bodyPr>
          <a:lstStyle/>
          <a:p>
            <a:r>
              <a:rPr lang="en-US" sz="3200" b="1" dirty="0" smtClean="0"/>
              <a:t>Lewis Model Correctly Predicts Molecular Shape</a:t>
            </a:r>
          </a:p>
          <a:p>
            <a:r>
              <a:rPr lang="en-US" sz="3200" b="1" dirty="0">
                <a:solidFill>
                  <a:srgbClr val="FF0000"/>
                </a:solidFill>
              </a:rPr>
              <a:t>(</a:t>
            </a:r>
            <a:r>
              <a:rPr lang="en-US" sz="3200" b="1" dirty="0" smtClean="0">
                <a:solidFill>
                  <a:srgbClr val="FF0000"/>
                </a:solidFill>
              </a:rPr>
              <a:t>VSEPR theory : electron clouds are  balloons)</a:t>
            </a:r>
            <a:endParaRPr lang="en-US" sz="3200" dirty="0">
              <a:solidFill>
                <a:srgbClr val="FF0000"/>
              </a:solidFill>
            </a:endParaRPr>
          </a:p>
        </p:txBody>
      </p:sp>
      <p:pic>
        <p:nvPicPr>
          <p:cNvPr id="4" name="Picture 3"/>
          <p:cNvPicPr>
            <a:picLocks noChangeAspect="1"/>
          </p:cNvPicPr>
          <p:nvPr/>
        </p:nvPicPr>
        <p:blipFill>
          <a:blip r:embed="rId3" cstate="print"/>
          <a:stretch>
            <a:fillRect/>
          </a:stretch>
        </p:blipFill>
        <p:spPr>
          <a:xfrm>
            <a:off x="1136566" y="3136838"/>
            <a:ext cx="942667" cy="2859687"/>
          </a:xfrm>
          <a:prstGeom prst="rect">
            <a:avLst/>
          </a:prstGeom>
        </p:spPr>
      </p:pic>
      <p:sp>
        <p:nvSpPr>
          <p:cNvPr id="5" name="TextBox 4"/>
          <p:cNvSpPr txBox="1"/>
          <p:nvPr/>
        </p:nvSpPr>
        <p:spPr>
          <a:xfrm>
            <a:off x="1098086" y="1143000"/>
            <a:ext cx="1107996" cy="1905000"/>
          </a:xfrm>
          <a:prstGeom prst="rect">
            <a:avLst/>
          </a:prstGeom>
          <a:noFill/>
        </p:spPr>
        <p:txBody>
          <a:bodyPr vert="eaVert" wrap="square" rtlCol="0">
            <a:spAutoFit/>
          </a:bodyPr>
          <a:lstStyle/>
          <a:p>
            <a:r>
              <a:rPr lang="en-US" sz="6000" dirty="0" smtClean="0"/>
              <a:t>:N</a:t>
            </a:r>
            <a:r>
              <a:rPr lang="en-US" sz="6000" dirty="0" smtClean="0">
                <a:sym typeface="Symbol" panose="05050102010706020507" pitchFamily="18" charset="2"/>
              </a:rPr>
              <a:t>N:</a:t>
            </a:r>
            <a:endParaRPr lang="en-US" sz="6000" dirty="0"/>
          </a:p>
        </p:txBody>
      </p:sp>
      <p:pic>
        <p:nvPicPr>
          <p:cNvPr id="6" name="Picture 5"/>
          <p:cNvPicPr>
            <a:picLocks noChangeAspect="1"/>
          </p:cNvPicPr>
          <p:nvPr/>
        </p:nvPicPr>
        <p:blipFill>
          <a:blip r:embed="rId4" cstate="print"/>
          <a:stretch>
            <a:fillRect/>
          </a:stretch>
        </p:blipFill>
        <p:spPr>
          <a:xfrm>
            <a:off x="3284337" y="2752803"/>
            <a:ext cx="1933314" cy="2948525"/>
          </a:xfrm>
          <a:prstGeom prst="rect">
            <a:avLst/>
          </a:prstGeom>
        </p:spPr>
      </p:pic>
      <p:pic>
        <p:nvPicPr>
          <p:cNvPr id="10" name="Picture 9"/>
          <p:cNvPicPr>
            <a:picLocks noChangeAspect="1"/>
          </p:cNvPicPr>
          <p:nvPr/>
        </p:nvPicPr>
        <p:blipFill>
          <a:blip r:embed="rId5" cstate="print"/>
          <a:stretch>
            <a:fillRect/>
          </a:stretch>
        </p:blipFill>
        <p:spPr>
          <a:xfrm>
            <a:off x="2921171" y="950941"/>
            <a:ext cx="2331179" cy="2247984"/>
          </a:xfrm>
          <a:prstGeom prst="rect">
            <a:avLst/>
          </a:prstGeom>
        </p:spPr>
      </p:pic>
      <p:pic>
        <p:nvPicPr>
          <p:cNvPr id="11" name="Picture 10"/>
          <p:cNvPicPr>
            <a:picLocks noChangeAspect="1"/>
          </p:cNvPicPr>
          <p:nvPr/>
        </p:nvPicPr>
        <p:blipFill>
          <a:blip r:embed="rId6" cstate="print"/>
          <a:stretch>
            <a:fillRect/>
          </a:stretch>
        </p:blipFill>
        <p:spPr>
          <a:xfrm>
            <a:off x="7010400" y="3403937"/>
            <a:ext cx="1718838" cy="278325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4803" y="968001"/>
            <a:ext cx="1959197" cy="2435936"/>
          </a:xfrm>
          <a:prstGeom prst="rect">
            <a:avLst/>
          </a:prstGeom>
        </p:spPr>
      </p:pic>
      <p:sp>
        <p:nvSpPr>
          <p:cNvPr id="13" name="TextBox 12"/>
          <p:cNvSpPr txBox="1"/>
          <p:nvPr/>
        </p:nvSpPr>
        <p:spPr>
          <a:xfrm>
            <a:off x="457201" y="5996525"/>
            <a:ext cx="2209800" cy="646331"/>
          </a:xfrm>
          <a:prstGeom prst="rect">
            <a:avLst/>
          </a:prstGeom>
          <a:solidFill>
            <a:srgbClr val="FFFF00"/>
          </a:solidFill>
        </p:spPr>
        <p:txBody>
          <a:bodyPr wrap="square" rtlCol="0">
            <a:spAutoFit/>
          </a:bodyPr>
          <a:lstStyle/>
          <a:p>
            <a:r>
              <a:rPr lang="en-US" sz="3600" b="1" dirty="0" smtClean="0">
                <a:solidFill>
                  <a:srgbClr val="FF0000"/>
                </a:solidFill>
              </a:rPr>
              <a:t>LINEAR</a:t>
            </a:r>
            <a:endParaRPr lang="en-US" sz="3600" b="1" dirty="0">
              <a:solidFill>
                <a:srgbClr val="FF0000"/>
              </a:solidFill>
            </a:endParaRPr>
          </a:p>
        </p:txBody>
      </p:sp>
      <p:sp>
        <p:nvSpPr>
          <p:cNvPr id="14" name="TextBox 13"/>
          <p:cNvSpPr txBox="1"/>
          <p:nvPr/>
        </p:nvSpPr>
        <p:spPr>
          <a:xfrm>
            <a:off x="3376876" y="5719525"/>
            <a:ext cx="2209800" cy="1138773"/>
          </a:xfrm>
          <a:prstGeom prst="rect">
            <a:avLst/>
          </a:prstGeom>
          <a:solidFill>
            <a:srgbClr val="FFFF00"/>
          </a:solidFill>
        </p:spPr>
        <p:txBody>
          <a:bodyPr wrap="square" rtlCol="0">
            <a:spAutoFit/>
          </a:bodyPr>
          <a:lstStyle/>
          <a:p>
            <a:r>
              <a:rPr lang="en-US" sz="3400" b="1" dirty="0" smtClean="0">
                <a:solidFill>
                  <a:srgbClr val="FF0000"/>
                </a:solidFill>
              </a:rPr>
              <a:t>TRIGONAL PLANAR</a:t>
            </a:r>
            <a:endParaRPr lang="en-US" sz="3400" b="1" dirty="0">
              <a:solidFill>
                <a:srgbClr val="FF0000"/>
              </a:solidFill>
            </a:endParaRPr>
          </a:p>
        </p:txBody>
      </p:sp>
      <p:sp>
        <p:nvSpPr>
          <p:cNvPr id="15" name="TextBox 14"/>
          <p:cNvSpPr txBox="1"/>
          <p:nvPr/>
        </p:nvSpPr>
        <p:spPr>
          <a:xfrm>
            <a:off x="6019800" y="6083170"/>
            <a:ext cx="3124200" cy="646331"/>
          </a:xfrm>
          <a:prstGeom prst="rect">
            <a:avLst/>
          </a:prstGeom>
          <a:solidFill>
            <a:srgbClr val="FFFF00"/>
          </a:solidFill>
        </p:spPr>
        <p:txBody>
          <a:bodyPr wrap="square" rtlCol="0">
            <a:spAutoFit/>
          </a:bodyPr>
          <a:lstStyle/>
          <a:p>
            <a:r>
              <a:rPr lang="en-US" sz="3600" b="1" dirty="0" smtClean="0">
                <a:solidFill>
                  <a:srgbClr val="FF0000"/>
                </a:solidFill>
              </a:rPr>
              <a:t>TETRAHEDRON</a:t>
            </a:r>
            <a:endParaRPr lang="en-US" sz="3600" b="1" dirty="0">
              <a:solidFill>
                <a:srgbClr val="FF0000"/>
              </a:solidFill>
            </a:endParaRPr>
          </a:p>
        </p:txBody>
      </p:sp>
    </p:spTree>
    <p:extLst>
      <p:ext uri="{BB962C8B-B14F-4D97-AF65-F5344CB8AC3E}">
        <p14:creationId xmlns:p14="http://schemas.microsoft.com/office/powerpoint/2010/main" val="351047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1299</Words>
  <Application>Microsoft Office PowerPoint</Application>
  <PresentationFormat>On-screen Show (4:3)</PresentationFormat>
  <Paragraphs>256</Paragraphs>
  <Slides>33</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3" baseType="lpstr">
      <vt:lpstr>SimSun</vt:lpstr>
      <vt:lpstr>Arial</vt:lpstr>
      <vt:lpstr>Calibri</vt:lpstr>
      <vt:lpstr>Cambria</vt:lpstr>
      <vt:lpstr>Symbol</vt:lpstr>
      <vt:lpstr>Times New Roman</vt:lpstr>
      <vt:lpstr>Wingdings</vt:lpstr>
      <vt:lpstr>Office Theme</vt:lpstr>
      <vt:lpstr>ChemSketch</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Pauling goes back to the Chemist’s drawing board….</vt:lpstr>
      <vt:lpstr>PowerPoint Presentation</vt:lpstr>
      <vt:lpstr>PowerPoint Presentation</vt:lpstr>
      <vt:lpstr>Images of hybrid sigma bond formation</vt:lpstr>
      <vt:lpstr>PowerPoint Presentation</vt:lpstr>
      <vt:lpstr>PowerPoint Presentation</vt:lpstr>
      <vt:lpstr>Pi bonds: Pauling’s really great idea to use the `leftovers’</vt:lpstr>
      <vt:lpstr>Pi bonds: Pauling’s really great idea to use the `leftovers’ (cont.)</vt:lpstr>
      <vt:lpstr>PowerPoint Presentation</vt:lpstr>
      <vt:lpstr>PowerPoint Presentation</vt:lpstr>
      <vt:lpstr>How Pauling’s model `fixes’ the problems with Lewis model</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fong</dc:creator>
  <cp:lastModifiedBy>Fong, Jerry</cp:lastModifiedBy>
  <cp:revision>12</cp:revision>
  <dcterms:created xsi:type="dcterms:W3CDTF">2016-09-03T00:38:31Z</dcterms:created>
  <dcterms:modified xsi:type="dcterms:W3CDTF">2016-09-07T18:10:33Z</dcterms:modified>
</cp:coreProperties>
</file>