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0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B07AC-0E5D-45D3-9E94-322D51EF99E2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90AFE-A5E1-4467-9DDF-98616A3707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885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53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45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053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690AFE-A5E1-4467-9DDF-98616A3707D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458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26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71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72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162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02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9487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818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137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116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64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4401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3A03-1572-477C-ADFC-68CC03E71ED9}" type="datetimeFigureOut">
              <a:rPr lang="en-US" smtClean="0"/>
              <a:pPr/>
              <a:t>11/18/2015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C9F9-B8BF-4B44-8DDE-CD5357DD50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392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6" y="2057400"/>
            <a:ext cx="5029200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action or effect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substrate] increased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[</a:t>
            </a:r>
            <a:r>
              <a:rPr lang="en-US" sz="25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H+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] increased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Rearrangement ?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Primary H effects ?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effect of order* on rate	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product alkene distribution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054" y="104745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MAIN FEATURES OF DOMINANT MECHANISM FOR DEHYDRATION=E1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74132"/>
            <a:ext cx="5181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C- C         H+/reflux		C=C	</a:t>
            </a:r>
          </a:p>
          <a:p>
            <a:r>
              <a:rPr lang="en-US" sz="2400" b="1" dirty="0" smtClean="0"/>
              <a:t>H   OH</a:t>
            </a:r>
          </a:p>
          <a:p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19600" y="1676400"/>
            <a:ext cx="47244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E1	 predicts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YES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NO 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&gt;2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&gt;1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5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follows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Zaitsev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Rule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i="1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sym typeface="Symbol" pitchFamily="18" charset="2"/>
              </a:rPr>
              <a:t>*in context with E2 </a:t>
            </a:r>
            <a:endParaRPr kumimoji="0" lang="en-US" sz="25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99007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-H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6" idx="1"/>
          </p:cNvCxnSpPr>
          <p:nvPr/>
        </p:nvCxnSpPr>
        <p:spPr>
          <a:xfrm>
            <a:off x="1905000" y="1199117"/>
            <a:ext cx="304800" cy="29013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3429000" y="1143000"/>
            <a:ext cx="16348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43200" y="990600"/>
            <a:ext cx="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990600"/>
            <a:ext cx="0" cy="15240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3782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488162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More E1 factoids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96157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1011382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H</a:t>
            </a:r>
            <a:r>
              <a:rPr lang="en-US" sz="3200" b="1" baseline="30000" dirty="0"/>
              <a:t>+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747" y="493700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When will dehydration run E2 ???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E1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107293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catalytic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5" y="2201615"/>
            <a:ext cx="895003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No…methyl shift  will allow alkene to form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Via rearrangement from lower</a:t>
            </a: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higher degree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27" y="5583335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For 1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o</a:t>
            </a:r>
            <a:r>
              <a:rPr lang="en-US" sz="2800" b="1" dirty="0" smtClean="0">
                <a:solidFill>
                  <a:srgbClr val="FF0000"/>
                </a:solidFill>
              </a:rPr>
              <a:t> alcohol w/conditions favoring E2 (non-polar solvent)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7" y="4114800"/>
            <a:ext cx="8825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key intermediate is the signature of E1 ??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048500" y="4114800"/>
            <a:ext cx="20955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carbocation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640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 animBg="1"/>
      <p:bldP spid="11" grpId="0" animBg="1"/>
      <p:bldP spid="14" grpId="0" animBg="1"/>
      <p:bldP spid="16" grpId="0" animBg="1"/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4636" y="1828799"/>
            <a:ext cx="50292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action or effect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substrate] increased	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[OH-] increased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Rearrangement ?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Primary H effects ?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halogen (`element’) effect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5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5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on rate				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effect of order* on rate		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product alkene distribution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04800"/>
            <a:ext cx="929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MAIN FEATURES OF DOMINANT MECHANISM FOR DEHYDROHALOGENATION =E2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674132"/>
            <a:ext cx="5181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C- C      +   OH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 </a:t>
            </a:r>
            <a:r>
              <a:rPr lang="en-US" sz="2400" b="1" dirty="0" smtClean="0">
                <a:sym typeface="Wingdings" pitchFamily="2" charset="2"/>
              </a:rPr>
              <a:t>   C=C   + X</a:t>
            </a:r>
            <a:r>
              <a:rPr lang="en-US" sz="2400" b="1" baseline="30000" dirty="0" smtClean="0">
                <a:sym typeface="Wingdings" pitchFamily="2" charset="2"/>
              </a:rPr>
              <a:t>-</a:t>
            </a:r>
            <a:r>
              <a:rPr lang="en-US" sz="2400" b="1" dirty="0" smtClean="0">
                <a:sym typeface="Wingdings" pitchFamily="2" charset="2"/>
              </a:rPr>
              <a:t> + H</a:t>
            </a:r>
            <a:r>
              <a:rPr lang="en-US" sz="2400" b="1" baseline="-25000" dirty="0" smtClean="0">
                <a:sym typeface="Wingdings" pitchFamily="2" charset="2"/>
              </a:rPr>
              <a:t>2</a:t>
            </a:r>
            <a:r>
              <a:rPr lang="en-US" sz="2400" b="1" dirty="0" smtClean="0">
                <a:sym typeface="Wingdings" pitchFamily="2" charset="2"/>
              </a:rPr>
              <a:t>O</a:t>
            </a:r>
            <a:endParaRPr lang="en-US" sz="2400" b="1" dirty="0" smtClean="0"/>
          </a:p>
          <a:p>
            <a:r>
              <a:rPr lang="en-US" sz="2400" b="1" dirty="0" smtClean="0"/>
              <a:t>|   |</a:t>
            </a:r>
          </a:p>
          <a:p>
            <a:r>
              <a:rPr lang="en-US" sz="2400" b="1" dirty="0" smtClean="0"/>
              <a:t>H   X</a:t>
            </a:r>
          </a:p>
          <a:p>
            <a:endParaRPr lang="en-US" b="1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40382" y="1438534"/>
            <a:ext cx="4724400" cy="4416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Rounded MT Bold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E2	 predicts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Rounded MT Bold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Rate Increases</a:t>
            </a:r>
            <a:endParaRPr lang="en-US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NO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	YES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en-US" sz="2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RI &gt;&gt;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RBr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&gt;&gt;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RCl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&gt;&gt;RF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~(25,000:500: 10:1) 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        3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&gt;2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&gt;1</a:t>
            </a:r>
            <a:r>
              <a:rPr kumimoji="0" lang="en-US" sz="2500" b="1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o</a:t>
            </a:r>
            <a:endParaRPr kumimoji="0" lang="en-US" sz="25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(*order of 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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carbon)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Arial" pitchFamily="34" charset="0"/>
              <a:sym typeface="Symbol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5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25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     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follows </a:t>
            </a:r>
            <a:r>
              <a:rPr kumimoji="0" lang="en-US" sz="25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Zaitsev</a:t>
            </a: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 Rule</a:t>
            </a:r>
            <a:r>
              <a:rPr kumimoji="0" lang="en-US" sz="25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  <a:sym typeface="Symbol" pitchFamily="18" charset="2"/>
              </a:rPr>
              <a:t>	</a:t>
            </a:r>
            <a:endParaRPr kumimoji="0" lang="en-US" sz="25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799007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sym typeface="Symbol"/>
              </a:rPr>
              <a:t>-H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6" idx="1"/>
          </p:cNvCxnSpPr>
          <p:nvPr/>
        </p:nvCxnSpPr>
        <p:spPr>
          <a:xfrm>
            <a:off x="1905000" y="1199117"/>
            <a:ext cx="304800" cy="213679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9448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95774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More E2 factoids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9436" y="1995055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 a </a:t>
            </a:r>
            <a:r>
              <a:rPr lang="en-US" sz="3600" b="1" dirty="0" smtClean="0">
                <a:sym typeface="Symbol"/>
              </a:rPr>
              <a:t>-H always needed 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9436" y="3982898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starts the E2 mechanism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3909" y="808258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Is OH</a:t>
            </a:r>
            <a:r>
              <a:rPr lang="en-US" sz="3200" b="1" baseline="30000" dirty="0" smtClean="0"/>
              <a:t>-</a:t>
            </a:r>
            <a:r>
              <a:rPr lang="en-US" sz="3200" b="1" dirty="0" smtClean="0"/>
              <a:t> catalytic or consumed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5521780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When will </a:t>
            </a:r>
            <a:r>
              <a:rPr lang="en-US" sz="3200" b="1" dirty="0" err="1" smtClean="0"/>
              <a:t>dehydrohalogenation</a:t>
            </a:r>
            <a:r>
              <a:rPr lang="en-US" sz="3200" b="1" dirty="0" smtClean="0"/>
              <a:t> run E1 ???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18654" y="2786390"/>
            <a:ext cx="8735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can more than one product alkene form from E2 ?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811327"/>
            <a:ext cx="2514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consumed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9018" y="1981200"/>
            <a:ext cx="104948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yes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88473" y="3340388"/>
            <a:ext cx="766849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Non-equivalent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 on either side of halogen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1781" y="4567673"/>
            <a:ext cx="8652164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Lone pair from OH- form bond to a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-H, which then donates C-H bond electrons to substrate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106555"/>
            <a:ext cx="9144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If no OH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  <a:r>
              <a:rPr lang="en-US" sz="2800" b="1" dirty="0" smtClean="0">
                <a:solidFill>
                  <a:srgbClr val="FF0000"/>
                </a:solidFill>
              </a:rPr>
              <a:t>  then only spontaneous decompositions  occur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6982" y="1408145"/>
            <a:ext cx="8513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atoms are involved in E2 electron transfer ?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05800" y="1334547"/>
            <a:ext cx="74814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74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 animBg="1"/>
      <p:bldP spid="11" grpId="0" animBg="1"/>
      <p:bldP spid="14" grpId="0" animBg="1"/>
      <p:bldP spid="15" grpId="0" animBg="1"/>
      <p:bldP spid="16" grpId="0" animBg="1"/>
      <p:bldP spid="17" grpId="0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214</Words>
  <Application>Microsoft Office PowerPoint</Application>
  <PresentationFormat>On-screen Show (4:3)</PresentationFormat>
  <Paragraphs>76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12</cp:revision>
  <dcterms:created xsi:type="dcterms:W3CDTF">2012-11-13T16:28:45Z</dcterms:created>
  <dcterms:modified xsi:type="dcterms:W3CDTF">2015-11-19T01:18:20Z</dcterms:modified>
</cp:coreProperties>
</file>